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67D75-BFC7-4A26-AFB5-374E6C84AC57}"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A4264-13AA-475B-BC78-688E2F535A8B}" type="slidenum">
              <a:rPr lang="tr-TR" smtClean="0"/>
              <a:t>‹#›</a:t>
            </a:fld>
            <a:endParaRPr lang="tr-TR"/>
          </a:p>
        </p:txBody>
      </p:sp>
    </p:spTree>
    <p:extLst>
      <p:ext uri="{BB962C8B-B14F-4D97-AF65-F5344CB8AC3E}">
        <p14:creationId xmlns:p14="http://schemas.microsoft.com/office/powerpoint/2010/main" val="28641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9B2BFC-6B27-4E5D-A881-620614D4CE1A}" type="slidenum">
              <a:rPr lang="tr-TR" altLang="tr-TR"/>
              <a:pPr eaLnBrk="1" hangingPunct="1"/>
              <a:t>1</a:t>
            </a:fld>
            <a:endParaRPr lang="tr-TR" altLang="tr-TR"/>
          </a:p>
        </p:txBody>
      </p:sp>
      <p:sp>
        <p:nvSpPr>
          <p:cNvPr id="46083" name="Rectangle 2"/>
          <p:cNvSpPr>
            <a:spLocks noRot="1" noChangeArrowheads="1" noTextEdit="1"/>
          </p:cNvSpPr>
          <p:nvPr>
            <p:ph type="sldImg"/>
          </p:nvPr>
        </p:nvSpPr>
        <p:spPr>
          <a:xfrm>
            <a:off x="382588" y="685800"/>
            <a:ext cx="6092825" cy="3427413"/>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val="343183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AB0784-96FB-422E-8E80-CEFEDC787AAB}" type="slidenum">
              <a:rPr lang="en-US" altLang="tr-TR"/>
              <a:pPr eaLnBrk="1" hangingPunct="1"/>
              <a:t>10</a:t>
            </a:fld>
            <a:endParaRPr lang="en-US" altLang="tr-T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2727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50C066-C363-437D-BDF1-502CC612803C}" type="slidenum">
              <a:rPr lang="en-US" altLang="tr-TR"/>
              <a:pPr eaLnBrk="1" hangingPunct="1"/>
              <a:t>11</a:t>
            </a:fld>
            <a:endParaRPr lang="en-US" altLang="tr-T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35559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E6FDDD-B508-4A8E-AF65-6D8BA3CFF47E}" type="slidenum">
              <a:rPr lang="en-US" altLang="tr-TR"/>
              <a:pPr eaLnBrk="1" hangingPunct="1"/>
              <a:t>12</a:t>
            </a:fld>
            <a:endParaRPr lang="en-US" altLang="tr-T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20298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217AF0-106A-4B74-B01B-AA28CAF0EB80}" type="slidenum">
              <a:rPr lang="en-US" altLang="tr-TR"/>
              <a:pPr eaLnBrk="1" hangingPunct="1"/>
              <a:t>13</a:t>
            </a:fld>
            <a:endParaRPr lang="en-US" altLang="tr-T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58262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0D7A21-7FB6-41A9-AEA4-C3A2D9A0E6E2}" type="slidenum">
              <a:rPr lang="tr-TR" altLang="tr-TR"/>
              <a:pPr eaLnBrk="1" hangingPunct="1"/>
              <a:t>15</a:t>
            </a:fld>
            <a:endParaRPr lang="tr-TR" altLang="tr-TR"/>
          </a:p>
        </p:txBody>
      </p:sp>
      <p:sp>
        <p:nvSpPr>
          <p:cNvPr id="59395" name="Rectangle 2"/>
          <p:cNvSpPr>
            <a:spLocks noChangeArrowheads="1" noTextEdit="1"/>
          </p:cNvSpPr>
          <p:nvPr>
            <p:ph type="sldImg"/>
          </p:nvPr>
        </p:nvSpPr>
        <p:spPr>
          <a:xfrm>
            <a:off x="382588" y="685800"/>
            <a:ext cx="6092825" cy="3427413"/>
          </a:xfrm>
          <a:solidFill>
            <a:srgbClr val="FFFFFF"/>
          </a:solidFill>
          <a:ln/>
        </p:spPr>
      </p:sp>
      <p:sp>
        <p:nvSpPr>
          <p:cNvPr id="59396" name="Rectangle 3"/>
          <p:cNvSpPr>
            <a:spLocks noChangeArrowheads="1"/>
          </p:cNvSpPr>
          <p:nvPr>
            <p:ph type="body" idx="1"/>
          </p:nvPr>
        </p:nvSpPr>
        <p:spPr>
          <a:xfrm>
            <a:off x="687388" y="4343400"/>
            <a:ext cx="5483225" cy="4114800"/>
          </a:xfrm>
          <a:solidFill>
            <a:srgbClr val="FFFFFF"/>
          </a:solidFill>
          <a:ln>
            <a:solidFill>
              <a:srgbClr val="000000"/>
            </a:solidFill>
          </a:ln>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val="40008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0776E5-C116-4574-AF80-32C8CA8FF1D5}" type="slidenum">
              <a:rPr lang="en-US" altLang="tr-TR"/>
              <a:pPr eaLnBrk="1" hangingPunct="1"/>
              <a:t>2</a:t>
            </a:fld>
            <a:endParaRPr lang="en-US" altLang="tr-T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4114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DDF9E6-7AC7-4E19-89E6-EDFD1D56B66A}" type="slidenum">
              <a:rPr lang="en-US" altLang="tr-TR"/>
              <a:pPr eaLnBrk="1" hangingPunct="1"/>
              <a:t>3</a:t>
            </a:fld>
            <a:endParaRPr lang="en-US" altLang="tr-T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40708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AE4281-A9B3-4BE4-B4EC-89F82149B8EB}" type="slidenum">
              <a:rPr lang="en-US" altLang="tr-TR"/>
              <a:pPr eaLnBrk="1" hangingPunct="1"/>
              <a:t>4</a:t>
            </a:fld>
            <a:endParaRPr lang="en-US" altLang="tr-T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54696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79D0DE-B4C7-4EEF-9B0C-215D908F1E03}" type="slidenum">
              <a:rPr lang="en-US" altLang="tr-TR"/>
              <a:pPr eaLnBrk="1" hangingPunct="1"/>
              <a:t>5</a:t>
            </a:fld>
            <a:endParaRPr lang="en-US" altLang="tr-T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4576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B94C0C-19B0-4B2A-8892-596FD95B271E}" type="slidenum">
              <a:rPr lang="en-US" altLang="tr-TR"/>
              <a:pPr eaLnBrk="1" hangingPunct="1"/>
              <a:t>6</a:t>
            </a:fld>
            <a:endParaRPr lang="en-US" altLang="tr-T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84337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1F6A6F-0341-448C-A9C7-E3DF99C9FDC0}" type="slidenum">
              <a:rPr lang="en-US" altLang="tr-TR"/>
              <a:pPr eaLnBrk="1" hangingPunct="1"/>
              <a:t>7</a:t>
            </a:fld>
            <a:endParaRPr lang="en-US" altLang="tr-T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81690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56842E-BAA3-455F-A887-3DBCC14A832D}" type="slidenum">
              <a:rPr lang="en-US" altLang="tr-TR"/>
              <a:pPr eaLnBrk="1" hangingPunct="1"/>
              <a:t>8</a:t>
            </a:fld>
            <a:endParaRPr lang="en-US" altLang="tr-T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49543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42DA16-98CC-4ADF-B2AB-89DFB827500D}" type="slidenum">
              <a:rPr lang="en-US" altLang="tr-TR"/>
              <a:pPr eaLnBrk="1" hangingPunct="1"/>
              <a:t>9</a:t>
            </a:fld>
            <a:endParaRPr lang="en-US" altLang="tr-T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2984926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8A57456-95DB-434B-BA59-EC2E83AC013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6846278-703F-4445-9BEC-5520C4B7BC87}" type="slidenum">
              <a:rPr lang="tr-TR" smtClean="0"/>
              <a:t>‹#›</a:t>
            </a:fld>
            <a:endParaRPr lang="tr-TR"/>
          </a:p>
        </p:txBody>
      </p:sp>
    </p:spTree>
    <p:extLst>
      <p:ext uri="{BB962C8B-B14F-4D97-AF65-F5344CB8AC3E}">
        <p14:creationId xmlns:p14="http://schemas.microsoft.com/office/powerpoint/2010/main" val="318553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A57456-95DB-434B-BA59-EC2E83AC013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171364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A57456-95DB-434B-BA59-EC2E83AC013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229025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A57456-95DB-434B-BA59-EC2E83AC013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295306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28A57456-95DB-434B-BA59-EC2E83AC0130}" type="datetimeFigureOut">
              <a:rPr lang="tr-TR" smtClean="0"/>
              <a:t>22.03.2018</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6846278-703F-4445-9BEC-5520C4B7BC87}" type="slidenum">
              <a:rPr lang="tr-TR" smtClean="0"/>
              <a:t>‹#›</a:t>
            </a:fld>
            <a:endParaRPr lang="tr-TR"/>
          </a:p>
        </p:txBody>
      </p:sp>
    </p:spTree>
    <p:extLst>
      <p:ext uri="{BB962C8B-B14F-4D97-AF65-F5344CB8AC3E}">
        <p14:creationId xmlns:p14="http://schemas.microsoft.com/office/powerpoint/2010/main" val="168811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8A57456-95DB-434B-BA59-EC2E83AC013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235448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8A57456-95DB-434B-BA59-EC2E83AC0130}"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411836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8A57456-95DB-434B-BA59-EC2E83AC013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349449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57456-95DB-434B-BA59-EC2E83AC0130}"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170963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A57456-95DB-434B-BA59-EC2E83AC013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112812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A57456-95DB-434B-BA59-EC2E83AC0130}" type="datetimeFigureOut">
              <a:rPr lang="tr-TR" smtClean="0"/>
              <a:t>22.03.2018</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6846278-703F-4445-9BEC-5520C4B7BC87}" type="slidenum">
              <a:rPr lang="tr-TR" smtClean="0"/>
              <a:t>‹#›</a:t>
            </a:fld>
            <a:endParaRPr lang="tr-TR"/>
          </a:p>
        </p:txBody>
      </p:sp>
    </p:spTree>
    <p:extLst>
      <p:ext uri="{BB962C8B-B14F-4D97-AF65-F5344CB8AC3E}">
        <p14:creationId xmlns:p14="http://schemas.microsoft.com/office/powerpoint/2010/main" val="265151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8A57456-95DB-434B-BA59-EC2E83AC0130}" type="datetimeFigureOut">
              <a:rPr lang="tr-TR" smtClean="0"/>
              <a:t>22.03.2018</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6846278-703F-4445-9BEC-5520C4B7BC87}" type="slidenum">
              <a:rPr lang="tr-TR" smtClean="0"/>
              <a:t>‹#›</a:t>
            </a:fld>
            <a:endParaRPr lang="tr-TR"/>
          </a:p>
        </p:txBody>
      </p:sp>
    </p:spTree>
    <p:extLst>
      <p:ext uri="{BB962C8B-B14F-4D97-AF65-F5344CB8AC3E}">
        <p14:creationId xmlns:p14="http://schemas.microsoft.com/office/powerpoint/2010/main" val="2216734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39" name="Rectangle 4"/>
          <p:cNvSpPr txBox="1">
            <a:spLocks noChangeArrowheads="1"/>
          </p:cNvSpPr>
          <p:nvPr/>
        </p:nvSpPr>
        <p:spPr bwMode="auto">
          <a:xfrm>
            <a:off x="1919289" y="1700213"/>
            <a:ext cx="8569325" cy="2665412"/>
          </a:xfrm>
          <a:prstGeom prst="rect">
            <a:avLst/>
          </a:prstGeom>
          <a:noFill/>
          <a:ln w="9525">
            <a:noFill/>
            <a:miter lim="800000"/>
            <a:headEnd/>
            <a:tailEnd/>
          </a:ln>
        </p:spPr>
        <p:txBody>
          <a:bodyPr/>
          <a:lstStyle/>
          <a:p>
            <a:pPr marL="342900" indent="-342900" eaLnBrk="0" hangingPunct="0">
              <a:spcBef>
                <a:spcPct val="20000"/>
              </a:spcBef>
              <a:buClr>
                <a:schemeClr val="tx2"/>
              </a:buClr>
              <a:defRPr/>
            </a:pPr>
            <a:r>
              <a:rPr lang="tr-TR" sz="1900" kern="0" dirty="0">
                <a:latin typeface="Comic Sans MS" pitchFamily="66" charset="0"/>
              </a:rPr>
              <a:t>“Expression Cassette”</a:t>
            </a:r>
          </a:p>
          <a:p>
            <a:pPr marL="342900" indent="-342900" eaLnBrk="0" hangingPunct="0">
              <a:spcBef>
                <a:spcPct val="20000"/>
              </a:spcBef>
              <a:buClr>
                <a:schemeClr val="tx2"/>
              </a:buClr>
              <a:buFont typeface="Wingdings" pitchFamily="2" charset="2"/>
              <a:buChar char="§"/>
              <a:defRPr/>
            </a:pPr>
            <a:r>
              <a:rPr lang="tr-TR" sz="1900" kern="0" dirty="0">
                <a:latin typeface="Comic Sans MS" pitchFamily="66" charset="0"/>
              </a:rPr>
              <a:t>Raportör genler</a:t>
            </a:r>
          </a:p>
          <a:p>
            <a:pPr marL="342900" indent="-342900" eaLnBrk="0" hangingPunct="0">
              <a:spcBef>
                <a:spcPct val="20000"/>
              </a:spcBef>
              <a:buClr>
                <a:schemeClr val="tx2"/>
              </a:buClr>
              <a:buFont typeface="Wingdings" pitchFamily="2" charset="2"/>
              <a:buChar char="§"/>
              <a:defRPr/>
            </a:pPr>
            <a:r>
              <a:rPr lang="tr-TR" sz="1900" kern="0" dirty="0">
                <a:latin typeface="Comic Sans MS" pitchFamily="66" charset="0"/>
              </a:rPr>
              <a:t>Agronomik genler</a:t>
            </a:r>
          </a:p>
          <a:p>
            <a:pPr marL="342900" indent="-342900" eaLnBrk="0" hangingPunct="0">
              <a:spcBef>
                <a:spcPct val="20000"/>
              </a:spcBef>
              <a:buClr>
                <a:schemeClr val="tx2"/>
              </a:buClr>
              <a:buFont typeface="Wingdings" pitchFamily="2" charset="2"/>
              <a:buChar char="§"/>
              <a:defRPr/>
            </a:pPr>
            <a:r>
              <a:rPr lang="tr-TR" sz="1900" kern="0" dirty="0">
                <a:latin typeface="Comic Sans MS" pitchFamily="66" charset="0"/>
              </a:rPr>
              <a:t>Seçici markör genler</a:t>
            </a:r>
          </a:p>
          <a:p>
            <a:pPr marL="342900" indent="-342900" eaLnBrk="0" hangingPunct="0">
              <a:spcBef>
                <a:spcPct val="20000"/>
              </a:spcBef>
              <a:buClr>
                <a:schemeClr val="tx2"/>
              </a:buClr>
              <a:defRPr/>
            </a:pPr>
            <a:r>
              <a:rPr lang="tr-TR" sz="1900" kern="0" dirty="0">
                <a:latin typeface="Comic Sans MS" pitchFamily="66" charset="0"/>
              </a:rPr>
              <a:t>	Her biri için gerekli olan;</a:t>
            </a:r>
          </a:p>
          <a:p>
            <a:pPr marL="342900" indent="-342900" eaLnBrk="0" hangingPunct="0">
              <a:spcBef>
                <a:spcPct val="20000"/>
              </a:spcBef>
              <a:buClr>
                <a:schemeClr val="tx2"/>
              </a:buClr>
              <a:defRPr/>
            </a:pPr>
            <a:r>
              <a:rPr lang="tr-TR" sz="1900" kern="0" dirty="0">
                <a:latin typeface="Comic Sans MS" pitchFamily="66" charset="0"/>
              </a:rPr>
              <a:t>         Promotor genler - </a:t>
            </a:r>
            <a:r>
              <a:rPr lang="tr-TR" sz="1900" dirty="0">
                <a:latin typeface="Comic Sans MS" pitchFamily="66" charset="0"/>
              </a:rPr>
              <a:t>CaMV35S  (virüs)</a:t>
            </a:r>
            <a:endParaRPr lang="tr-TR" sz="1900" kern="0" dirty="0">
              <a:latin typeface="Comic Sans MS" pitchFamily="66" charset="0"/>
            </a:endParaRPr>
          </a:p>
          <a:p>
            <a:pPr marL="342900" indent="-342900" eaLnBrk="0" hangingPunct="0">
              <a:spcBef>
                <a:spcPct val="20000"/>
              </a:spcBef>
              <a:buClr>
                <a:schemeClr val="tx2"/>
              </a:buClr>
              <a:defRPr/>
            </a:pPr>
            <a:r>
              <a:rPr lang="tr-TR" sz="1900" kern="0" dirty="0">
                <a:latin typeface="Comic Sans MS" pitchFamily="66" charset="0"/>
              </a:rPr>
              <a:t>         Sonlandırma genleri - </a:t>
            </a:r>
            <a:r>
              <a:rPr lang="tr-TR" sz="1900" i="1" dirty="0">
                <a:latin typeface="Comic Sans MS" pitchFamily="66" charset="0"/>
              </a:rPr>
              <a:t>Erwinia herbicola</a:t>
            </a:r>
            <a:r>
              <a:rPr lang="tr-TR" sz="1900" dirty="0">
                <a:latin typeface="Comic Sans MS" pitchFamily="66" charset="0"/>
              </a:rPr>
              <a:t>, </a:t>
            </a:r>
            <a:r>
              <a:rPr lang="tr-TR" sz="1900" i="1" dirty="0">
                <a:latin typeface="Comic Sans MS" pitchFamily="66" charset="0"/>
              </a:rPr>
              <a:t>A. tumefaciens</a:t>
            </a:r>
            <a:r>
              <a:rPr lang="tr-TR" sz="1900" dirty="0">
                <a:latin typeface="Comic Sans MS" pitchFamily="66" charset="0"/>
              </a:rPr>
              <a:t> (“nos” dizini)</a:t>
            </a:r>
            <a:endParaRPr lang="tr-TR" sz="1900" kern="0" dirty="0">
              <a:latin typeface="Comic Sans MS" pitchFamily="66" charset="0"/>
            </a:endParaRPr>
          </a:p>
        </p:txBody>
      </p:sp>
      <p:sp>
        <p:nvSpPr>
          <p:cNvPr id="4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a:t>
            </a:r>
            <a:endParaRPr lang="en-US" sz="2200" dirty="0">
              <a:solidFill>
                <a:srgbClr val="FF9900"/>
              </a:solidFill>
              <a:effectLst>
                <a:outerShdw blurRad="38100" dist="38100" dir="2700000" algn="tl">
                  <a:srgbClr val="000000">
                    <a:alpha val="43137"/>
                  </a:srgbClr>
                </a:outerShdw>
              </a:effectLst>
              <a:latin typeface="Comic Sans MS" pitchFamily="66" charset="0"/>
            </a:endParaRPr>
          </a:p>
        </p:txBody>
      </p:sp>
      <p:pic>
        <p:nvPicPr>
          <p:cNvPr id="37" name="Picture 36" descr="Expression Casette.jpg"/>
          <p:cNvPicPr>
            <a:picLocks noChangeAspect="1"/>
          </p:cNvPicPr>
          <p:nvPr/>
        </p:nvPicPr>
        <p:blipFill>
          <a:blip r:embed="rId3"/>
          <a:stretch>
            <a:fillRect/>
          </a:stretch>
        </p:blipFill>
        <p:spPr>
          <a:xfrm>
            <a:off x="3071814" y="4437063"/>
            <a:ext cx="5400675" cy="15224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2045836"/>
      </p:ext>
    </p:extLst>
  </p:cSld>
  <p:clrMapOvr>
    <a:masterClrMapping/>
  </p:clrMapOvr>
  <p:transition advClick="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out)">
                                      <p:cBhvr>
                                        <p:cTn id="7" dur="500"/>
                                        <p:tgtEl>
                                          <p:spTgt spid="39"/>
                                        </p:tgtEl>
                                      </p:cBhvr>
                                    </p:animEffect>
                                  </p:childTnLst>
                                </p:cTn>
                              </p:par>
                              <p:par>
                                <p:cTn id="8" presetID="4" presetClass="entr" presetSubtype="32"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ox(out)">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36" name="Rectangle 4"/>
          <p:cNvSpPr>
            <a:spLocks noChangeArrowheads="1"/>
          </p:cNvSpPr>
          <p:nvPr/>
        </p:nvSpPr>
        <p:spPr bwMode="auto">
          <a:xfrm>
            <a:off x="1919289" y="3913188"/>
            <a:ext cx="83534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Comic Sans MS" panose="030F0702030302020204" pitchFamily="66" charset="0"/>
              <a:buChar char="–"/>
            </a:pPr>
            <a:r>
              <a:rPr lang="tr-TR" altLang="tr-TR">
                <a:latin typeface="Comic Sans MS" panose="030F0702030302020204" pitchFamily="66" charset="0"/>
              </a:rPr>
              <a:t>Bt toksinleri, kök salgıları (Saxena ve ark. 1999, Saxena ve Stotzky 2000), düşen polenler (Losey ve ark. 1999, Obrycki ve ark. 2001) ve hasattan sonra toprakta kalan bitki artıkları (Zwahlen vd 2003, Stotzky 2004) aracılığıyla toprağa girmektedir.</a:t>
            </a:r>
          </a:p>
          <a:p>
            <a:pPr algn="just">
              <a:spcAft>
                <a:spcPts val="1200"/>
              </a:spcAft>
              <a:buFont typeface="Comic Sans MS" panose="030F0702030302020204" pitchFamily="66" charset="0"/>
              <a:buChar char="–"/>
            </a:pPr>
            <a:r>
              <a:rPr lang="tr-TR" altLang="tr-TR">
                <a:latin typeface="Comic Sans MS" panose="030F0702030302020204" pitchFamily="66" charset="0"/>
              </a:rPr>
              <a:t>Toprağa giren Bt toksinleri (cry proteinleri) hızla kil ve organik maddelere bağlanırlar ve böcek öldürücü etkilerini de devam ettirirler (Tapp ve Stotzky 1995, Lee ve ark. 2003). </a:t>
            </a:r>
          </a:p>
        </p:txBody>
      </p:sp>
      <p:pic>
        <p:nvPicPr>
          <p:cNvPr id="26" name="Picture 25" descr="Expression Casette - 2.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grpSp>
        <p:nvGrpSpPr>
          <p:cNvPr id="16390" name="Group 34"/>
          <p:cNvGrpSpPr>
            <a:grpSpLocks/>
          </p:cNvGrpSpPr>
          <p:nvPr/>
        </p:nvGrpSpPr>
        <p:grpSpPr bwMode="auto">
          <a:xfrm>
            <a:off x="1847851" y="1835151"/>
            <a:ext cx="8448675" cy="1846263"/>
            <a:chOff x="323850" y="1835150"/>
            <a:chExt cx="8448675" cy="1846263"/>
          </a:xfrm>
        </p:grpSpPr>
        <p:sp>
          <p:nvSpPr>
            <p:cNvPr id="37"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38"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39"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40"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44"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45"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46"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54"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55"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61"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2"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63"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4"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65"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6"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67"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8"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69"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70"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71"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spTree>
    <p:extLst>
      <p:ext uri="{BB962C8B-B14F-4D97-AF65-F5344CB8AC3E}">
        <p14:creationId xmlns:p14="http://schemas.microsoft.com/office/powerpoint/2010/main" val="6086094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ox(out)">
                                      <p:cBhvr>
                                        <p:cTn id="7" dur="500"/>
                                        <p:tgtEl>
                                          <p:spTgt spid="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ox(out)">
                                      <p:cBhvr>
                                        <p:cTn id="12"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36" name="Rectangle 4"/>
          <p:cNvSpPr>
            <a:spLocks noChangeArrowheads="1"/>
          </p:cNvSpPr>
          <p:nvPr/>
        </p:nvSpPr>
        <p:spPr bwMode="auto">
          <a:xfrm>
            <a:off x="1919289" y="3913188"/>
            <a:ext cx="83534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Comic Sans MS" panose="030F0702030302020204" pitchFamily="66" charset="0"/>
              <a:buChar char="–"/>
            </a:pPr>
            <a:r>
              <a:rPr lang="tr-TR" altLang="tr-TR">
                <a:latin typeface="Comic Sans MS" panose="030F0702030302020204" pitchFamily="66" charset="0"/>
              </a:rPr>
              <a:t>Bt genini taşıyan ürünlerin sürekli yetiştirilmesi, bu toksinlerin toprakta birikimi ve sürekliliğine yol açar (Zwahlen ve ark. 2003, Muchaonyerwa ve ark. 2004).</a:t>
            </a:r>
          </a:p>
          <a:p>
            <a:pPr algn="just">
              <a:spcAft>
                <a:spcPts val="600"/>
              </a:spcAft>
              <a:buFont typeface="Comic Sans MS" panose="030F0702030302020204" pitchFamily="66" charset="0"/>
              <a:buChar char="–"/>
            </a:pPr>
            <a:r>
              <a:rPr lang="tr-TR" altLang="tr-TR">
                <a:latin typeface="Comic Sans MS" panose="030F0702030302020204" pitchFamily="66" charset="0"/>
              </a:rPr>
              <a:t>Bt genlerinin ürettiği endotoksinlerin toprakta 33 hafta kaldığı belirlenmiştir (Tapp ve Stotzky, 1998).</a:t>
            </a:r>
          </a:p>
        </p:txBody>
      </p:sp>
      <p:pic>
        <p:nvPicPr>
          <p:cNvPr id="35" name="Picture 34" descr="Expression Casette - 2.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grpSp>
        <p:nvGrpSpPr>
          <p:cNvPr id="17414" name="Group 36"/>
          <p:cNvGrpSpPr>
            <a:grpSpLocks/>
          </p:cNvGrpSpPr>
          <p:nvPr/>
        </p:nvGrpSpPr>
        <p:grpSpPr bwMode="auto">
          <a:xfrm>
            <a:off x="1847851" y="1835151"/>
            <a:ext cx="8448675" cy="1846263"/>
            <a:chOff x="323850" y="1835150"/>
            <a:chExt cx="8448675" cy="1846263"/>
          </a:xfrm>
        </p:grpSpPr>
        <p:sp>
          <p:nvSpPr>
            <p:cNvPr id="38"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39"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0"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43"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44"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45"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46"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54"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55"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61"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2"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63"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4"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65"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6"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67"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8"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69"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70"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71"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spTree>
    <p:extLst>
      <p:ext uri="{BB962C8B-B14F-4D97-AF65-F5344CB8AC3E}">
        <p14:creationId xmlns:p14="http://schemas.microsoft.com/office/powerpoint/2010/main" val="211433619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ox(out)">
                                      <p:cBhvr>
                                        <p:cTn id="7" dur="500"/>
                                        <p:tgtEl>
                                          <p:spTgt spid="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ox(out)">
                                      <p:cBhvr>
                                        <p:cTn id="12"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38936" name="Rectangle 4"/>
          <p:cNvSpPr>
            <a:spLocks noChangeArrowheads="1"/>
          </p:cNvSpPr>
          <p:nvPr/>
        </p:nvSpPr>
        <p:spPr bwMode="auto">
          <a:xfrm>
            <a:off x="1919289" y="3913188"/>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buFont typeface="Comic Sans MS" panose="030F0702030302020204" pitchFamily="66" charset="0"/>
              <a:buChar char="–"/>
            </a:pPr>
            <a:r>
              <a:rPr lang="tr-TR" altLang="tr-TR">
                <a:latin typeface="Comic Sans MS" panose="030F0702030302020204" pitchFamily="66" charset="0"/>
              </a:rPr>
              <a:t>Bu toksinlerin hedef dışı böcek ve organizmalara yönelik bir risk oluşturmaktadır. Transgenik mısırlar nedeniyle </a:t>
            </a:r>
            <a:r>
              <a:rPr lang="tr-TR" altLang="tr-TR">
                <a:latin typeface="Times New Roman" panose="02020603050405020304" pitchFamily="18" charset="0"/>
                <a:cs typeface="Times New Roman" panose="02020603050405020304" pitchFamily="18" charset="0"/>
              </a:rPr>
              <a:t>'</a:t>
            </a:r>
            <a:r>
              <a:rPr lang="tr-TR" altLang="tr-TR">
                <a:latin typeface="Comic Sans MS" panose="030F0702030302020204" pitchFamily="66" charset="0"/>
              </a:rPr>
              <a:t>Monarch</a:t>
            </a:r>
            <a:r>
              <a:rPr lang="tr-TR" altLang="tr-TR">
                <a:latin typeface="Times New Roman" panose="02020603050405020304" pitchFamily="18" charset="0"/>
                <a:cs typeface="Times New Roman" panose="02020603050405020304" pitchFamily="18" charset="0"/>
              </a:rPr>
              <a:t>'</a:t>
            </a:r>
            <a:r>
              <a:rPr lang="tr-TR" altLang="tr-TR">
                <a:latin typeface="Comic Sans MS" panose="030F0702030302020204" pitchFamily="66" charset="0"/>
              </a:rPr>
              <a:t> kelebekleri (Losey vd.,1999), </a:t>
            </a:r>
            <a:r>
              <a:rPr lang="tr-TR" altLang="tr-TR">
                <a:latin typeface="Times New Roman" panose="02020603050405020304" pitchFamily="18" charset="0"/>
                <a:cs typeface="Times New Roman" panose="02020603050405020304" pitchFamily="18" charset="0"/>
              </a:rPr>
              <a:t>'</a:t>
            </a:r>
            <a:r>
              <a:rPr lang="tr-TR" altLang="tr-TR">
                <a:latin typeface="Comic Sans MS" panose="030F0702030302020204" pitchFamily="66" charset="0"/>
              </a:rPr>
              <a:t>Ladybug</a:t>
            </a:r>
            <a:r>
              <a:rPr lang="tr-TR" altLang="tr-TR">
                <a:latin typeface="Times New Roman" panose="02020603050405020304" pitchFamily="18" charset="0"/>
                <a:cs typeface="Times New Roman" panose="02020603050405020304" pitchFamily="18" charset="0"/>
              </a:rPr>
              <a:t>'</a:t>
            </a:r>
            <a:r>
              <a:rPr lang="tr-TR" altLang="tr-TR">
                <a:latin typeface="Comic Sans MS" panose="030F0702030302020204" pitchFamily="66" charset="0"/>
              </a:rPr>
              <a:t> ve </a:t>
            </a:r>
            <a:r>
              <a:rPr lang="tr-TR" altLang="tr-TR">
                <a:latin typeface="Comic Sans MS" panose="030F0702030302020204" pitchFamily="66" charset="0"/>
                <a:cs typeface="Times New Roman" panose="02020603050405020304" pitchFamily="18" charset="0"/>
              </a:rPr>
              <a:t>'L</a:t>
            </a:r>
            <a:r>
              <a:rPr lang="tr-TR" altLang="tr-TR">
                <a:latin typeface="Comic Sans MS" panose="030F0702030302020204" pitchFamily="66" charset="0"/>
              </a:rPr>
              <a:t>acewing</a:t>
            </a:r>
            <a:r>
              <a:rPr lang="tr-TR" altLang="tr-TR">
                <a:latin typeface="Times New Roman" panose="02020603050405020304" pitchFamily="18" charset="0"/>
                <a:cs typeface="Times New Roman" panose="02020603050405020304" pitchFamily="18" charset="0"/>
              </a:rPr>
              <a:t>'</a:t>
            </a:r>
            <a:r>
              <a:rPr lang="tr-TR" altLang="tr-TR">
                <a:latin typeface="Comic Sans MS" panose="030F0702030302020204" pitchFamily="66" charset="0"/>
              </a:rPr>
              <a:t> (Hilbeck vd., 1998) türleri de ölmüştür.</a:t>
            </a:r>
          </a:p>
        </p:txBody>
      </p:sp>
      <p:grpSp>
        <p:nvGrpSpPr>
          <p:cNvPr id="2" name="Group 42"/>
          <p:cNvGrpSpPr>
            <a:grpSpLocks/>
          </p:cNvGrpSpPr>
          <p:nvPr/>
        </p:nvGrpSpPr>
        <p:grpSpPr bwMode="auto">
          <a:xfrm>
            <a:off x="3239690" y="4840288"/>
            <a:ext cx="2838450" cy="1289050"/>
            <a:chOff x="755576" y="4840585"/>
            <a:chExt cx="2839394" cy="1288575"/>
          </a:xfrm>
          <a:effectLst>
            <a:outerShdw blurRad="50800" dist="50800" dir="2700000" algn="tl" rotWithShape="0">
              <a:prstClr val="black">
                <a:alpha val="40000"/>
              </a:prstClr>
            </a:outerShdw>
          </a:effectLst>
        </p:grpSpPr>
        <p:pic>
          <p:nvPicPr>
            <p:cNvPr id="26" name="Picture 25" descr="Monarch - Female.jpg"/>
            <p:cNvPicPr>
              <a:picLocks noChangeAspect="1"/>
            </p:cNvPicPr>
            <p:nvPr/>
          </p:nvPicPr>
          <p:blipFill>
            <a:blip r:embed="rId3" cstate="print"/>
            <a:stretch>
              <a:fillRect/>
            </a:stretch>
          </p:blipFill>
          <p:spPr>
            <a:xfrm>
              <a:off x="755576" y="4869149"/>
              <a:ext cx="1897694" cy="1260011"/>
            </a:xfrm>
            <a:prstGeom prst="rect">
              <a:avLst/>
            </a:prstGeom>
            <a:ln>
              <a:solidFill>
                <a:schemeClr val="tx1"/>
              </a:solidFill>
            </a:ln>
            <a:effectLst>
              <a:outerShdw blurRad="50800" dist="38100" dir="2700000" algn="tl" rotWithShape="0">
                <a:prstClr val="black">
                  <a:alpha val="40000"/>
                </a:prstClr>
              </a:outerShdw>
            </a:effectLst>
          </p:spPr>
        </p:pic>
        <p:sp>
          <p:nvSpPr>
            <p:cNvPr id="38946" name="Rectangle 37"/>
            <p:cNvSpPr>
              <a:spLocks noChangeArrowheads="1"/>
            </p:cNvSpPr>
            <p:nvPr/>
          </p:nvSpPr>
          <p:spPr bwMode="auto">
            <a:xfrm>
              <a:off x="2483768" y="4840585"/>
              <a:ext cx="1111202" cy="276999"/>
            </a:xfrm>
            <a:prstGeom prst="rect">
              <a:avLst/>
            </a:prstGeom>
            <a:noFill/>
            <a:ln w="9525">
              <a:noFill/>
              <a:miter lim="800000"/>
              <a:headEnd/>
              <a:tailEnd/>
            </a:ln>
          </p:spPr>
          <p:txBody>
            <a:bodyPr>
              <a:spAutoFit/>
            </a:bodyPr>
            <a:lstStyle/>
            <a:p>
              <a:pPr algn="ctr">
                <a:defRPr/>
              </a:pPr>
              <a:r>
                <a:rPr lang="tr-TR" sz="1200">
                  <a:latin typeface="Comic Sans MS" pitchFamily="66" charset="0"/>
                </a:rPr>
                <a:t>Monarch</a:t>
              </a:r>
              <a:endParaRPr lang="tr-TR" sz="1200">
                <a:latin typeface="Arial" charset="0"/>
              </a:endParaRPr>
            </a:p>
          </p:txBody>
        </p:sp>
      </p:grpSp>
      <p:grpSp>
        <p:nvGrpSpPr>
          <p:cNvPr id="3" name="Group 43"/>
          <p:cNvGrpSpPr>
            <a:grpSpLocks/>
          </p:cNvGrpSpPr>
          <p:nvPr/>
        </p:nvGrpSpPr>
        <p:grpSpPr bwMode="auto">
          <a:xfrm>
            <a:off x="5875784" y="4841876"/>
            <a:ext cx="2211388" cy="1287463"/>
            <a:chOff x="3584451" y="4842093"/>
            <a:chExt cx="2211685" cy="1287067"/>
          </a:xfrm>
          <a:effectLst>
            <a:outerShdw blurRad="50800" dist="50800" dir="2700000" algn="tl" rotWithShape="0">
              <a:prstClr val="black">
                <a:alpha val="40000"/>
              </a:prstClr>
            </a:outerShdw>
          </a:effectLst>
        </p:grpSpPr>
        <p:pic>
          <p:nvPicPr>
            <p:cNvPr id="35" name="Picture 34" descr="Ladybug.jpg"/>
            <p:cNvPicPr>
              <a:picLocks noChangeAspect="1"/>
            </p:cNvPicPr>
            <p:nvPr/>
          </p:nvPicPr>
          <p:blipFill>
            <a:blip r:embed="rId4" cstate="print"/>
            <a:stretch>
              <a:fillRect/>
            </a:stretch>
          </p:blipFill>
          <p:spPr>
            <a:xfrm>
              <a:off x="3584451" y="4869073"/>
              <a:ext cx="1260644" cy="1260087"/>
            </a:xfrm>
            <a:prstGeom prst="rect">
              <a:avLst/>
            </a:prstGeom>
            <a:ln>
              <a:solidFill>
                <a:schemeClr val="tx1"/>
              </a:solidFill>
            </a:ln>
            <a:effectLst>
              <a:outerShdw blurRad="50800" dist="38100" dir="2700000" algn="tl" rotWithShape="0">
                <a:prstClr val="black">
                  <a:alpha val="40000"/>
                </a:prstClr>
              </a:outerShdw>
            </a:effectLst>
          </p:spPr>
        </p:pic>
        <p:sp>
          <p:nvSpPr>
            <p:cNvPr id="38944" name="Rectangle 38"/>
            <p:cNvSpPr>
              <a:spLocks noChangeArrowheads="1"/>
            </p:cNvSpPr>
            <p:nvPr/>
          </p:nvSpPr>
          <p:spPr bwMode="auto">
            <a:xfrm>
              <a:off x="4684934" y="4842093"/>
              <a:ext cx="1111202" cy="276999"/>
            </a:xfrm>
            <a:prstGeom prst="rect">
              <a:avLst/>
            </a:prstGeom>
            <a:noFill/>
            <a:ln w="9525">
              <a:noFill/>
              <a:miter lim="800000"/>
              <a:headEnd/>
              <a:tailEnd/>
            </a:ln>
          </p:spPr>
          <p:txBody>
            <a:bodyPr>
              <a:spAutoFit/>
            </a:bodyPr>
            <a:lstStyle/>
            <a:p>
              <a:pPr algn="ctr">
                <a:defRPr/>
              </a:pPr>
              <a:r>
                <a:rPr lang="tr-TR" sz="1200">
                  <a:latin typeface="Comic Sans MS" pitchFamily="66" charset="0"/>
                </a:rPr>
                <a:t>Ladybug</a:t>
              </a:r>
              <a:endParaRPr lang="tr-TR" sz="1200">
                <a:latin typeface="Arial" charset="0"/>
              </a:endParaRPr>
            </a:p>
          </p:txBody>
        </p:sp>
      </p:grpSp>
      <p:grpSp>
        <p:nvGrpSpPr>
          <p:cNvPr id="4" name="Group 44"/>
          <p:cNvGrpSpPr>
            <a:grpSpLocks/>
          </p:cNvGrpSpPr>
          <p:nvPr/>
        </p:nvGrpSpPr>
        <p:grpSpPr bwMode="auto">
          <a:xfrm>
            <a:off x="7866633" y="4841876"/>
            <a:ext cx="2862263" cy="1287463"/>
            <a:chOff x="5785267" y="4842093"/>
            <a:chExt cx="2862614" cy="1287067"/>
          </a:xfrm>
          <a:effectLst>
            <a:outerShdw blurRad="50800" dist="50800" dir="2700000" algn="tl" rotWithShape="0">
              <a:prstClr val="black">
                <a:alpha val="40000"/>
              </a:prstClr>
            </a:outerShdw>
          </a:effectLst>
        </p:grpSpPr>
        <p:pic>
          <p:nvPicPr>
            <p:cNvPr id="37" name="Picture 36" descr="Lacewing.jpg"/>
            <p:cNvPicPr>
              <a:picLocks noChangeAspect="1"/>
            </p:cNvPicPr>
            <p:nvPr/>
          </p:nvPicPr>
          <p:blipFill>
            <a:blip r:embed="rId5" cstate="print"/>
            <a:stretch>
              <a:fillRect/>
            </a:stretch>
          </p:blipFill>
          <p:spPr>
            <a:xfrm>
              <a:off x="5785267" y="4869073"/>
              <a:ext cx="1883006" cy="1260087"/>
            </a:xfrm>
            <a:prstGeom prst="rect">
              <a:avLst/>
            </a:prstGeom>
            <a:ln>
              <a:solidFill>
                <a:schemeClr val="tx1"/>
              </a:solidFill>
            </a:ln>
            <a:effectLst>
              <a:outerShdw blurRad="50800" dist="38100" dir="2700000" algn="tl" rotWithShape="0">
                <a:prstClr val="black">
                  <a:alpha val="40000"/>
                </a:prstClr>
              </a:outerShdw>
            </a:effectLst>
          </p:spPr>
        </p:pic>
        <p:sp>
          <p:nvSpPr>
            <p:cNvPr id="38942" name="Rectangle 39"/>
            <p:cNvSpPr>
              <a:spLocks noChangeArrowheads="1"/>
            </p:cNvSpPr>
            <p:nvPr/>
          </p:nvSpPr>
          <p:spPr bwMode="auto">
            <a:xfrm>
              <a:off x="7536679" y="4842093"/>
              <a:ext cx="1111202" cy="276999"/>
            </a:xfrm>
            <a:prstGeom prst="rect">
              <a:avLst/>
            </a:prstGeom>
            <a:noFill/>
            <a:ln w="9525">
              <a:noFill/>
              <a:miter lim="800000"/>
              <a:headEnd/>
              <a:tailEnd/>
            </a:ln>
          </p:spPr>
          <p:txBody>
            <a:bodyPr>
              <a:spAutoFit/>
            </a:bodyPr>
            <a:lstStyle/>
            <a:p>
              <a:pPr algn="ctr">
                <a:defRPr/>
              </a:pPr>
              <a:r>
                <a:rPr lang="tr-TR" sz="1200">
                  <a:latin typeface="Comic Sans MS" pitchFamily="66" charset="0"/>
                </a:rPr>
                <a:t>Lacewing</a:t>
              </a:r>
              <a:endParaRPr lang="tr-TR" sz="1200">
                <a:latin typeface="Arial" charset="0"/>
              </a:endParaRPr>
            </a:p>
          </p:txBody>
        </p:sp>
      </p:grpSp>
      <p:pic>
        <p:nvPicPr>
          <p:cNvPr id="36" name="Picture 35" descr="Expression Casette - 2.jpg"/>
          <p:cNvPicPr>
            <a:picLocks noChangeAspect="1"/>
          </p:cNvPicPr>
          <p:nvPr/>
        </p:nvPicPr>
        <p:blipFill>
          <a:blip r:embed="rId6"/>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grpSp>
        <p:nvGrpSpPr>
          <p:cNvPr id="18441" name="Group 37"/>
          <p:cNvGrpSpPr>
            <a:grpSpLocks/>
          </p:cNvGrpSpPr>
          <p:nvPr/>
        </p:nvGrpSpPr>
        <p:grpSpPr bwMode="auto">
          <a:xfrm>
            <a:off x="1847851" y="1835151"/>
            <a:ext cx="8448675" cy="1846263"/>
            <a:chOff x="323850" y="1835150"/>
            <a:chExt cx="8448675" cy="1846263"/>
          </a:xfrm>
        </p:grpSpPr>
        <p:sp>
          <p:nvSpPr>
            <p:cNvPr id="39"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40"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3"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44"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45"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54"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55"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61"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2"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63"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4"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65"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6"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67"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8"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69"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70"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71"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72"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73"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spTree>
    <p:extLst>
      <p:ext uri="{BB962C8B-B14F-4D97-AF65-F5344CB8AC3E}">
        <p14:creationId xmlns:p14="http://schemas.microsoft.com/office/powerpoint/2010/main" val="204251032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8936">
                                            <p:txEl>
                                              <p:pRg st="0" end="0"/>
                                            </p:txEl>
                                          </p:spTgt>
                                        </p:tgtEl>
                                        <p:attrNameLst>
                                          <p:attrName>style.visibility</p:attrName>
                                        </p:attrNameLst>
                                      </p:cBhvr>
                                      <p:to>
                                        <p:strVal val="visible"/>
                                      </p:to>
                                    </p:set>
                                    <p:animEffect transition="in" filter="box(out)">
                                      <p:cBhvr>
                                        <p:cTn id="7" dur="500"/>
                                        <p:tgtEl>
                                          <p:spTgt spid="38936">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4"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out)">
                                      <p:cBhvr>
                                        <p:cTn id="13" dur="500"/>
                                        <p:tgtEl>
                                          <p:spTgt spid="3"/>
                                        </p:tgtEl>
                                      </p:cBhvr>
                                    </p:animEffect>
                                  </p:childTnLst>
                                </p:cTn>
                              </p:par>
                              <p:par>
                                <p:cTn id="14" presetID="4"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1760538" y="682626"/>
            <a:ext cx="5199062" cy="4429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3000" b="1" dirty="0">
                <a:solidFill>
                  <a:srgbClr val="FF0000"/>
                </a:solidFill>
                <a:latin typeface="Comic Sans MS" pitchFamily="66" charset="0"/>
              </a:rPr>
              <a:t>Çevresel Risklere Örnekler</a:t>
            </a:r>
            <a:endParaRPr lang="en-US" sz="3000" b="1" dirty="0">
              <a:solidFill>
                <a:srgbClr val="FF0000"/>
              </a:solidFill>
              <a:latin typeface="Comic Sans MS" pitchFamily="66" charset="0"/>
            </a:endParaRPr>
          </a:p>
        </p:txBody>
      </p:sp>
      <p:sp>
        <p:nvSpPr>
          <p:cNvPr id="15" name="Rectangle 4"/>
          <p:cNvSpPr>
            <a:spLocks noChangeArrowheads="1"/>
          </p:cNvSpPr>
          <p:nvPr/>
        </p:nvSpPr>
        <p:spPr bwMode="auto">
          <a:xfrm>
            <a:off x="1919289" y="1700213"/>
            <a:ext cx="835342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buFont typeface="Comic Sans MS" panose="030F0702030302020204" pitchFamily="66" charset="0"/>
              <a:buChar char="–"/>
            </a:pPr>
            <a:r>
              <a:rPr lang="tr-TR" altLang="tr-TR" sz="2000">
                <a:latin typeface="Comic Sans MS" panose="030F0702030302020204" pitchFamily="66" charset="0"/>
              </a:rPr>
              <a:t>Transgenik DNA, çiçektozu aracılığı ile arıların bağırsaklarındaki bakterilere geçmiştir (Bergelson ve ark., 1998),</a:t>
            </a:r>
          </a:p>
          <a:p>
            <a:pPr algn="just">
              <a:spcAft>
                <a:spcPts val="1200"/>
              </a:spcAft>
              <a:buFont typeface="Comic Sans MS" panose="030F0702030302020204" pitchFamily="66" charset="0"/>
              <a:buChar char="–"/>
            </a:pPr>
            <a:r>
              <a:rPr lang="tr-TR" altLang="tr-TR" sz="2000">
                <a:latin typeface="Comic Sans MS" panose="030F0702030302020204" pitchFamily="66" charset="0"/>
              </a:rPr>
              <a:t>Transgenik bitkilerdeki transgenler laboratuvar koşullarında toprak bakteri ve mantarlarına geçmiştir (Hoffman ve ark., 1994; Schluter vd., 1995),</a:t>
            </a:r>
          </a:p>
          <a:p>
            <a:pPr algn="just">
              <a:spcAft>
                <a:spcPts val="1200"/>
              </a:spcAft>
              <a:buFont typeface="Comic Sans MS" panose="030F0702030302020204" pitchFamily="66" charset="0"/>
              <a:buChar char="–"/>
            </a:pPr>
            <a:r>
              <a:rPr lang="tr-TR" altLang="tr-TR" sz="2000">
                <a:latin typeface="Comic Sans MS" panose="030F0702030302020204" pitchFamily="66" charset="0"/>
              </a:rPr>
              <a:t>Antibiyotiğe dayanıklı markör gen, transgenik bitki yaprağından toprak bakterisi </a:t>
            </a:r>
            <a:r>
              <a:rPr lang="tr-TR" altLang="tr-TR" sz="2000" i="1">
                <a:latin typeface="Comic Sans MS" panose="030F0702030302020204" pitchFamily="66" charset="0"/>
              </a:rPr>
              <a:t>Acinetobacter’</a:t>
            </a:r>
            <a:r>
              <a:rPr lang="tr-TR" altLang="tr-TR" sz="2000">
                <a:latin typeface="Comic Sans MS" panose="030F0702030302020204" pitchFamily="66" charset="0"/>
              </a:rPr>
              <a:t>e</a:t>
            </a:r>
            <a:r>
              <a:rPr lang="tr-TR" altLang="tr-TR" sz="2000" i="1">
                <a:latin typeface="Comic Sans MS" panose="030F0702030302020204" pitchFamily="66" charset="0"/>
              </a:rPr>
              <a:t> </a:t>
            </a:r>
            <a:r>
              <a:rPr lang="tr-TR" altLang="tr-TR" sz="2000">
                <a:latin typeface="Comic Sans MS" panose="030F0702030302020204" pitchFamily="66" charset="0"/>
              </a:rPr>
              <a:t>geçmiştir (De Viries ve Wackernagel, 1998; Gebhard ve Smalla, 1998, 1999),</a:t>
            </a:r>
          </a:p>
          <a:p>
            <a:pPr algn="just">
              <a:spcAft>
                <a:spcPts val="1200"/>
              </a:spcAft>
              <a:buFont typeface="Comic Sans MS" panose="030F0702030302020204" pitchFamily="66" charset="0"/>
              <a:buChar char="–"/>
            </a:pPr>
            <a:r>
              <a:rPr lang="tr-TR" altLang="tr-TR" sz="2000">
                <a:latin typeface="Comic Sans MS" panose="030F0702030302020204" pitchFamily="66" charset="0"/>
                <a:sym typeface="Wingdings" panose="05000000000000000000" pitchFamily="2" charset="2"/>
              </a:rPr>
              <a:t>Yoncada çiçektozu arılarla 2-3 mil (Skinner, 2001), kolzada arılarla 4km, rüzgarla 3km’ye (Grubinger, 2000) taşınmaktadır.</a:t>
            </a:r>
            <a:endParaRPr lang="tr-TR" altLang="tr-TR" sz="2000">
              <a:latin typeface="Comic Sans MS" panose="030F0702030302020204" pitchFamily="66" charset="0"/>
            </a:endParaRPr>
          </a:p>
        </p:txBody>
      </p:sp>
      <p:sp>
        <p:nvSpPr>
          <p:cNvPr id="4" name="Rectangle 3"/>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Tree>
    <p:extLst>
      <p:ext uri="{BB962C8B-B14F-4D97-AF65-F5344CB8AC3E}">
        <p14:creationId xmlns:p14="http://schemas.microsoft.com/office/powerpoint/2010/main" val="24109340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out)">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ox(out)">
                                      <p:cBhvr>
                                        <p:cTn id="12" dur="500"/>
                                        <p:tgtEl>
                                          <p:spTgt spid="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ox(out)">
                                      <p:cBhvr>
                                        <p:cTn id="17" dur="500"/>
                                        <p:tgtEl>
                                          <p:spTgt spid="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ox(ou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60538" y="682626"/>
            <a:ext cx="5199062" cy="4429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3000" b="1" dirty="0">
                <a:solidFill>
                  <a:srgbClr val="FF0000"/>
                </a:solidFill>
                <a:latin typeface="Comic Sans MS" pitchFamily="66" charset="0"/>
              </a:rPr>
              <a:t>İhtiyat İlkesi</a:t>
            </a:r>
            <a:endParaRPr lang="en-US" sz="3000" b="1" dirty="0">
              <a:solidFill>
                <a:srgbClr val="FF0000"/>
              </a:solidFill>
              <a:latin typeface="Comic Sans MS" pitchFamily="66" charset="0"/>
            </a:endParaRPr>
          </a:p>
        </p:txBody>
      </p:sp>
      <p:grpSp>
        <p:nvGrpSpPr>
          <p:cNvPr id="2" name="Group 35"/>
          <p:cNvGrpSpPr>
            <a:grpSpLocks/>
          </p:cNvGrpSpPr>
          <p:nvPr/>
        </p:nvGrpSpPr>
        <p:grpSpPr bwMode="auto">
          <a:xfrm>
            <a:off x="4095750" y="1727200"/>
            <a:ext cx="3714750" cy="3429000"/>
            <a:chOff x="794" y="1006"/>
            <a:chExt cx="3946" cy="3150"/>
          </a:xfrm>
          <a:effectLst>
            <a:outerShdw blurRad="50800" dist="50800" dir="2700000" algn="tl" rotWithShape="0">
              <a:prstClr val="black">
                <a:alpha val="40000"/>
              </a:prstClr>
            </a:outerShdw>
          </a:effectLst>
        </p:grpSpPr>
        <p:sp>
          <p:nvSpPr>
            <p:cNvPr id="6" name="_s31753"/>
            <p:cNvSpPr>
              <a:spLocks noChangeArrowheads="1"/>
            </p:cNvSpPr>
            <p:nvPr/>
          </p:nvSpPr>
          <p:spPr bwMode="auto">
            <a:xfrm rot="-2824432">
              <a:off x="3492" y="2720"/>
              <a:ext cx="1006" cy="506"/>
            </a:xfrm>
            <a:prstGeom prst="ellipse">
              <a:avLst/>
            </a:prstGeom>
            <a:solidFill>
              <a:srgbClr val="FF3300"/>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100" b="1" dirty="0">
                  <a:latin typeface="Arial" charset="0"/>
                  <a:cs typeface="Times New Roman" pitchFamily="18" charset="0"/>
                </a:rPr>
                <a:t>Riskler</a:t>
              </a:r>
              <a:endParaRPr lang="tr-TR" sz="1100" b="1" dirty="0">
                <a:latin typeface="Arial" charset="0"/>
              </a:endParaRPr>
            </a:p>
          </p:txBody>
        </p:sp>
        <p:sp>
          <p:nvSpPr>
            <p:cNvPr id="7" name="_s31753"/>
            <p:cNvSpPr>
              <a:spLocks noChangeArrowheads="1"/>
            </p:cNvSpPr>
            <p:nvPr/>
          </p:nvSpPr>
          <p:spPr bwMode="auto">
            <a:xfrm rot="-2824432">
              <a:off x="997" y="2275"/>
              <a:ext cx="1006" cy="504"/>
            </a:xfrm>
            <a:prstGeom prst="ellipse">
              <a:avLst/>
            </a:prstGeom>
            <a:solidFill>
              <a:srgbClr val="66FF33"/>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100" b="1" dirty="0">
                  <a:latin typeface="Arial" charset="0"/>
                  <a:cs typeface="Times New Roman" pitchFamily="18" charset="0"/>
                </a:rPr>
                <a:t>Faydalar</a:t>
              </a:r>
              <a:endParaRPr lang="tr-TR" sz="1100" b="1" dirty="0">
                <a:latin typeface="Arial" charset="0"/>
              </a:endParaRPr>
            </a:p>
          </p:txBody>
        </p:sp>
        <p:grpSp>
          <p:nvGrpSpPr>
            <p:cNvPr id="3" name="Group 32"/>
            <p:cNvGrpSpPr>
              <a:grpSpLocks/>
            </p:cNvGrpSpPr>
            <p:nvPr/>
          </p:nvGrpSpPr>
          <p:grpSpPr bwMode="auto">
            <a:xfrm>
              <a:off x="794" y="1006"/>
              <a:ext cx="3946" cy="3150"/>
              <a:chOff x="884" y="598"/>
              <a:chExt cx="3946" cy="3150"/>
            </a:xfrm>
          </p:grpSpPr>
          <p:sp>
            <p:nvSpPr>
              <p:cNvPr id="40969" name="AutoShape 18"/>
              <p:cNvSpPr>
                <a:spLocks noChangeAspect="1" noChangeArrowheads="1" noTextEdit="1"/>
              </p:cNvSpPr>
              <p:nvPr/>
            </p:nvSpPr>
            <p:spPr bwMode="auto">
              <a:xfrm>
                <a:off x="899" y="1098"/>
                <a:ext cx="3600" cy="2650"/>
              </a:xfrm>
              <a:prstGeom prst="rect">
                <a:avLst/>
              </a:prstGeom>
              <a:noFill/>
              <a:ln w="9525">
                <a:noFill/>
                <a:miter lim="800000"/>
                <a:headEnd/>
                <a:tailEnd/>
              </a:ln>
            </p:spPr>
            <p:txBody>
              <a:bodyPr/>
              <a:lstStyle/>
              <a:p>
                <a:pPr>
                  <a:defRPr/>
                </a:pPr>
                <a:endParaRPr lang="tr-TR">
                  <a:latin typeface="Arial" charset="0"/>
                </a:endParaRPr>
              </a:p>
            </p:txBody>
          </p:sp>
          <p:sp>
            <p:nvSpPr>
              <p:cNvPr id="40970" name="Freeform 19"/>
              <p:cNvSpPr>
                <a:spLocks/>
              </p:cNvSpPr>
              <p:nvPr/>
            </p:nvSpPr>
            <p:spPr bwMode="auto">
              <a:xfrm rot="582772">
                <a:off x="1637" y="598"/>
                <a:ext cx="2542" cy="364"/>
              </a:xfrm>
              <a:custGeom>
                <a:avLst/>
                <a:gdLst>
                  <a:gd name="T0" fmla="*/ 0 w 2542"/>
                  <a:gd name="T1" fmla="*/ 364 h 364"/>
                  <a:gd name="T2" fmla="*/ 2542 w 2542"/>
                  <a:gd name="T3" fmla="*/ 364 h 364"/>
                  <a:gd name="T4" fmla="*/ 2542 w 2542"/>
                  <a:gd name="T5" fmla="*/ 235 h 364"/>
                  <a:gd name="T6" fmla="*/ 1386 w 2542"/>
                  <a:gd name="T7" fmla="*/ 0 h 364"/>
                  <a:gd name="T8" fmla="*/ 1198 w 2542"/>
                  <a:gd name="T9" fmla="*/ 0 h 364"/>
                  <a:gd name="T10" fmla="*/ 0 w 2542"/>
                  <a:gd name="T11" fmla="*/ 214 h 364"/>
                  <a:gd name="T12" fmla="*/ 0 w 2542"/>
                  <a:gd name="T13" fmla="*/ 364 h 364"/>
                  <a:gd name="T14" fmla="*/ 0 60000 65536"/>
                  <a:gd name="T15" fmla="*/ 0 60000 65536"/>
                  <a:gd name="T16" fmla="*/ 0 60000 65536"/>
                  <a:gd name="T17" fmla="*/ 0 60000 65536"/>
                  <a:gd name="T18" fmla="*/ 0 60000 65536"/>
                  <a:gd name="T19" fmla="*/ 0 60000 65536"/>
                  <a:gd name="T20" fmla="*/ 0 60000 65536"/>
                  <a:gd name="T21" fmla="*/ 0 w 2542"/>
                  <a:gd name="T22" fmla="*/ 0 h 364"/>
                  <a:gd name="T23" fmla="*/ 2542 w 2542"/>
                  <a:gd name="T24" fmla="*/ 364 h 3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2" h="364">
                    <a:moveTo>
                      <a:pt x="0" y="364"/>
                    </a:moveTo>
                    <a:lnTo>
                      <a:pt x="2542" y="364"/>
                    </a:lnTo>
                    <a:lnTo>
                      <a:pt x="2542" y="235"/>
                    </a:lnTo>
                    <a:lnTo>
                      <a:pt x="1386" y="0"/>
                    </a:lnTo>
                    <a:lnTo>
                      <a:pt x="1198" y="0"/>
                    </a:lnTo>
                    <a:lnTo>
                      <a:pt x="0" y="214"/>
                    </a:lnTo>
                    <a:lnTo>
                      <a:pt x="0" y="364"/>
                    </a:lnTo>
                    <a:close/>
                  </a:path>
                </a:pathLst>
              </a:custGeom>
              <a:solidFill>
                <a:srgbClr val="000000"/>
              </a:solidFill>
              <a:ln w="9525">
                <a:noFill/>
                <a:round/>
                <a:headEnd/>
                <a:tailEnd/>
              </a:ln>
            </p:spPr>
            <p:txBody>
              <a:bodyPr/>
              <a:lstStyle/>
              <a:p>
                <a:pPr>
                  <a:defRPr/>
                </a:pPr>
                <a:endParaRPr lang="tr-TR">
                  <a:latin typeface="Arial" charset="0"/>
                </a:endParaRPr>
              </a:p>
            </p:txBody>
          </p:sp>
          <p:sp>
            <p:nvSpPr>
              <p:cNvPr id="40971" name="Oval 20"/>
              <p:cNvSpPr>
                <a:spLocks noChangeArrowheads="1"/>
              </p:cNvSpPr>
              <p:nvPr/>
            </p:nvSpPr>
            <p:spPr bwMode="auto">
              <a:xfrm rot="582772">
                <a:off x="2822" y="705"/>
                <a:ext cx="169" cy="169"/>
              </a:xfrm>
              <a:prstGeom prst="ellipse">
                <a:avLst/>
              </a:prstGeom>
              <a:blipFill dpi="0" rotWithShape="0">
                <a:blip r:embed="rId2" cstate="print"/>
                <a:srcRect/>
                <a:tile tx="0" ty="0" sx="100000" sy="100000" flip="none" algn="tl"/>
              </a:blipFill>
              <a:ln w="15875">
                <a:solidFill>
                  <a:srgbClr val="8080FF"/>
                </a:solidFill>
                <a:round/>
                <a:headEnd/>
                <a:tailEnd/>
              </a:ln>
            </p:spPr>
            <p:txBody>
              <a:bodyPr/>
              <a:lstStyle/>
              <a:p>
                <a:pPr>
                  <a:defRPr/>
                </a:pPr>
                <a:endParaRPr lang="tr-TR">
                  <a:latin typeface="Arial" charset="0"/>
                </a:endParaRPr>
              </a:p>
            </p:txBody>
          </p:sp>
          <p:sp>
            <p:nvSpPr>
              <p:cNvPr id="40972" name="Freeform 21"/>
              <p:cNvSpPr>
                <a:spLocks/>
              </p:cNvSpPr>
              <p:nvPr/>
            </p:nvSpPr>
            <p:spPr bwMode="auto">
              <a:xfrm>
                <a:off x="2260" y="971"/>
                <a:ext cx="1254" cy="2308"/>
              </a:xfrm>
              <a:custGeom>
                <a:avLst/>
                <a:gdLst>
                  <a:gd name="T0" fmla="*/ 627 w 1254"/>
                  <a:gd name="T1" fmla="*/ 0 h 2308"/>
                  <a:gd name="T2" fmla="*/ 815 w 1254"/>
                  <a:gd name="T3" fmla="*/ 1046 h 2308"/>
                  <a:gd name="T4" fmla="*/ 815 w 1254"/>
                  <a:gd name="T5" fmla="*/ 1944 h 2308"/>
                  <a:gd name="T6" fmla="*/ 941 w 1254"/>
                  <a:gd name="T7" fmla="*/ 1944 h 2308"/>
                  <a:gd name="T8" fmla="*/ 1254 w 1254"/>
                  <a:gd name="T9" fmla="*/ 2094 h 2308"/>
                  <a:gd name="T10" fmla="*/ 1254 w 1254"/>
                  <a:gd name="T11" fmla="*/ 2308 h 2308"/>
                  <a:gd name="T12" fmla="*/ 0 w 1254"/>
                  <a:gd name="T13" fmla="*/ 2308 h 2308"/>
                  <a:gd name="T14" fmla="*/ 0 w 1254"/>
                  <a:gd name="T15" fmla="*/ 2116 h 2308"/>
                  <a:gd name="T16" fmla="*/ 251 w 1254"/>
                  <a:gd name="T17" fmla="*/ 1966 h 2308"/>
                  <a:gd name="T18" fmla="*/ 397 w 1254"/>
                  <a:gd name="T19" fmla="*/ 1966 h 2308"/>
                  <a:gd name="T20" fmla="*/ 397 w 1254"/>
                  <a:gd name="T21" fmla="*/ 1046 h 2308"/>
                  <a:gd name="T22" fmla="*/ 627 w 1254"/>
                  <a:gd name="T23" fmla="*/ 0 h 2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4"/>
                  <a:gd name="T37" fmla="*/ 0 h 2308"/>
                  <a:gd name="T38" fmla="*/ 1254 w 1254"/>
                  <a:gd name="T39" fmla="*/ 2308 h 2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4" h="2308">
                    <a:moveTo>
                      <a:pt x="627" y="0"/>
                    </a:moveTo>
                    <a:lnTo>
                      <a:pt x="815" y="1046"/>
                    </a:lnTo>
                    <a:lnTo>
                      <a:pt x="815" y="1944"/>
                    </a:lnTo>
                    <a:lnTo>
                      <a:pt x="941" y="1944"/>
                    </a:lnTo>
                    <a:lnTo>
                      <a:pt x="1254" y="2094"/>
                    </a:lnTo>
                    <a:lnTo>
                      <a:pt x="1254" y="2308"/>
                    </a:lnTo>
                    <a:lnTo>
                      <a:pt x="0" y="2308"/>
                    </a:lnTo>
                    <a:lnTo>
                      <a:pt x="0" y="2116"/>
                    </a:lnTo>
                    <a:lnTo>
                      <a:pt x="251" y="1966"/>
                    </a:lnTo>
                    <a:lnTo>
                      <a:pt x="397" y="1966"/>
                    </a:lnTo>
                    <a:lnTo>
                      <a:pt x="397" y="1046"/>
                    </a:lnTo>
                    <a:lnTo>
                      <a:pt x="627" y="0"/>
                    </a:lnTo>
                    <a:close/>
                  </a:path>
                </a:pathLst>
              </a:custGeom>
              <a:solidFill>
                <a:srgbClr val="000000"/>
              </a:solidFill>
              <a:ln w="15875">
                <a:solidFill>
                  <a:srgbClr val="000000"/>
                </a:solidFill>
                <a:round/>
                <a:headEnd/>
                <a:tailEnd/>
              </a:ln>
            </p:spPr>
            <p:txBody>
              <a:bodyPr/>
              <a:lstStyle/>
              <a:p>
                <a:pPr>
                  <a:defRPr/>
                </a:pPr>
                <a:endParaRPr lang="tr-TR">
                  <a:latin typeface="Arial" charset="0"/>
                </a:endParaRPr>
              </a:p>
            </p:txBody>
          </p:sp>
          <p:grpSp>
            <p:nvGrpSpPr>
              <p:cNvPr id="5" name="Group 22"/>
              <p:cNvGrpSpPr>
                <a:grpSpLocks/>
              </p:cNvGrpSpPr>
              <p:nvPr/>
            </p:nvGrpSpPr>
            <p:grpSpPr bwMode="auto">
              <a:xfrm>
                <a:off x="884" y="736"/>
                <a:ext cx="1456" cy="2044"/>
                <a:chOff x="1018" y="1351"/>
                <a:chExt cx="1456" cy="2044"/>
              </a:xfrm>
            </p:grpSpPr>
            <p:sp>
              <p:nvSpPr>
                <p:cNvPr id="40979" name="Line 23"/>
                <p:cNvSpPr>
                  <a:spLocks noChangeShapeType="1"/>
                </p:cNvSpPr>
                <p:nvPr/>
              </p:nvSpPr>
              <p:spPr bwMode="auto">
                <a:xfrm>
                  <a:off x="1764" y="1351"/>
                  <a:ext cx="676" cy="1577"/>
                </a:xfrm>
                <a:prstGeom prst="line">
                  <a:avLst/>
                </a:prstGeom>
                <a:noFill/>
                <a:ln w="15875">
                  <a:solidFill>
                    <a:srgbClr val="000000"/>
                  </a:solidFill>
                  <a:round/>
                  <a:headEnd/>
                  <a:tailEnd/>
                </a:ln>
              </p:spPr>
              <p:txBody>
                <a:bodyPr/>
                <a:lstStyle/>
                <a:p>
                  <a:pPr>
                    <a:defRPr/>
                  </a:pPr>
                  <a:endParaRPr lang="tr-TR">
                    <a:latin typeface="Arial" charset="0"/>
                  </a:endParaRPr>
                </a:p>
              </p:txBody>
            </p:sp>
            <p:sp>
              <p:nvSpPr>
                <p:cNvPr id="40980" name="Line 24"/>
                <p:cNvSpPr>
                  <a:spLocks noChangeShapeType="1"/>
                </p:cNvSpPr>
                <p:nvPr/>
              </p:nvSpPr>
              <p:spPr bwMode="auto">
                <a:xfrm>
                  <a:off x="1764" y="1351"/>
                  <a:ext cx="1" cy="1558"/>
                </a:xfrm>
                <a:prstGeom prst="line">
                  <a:avLst/>
                </a:prstGeom>
                <a:noFill/>
                <a:ln w="15875">
                  <a:solidFill>
                    <a:srgbClr val="000000"/>
                  </a:solidFill>
                  <a:round/>
                  <a:headEnd/>
                  <a:tailEnd/>
                </a:ln>
              </p:spPr>
              <p:txBody>
                <a:bodyPr/>
                <a:lstStyle/>
                <a:p>
                  <a:pPr>
                    <a:defRPr/>
                  </a:pPr>
                  <a:endParaRPr lang="tr-TR">
                    <a:latin typeface="Arial" charset="0"/>
                  </a:endParaRPr>
                </a:p>
              </p:txBody>
            </p:sp>
            <p:sp>
              <p:nvSpPr>
                <p:cNvPr id="40981" name="Line 25"/>
                <p:cNvSpPr>
                  <a:spLocks noChangeShapeType="1"/>
                </p:cNvSpPr>
                <p:nvPr/>
              </p:nvSpPr>
              <p:spPr bwMode="auto">
                <a:xfrm flipH="1">
                  <a:off x="1073" y="1351"/>
                  <a:ext cx="691" cy="1555"/>
                </a:xfrm>
                <a:prstGeom prst="line">
                  <a:avLst/>
                </a:prstGeom>
                <a:noFill/>
                <a:ln w="15875">
                  <a:solidFill>
                    <a:srgbClr val="000000"/>
                  </a:solidFill>
                  <a:round/>
                  <a:headEnd/>
                  <a:tailEnd/>
                </a:ln>
              </p:spPr>
              <p:txBody>
                <a:bodyPr/>
                <a:lstStyle/>
                <a:p>
                  <a:pPr>
                    <a:defRPr/>
                  </a:pPr>
                  <a:endParaRPr lang="tr-TR">
                    <a:latin typeface="Arial" charset="0"/>
                  </a:endParaRPr>
                </a:p>
              </p:txBody>
            </p:sp>
            <p:sp>
              <p:nvSpPr>
                <p:cNvPr id="40982" name="Freeform 26"/>
                <p:cNvSpPr>
                  <a:spLocks/>
                </p:cNvSpPr>
                <p:nvPr/>
              </p:nvSpPr>
              <p:spPr bwMode="auto">
                <a:xfrm>
                  <a:off x="1018" y="2903"/>
                  <a:ext cx="1456" cy="492"/>
                </a:xfrm>
                <a:custGeom>
                  <a:avLst/>
                  <a:gdLst>
                    <a:gd name="T0" fmla="*/ 7 w 1456"/>
                    <a:gd name="T1" fmla="*/ 0 h 492"/>
                    <a:gd name="T2" fmla="*/ 0 w 1456"/>
                    <a:gd name="T3" fmla="*/ 51 h 492"/>
                    <a:gd name="T4" fmla="*/ 7 w 1456"/>
                    <a:gd name="T5" fmla="*/ 117 h 492"/>
                    <a:gd name="T6" fmla="*/ 28 w 1456"/>
                    <a:gd name="T7" fmla="*/ 183 h 492"/>
                    <a:gd name="T8" fmla="*/ 68 w 1456"/>
                    <a:gd name="T9" fmla="*/ 249 h 492"/>
                    <a:gd name="T10" fmla="*/ 130 w 1456"/>
                    <a:gd name="T11" fmla="*/ 308 h 492"/>
                    <a:gd name="T12" fmla="*/ 206 w 1456"/>
                    <a:gd name="T13" fmla="*/ 363 h 492"/>
                    <a:gd name="T14" fmla="*/ 283 w 1456"/>
                    <a:gd name="T15" fmla="*/ 401 h 492"/>
                    <a:gd name="T16" fmla="*/ 348 w 1456"/>
                    <a:gd name="T17" fmla="*/ 426 h 492"/>
                    <a:gd name="T18" fmla="*/ 420 w 1456"/>
                    <a:gd name="T19" fmla="*/ 451 h 492"/>
                    <a:gd name="T20" fmla="*/ 489 w 1456"/>
                    <a:gd name="T21" fmla="*/ 467 h 492"/>
                    <a:gd name="T22" fmla="*/ 558 w 1456"/>
                    <a:gd name="T23" fmla="*/ 477 h 492"/>
                    <a:gd name="T24" fmla="*/ 622 w 1456"/>
                    <a:gd name="T25" fmla="*/ 485 h 492"/>
                    <a:gd name="T26" fmla="*/ 706 w 1456"/>
                    <a:gd name="T27" fmla="*/ 492 h 492"/>
                    <a:gd name="T28" fmla="*/ 786 w 1456"/>
                    <a:gd name="T29" fmla="*/ 488 h 492"/>
                    <a:gd name="T30" fmla="*/ 862 w 1456"/>
                    <a:gd name="T31" fmla="*/ 485 h 492"/>
                    <a:gd name="T32" fmla="*/ 952 w 1456"/>
                    <a:gd name="T33" fmla="*/ 474 h 492"/>
                    <a:gd name="T34" fmla="*/ 1018 w 1456"/>
                    <a:gd name="T35" fmla="*/ 458 h 492"/>
                    <a:gd name="T36" fmla="*/ 1090 w 1456"/>
                    <a:gd name="T37" fmla="*/ 437 h 492"/>
                    <a:gd name="T38" fmla="*/ 1159 w 1456"/>
                    <a:gd name="T39" fmla="*/ 411 h 492"/>
                    <a:gd name="T40" fmla="*/ 1207 w 1456"/>
                    <a:gd name="T41" fmla="*/ 392 h 492"/>
                    <a:gd name="T42" fmla="*/ 1257 w 1456"/>
                    <a:gd name="T43" fmla="*/ 360 h 492"/>
                    <a:gd name="T44" fmla="*/ 1297 w 1456"/>
                    <a:gd name="T45" fmla="*/ 333 h 492"/>
                    <a:gd name="T46" fmla="*/ 1340 w 1456"/>
                    <a:gd name="T47" fmla="*/ 297 h 492"/>
                    <a:gd name="T48" fmla="*/ 1381 w 1456"/>
                    <a:gd name="T49" fmla="*/ 264 h 492"/>
                    <a:gd name="T50" fmla="*/ 1406 w 1456"/>
                    <a:gd name="T51" fmla="*/ 224 h 492"/>
                    <a:gd name="T52" fmla="*/ 1431 w 1456"/>
                    <a:gd name="T53" fmla="*/ 180 h 492"/>
                    <a:gd name="T54" fmla="*/ 1449 w 1456"/>
                    <a:gd name="T55" fmla="*/ 132 h 492"/>
                    <a:gd name="T56" fmla="*/ 1456 w 1456"/>
                    <a:gd name="T57" fmla="*/ 73 h 492"/>
                    <a:gd name="T58" fmla="*/ 1453 w 1456"/>
                    <a:gd name="T59" fmla="*/ 3 h 492"/>
                    <a:gd name="T60" fmla="*/ 7 w 1456"/>
                    <a:gd name="T61" fmla="*/ 0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6"/>
                    <a:gd name="T94" fmla="*/ 0 h 492"/>
                    <a:gd name="T95" fmla="*/ 1456 w 145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6" h="492">
                      <a:moveTo>
                        <a:pt x="7" y="0"/>
                      </a:moveTo>
                      <a:lnTo>
                        <a:pt x="0" y="51"/>
                      </a:lnTo>
                      <a:lnTo>
                        <a:pt x="7" y="117"/>
                      </a:lnTo>
                      <a:lnTo>
                        <a:pt x="28" y="183"/>
                      </a:lnTo>
                      <a:lnTo>
                        <a:pt x="68" y="249"/>
                      </a:lnTo>
                      <a:lnTo>
                        <a:pt x="130" y="308"/>
                      </a:lnTo>
                      <a:lnTo>
                        <a:pt x="206" y="363"/>
                      </a:lnTo>
                      <a:lnTo>
                        <a:pt x="283" y="401"/>
                      </a:lnTo>
                      <a:lnTo>
                        <a:pt x="348" y="426"/>
                      </a:lnTo>
                      <a:lnTo>
                        <a:pt x="420" y="451"/>
                      </a:lnTo>
                      <a:lnTo>
                        <a:pt x="489" y="467"/>
                      </a:lnTo>
                      <a:lnTo>
                        <a:pt x="558" y="477"/>
                      </a:lnTo>
                      <a:lnTo>
                        <a:pt x="622" y="485"/>
                      </a:lnTo>
                      <a:lnTo>
                        <a:pt x="706" y="492"/>
                      </a:lnTo>
                      <a:lnTo>
                        <a:pt x="786" y="488"/>
                      </a:lnTo>
                      <a:lnTo>
                        <a:pt x="862" y="485"/>
                      </a:lnTo>
                      <a:lnTo>
                        <a:pt x="952" y="474"/>
                      </a:lnTo>
                      <a:lnTo>
                        <a:pt x="1018" y="458"/>
                      </a:lnTo>
                      <a:lnTo>
                        <a:pt x="1090" y="437"/>
                      </a:lnTo>
                      <a:lnTo>
                        <a:pt x="1159" y="411"/>
                      </a:lnTo>
                      <a:lnTo>
                        <a:pt x="1207" y="392"/>
                      </a:lnTo>
                      <a:lnTo>
                        <a:pt x="1257" y="360"/>
                      </a:lnTo>
                      <a:lnTo>
                        <a:pt x="1297" y="333"/>
                      </a:lnTo>
                      <a:lnTo>
                        <a:pt x="1340" y="297"/>
                      </a:lnTo>
                      <a:lnTo>
                        <a:pt x="1381" y="264"/>
                      </a:lnTo>
                      <a:lnTo>
                        <a:pt x="1406" y="224"/>
                      </a:lnTo>
                      <a:lnTo>
                        <a:pt x="1431" y="180"/>
                      </a:lnTo>
                      <a:lnTo>
                        <a:pt x="1449" y="132"/>
                      </a:lnTo>
                      <a:lnTo>
                        <a:pt x="1456" y="73"/>
                      </a:lnTo>
                      <a:lnTo>
                        <a:pt x="1453" y="3"/>
                      </a:lnTo>
                      <a:lnTo>
                        <a:pt x="7" y="0"/>
                      </a:lnTo>
                      <a:close/>
                    </a:path>
                  </a:pathLst>
                </a:custGeom>
                <a:solidFill>
                  <a:srgbClr val="000000"/>
                </a:solidFill>
                <a:ln w="9525">
                  <a:noFill/>
                  <a:round/>
                  <a:headEnd/>
                  <a:tailEnd/>
                </a:ln>
              </p:spPr>
              <p:txBody>
                <a:bodyPr/>
                <a:lstStyle/>
                <a:p>
                  <a:pPr>
                    <a:defRPr/>
                  </a:pPr>
                  <a:endParaRPr lang="tr-TR">
                    <a:latin typeface="Arial" charset="0"/>
                  </a:endParaRPr>
                </a:p>
              </p:txBody>
            </p:sp>
          </p:grpSp>
          <p:grpSp>
            <p:nvGrpSpPr>
              <p:cNvPr id="8" name="Group 27"/>
              <p:cNvGrpSpPr>
                <a:grpSpLocks/>
              </p:cNvGrpSpPr>
              <p:nvPr/>
            </p:nvGrpSpPr>
            <p:grpSpPr bwMode="auto">
              <a:xfrm>
                <a:off x="3373" y="1171"/>
                <a:ext cx="1457" cy="2044"/>
                <a:chOff x="3144" y="1351"/>
                <a:chExt cx="1457" cy="2044"/>
              </a:xfrm>
            </p:grpSpPr>
            <p:sp>
              <p:nvSpPr>
                <p:cNvPr id="40975" name="Freeform 28"/>
                <p:cNvSpPr>
                  <a:spLocks/>
                </p:cNvSpPr>
                <p:nvPr/>
              </p:nvSpPr>
              <p:spPr bwMode="auto">
                <a:xfrm>
                  <a:off x="3144" y="2903"/>
                  <a:ext cx="1457" cy="492"/>
                </a:xfrm>
                <a:custGeom>
                  <a:avLst/>
                  <a:gdLst>
                    <a:gd name="T0" fmla="*/ 7 w 1457"/>
                    <a:gd name="T1" fmla="*/ 0 h 492"/>
                    <a:gd name="T2" fmla="*/ 0 w 1457"/>
                    <a:gd name="T3" fmla="*/ 51 h 492"/>
                    <a:gd name="T4" fmla="*/ 7 w 1457"/>
                    <a:gd name="T5" fmla="*/ 117 h 492"/>
                    <a:gd name="T6" fmla="*/ 29 w 1457"/>
                    <a:gd name="T7" fmla="*/ 183 h 492"/>
                    <a:gd name="T8" fmla="*/ 68 w 1457"/>
                    <a:gd name="T9" fmla="*/ 249 h 492"/>
                    <a:gd name="T10" fmla="*/ 131 w 1457"/>
                    <a:gd name="T11" fmla="*/ 308 h 492"/>
                    <a:gd name="T12" fmla="*/ 206 w 1457"/>
                    <a:gd name="T13" fmla="*/ 363 h 492"/>
                    <a:gd name="T14" fmla="*/ 283 w 1457"/>
                    <a:gd name="T15" fmla="*/ 401 h 492"/>
                    <a:gd name="T16" fmla="*/ 348 w 1457"/>
                    <a:gd name="T17" fmla="*/ 426 h 492"/>
                    <a:gd name="T18" fmla="*/ 420 w 1457"/>
                    <a:gd name="T19" fmla="*/ 451 h 492"/>
                    <a:gd name="T20" fmla="*/ 490 w 1457"/>
                    <a:gd name="T21" fmla="*/ 467 h 492"/>
                    <a:gd name="T22" fmla="*/ 558 w 1457"/>
                    <a:gd name="T23" fmla="*/ 477 h 492"/>
                    <a:gd name="T24" fmla="*/ 623 w 1457"/>
                    <a:gd name="T25" fmla="*/ 485 h 492"/>
                    <a:gd name="T26" fmla="*/ 707 w 1457"/>
                    <a:gd name="T27" fmla="*/ 492 h 492"/>
                    <a:gd name="T28" fmla="*/ 786 w 1457"/>
                    <a:gd name="T29" fmla="*/ 488 h 492"/>
                    <a:gd name="T30" fmla="*/ 863 w 1457"/>
                    <a:gd name="T31" fmla="*/ 485 h 492"/>
                    <a:gd name="T32" fmla="*/ 953 w 1457"/>
                    <a:gd name="T33" fmla="*/ 474 h 492"/>
                    <a:gd name="T34" fmla="*/ 1019 w 1457"/>
                    <a:gd name="T35" fmla="*/ 458 h 492"/>
                    <a:gd name="T36" fmla="*/ 1091 w 1457"/>
                    <a:gd name="T37" fmla="*/ 437 h 492"/>
                    <a:gd name="T38" fmla="*/ 1159 w 1457"/>
                    <a:gd name="T39" fmla="*/ 411 h 492"/>
                    <a:gd name="T40" fmla="*/ 1207 w 1457"/>
                    <a:gd name="T41" fmla="*/ 392 h 492"/>
                    <a:gd name="T42" fmla="*/ 1258 w 1457"/>
                    <a:gd name="T43" fmla="*/ 360 h 492"/>
                    <a:gd name="T44" fmla="*/ 1297 w 1457"/>
                    <a:gd name="T45" fmla="*/ 333 h 492"/>
                    <a:gd name="T46" fmla="*/ 1340 w 1457"/>
                    <a:gd name="T47" fmla="*/ 297 h 492"/>
                    <a:gd name="T48" fmla="*/ 1381 w 1457"/>
                    <a:gd name="T49" fmla="*/ 264 h 492"/>
                    <a:gd name="T50" fmla="*/ 1406 w 1457"/>
                    <a:gd name="T51" fmla="*/ 224 h 492"/>
                    <a:gd name="T52" fmla="*/ 1432 w 1457"/>
                    <a:gd name="T53" fmla="*/ 180 h 492"/>
                    <a:gd name="T54" fmla="*/ 1450 w 1457"/>
                    <a:gd name="T55" fmla="*/ 132 h 492"/>
                    <a:gd name="T56" fmla="*/ 1457 w 1457"/>
                    <a:gd name="T57" fmla="*/ 73 h 492"/>
                    <a:gd name="T58" fmla="*/ 1453 w 1457"/>
                    <a:gd name="T59" fmla="*/ 3 h 492"/>
                    <a:gd name="T60" fmla="*/ 7 w 1457"/>
                    <a:gd name="T61" fmla="*/ 0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7"/>
                    <a:gd name="T94" fmla="*/ 0 h 492"/>
                    <a:gd name="T95" fmla="*/ 1457 w 1457"/>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7" h="492">
                      <a:moveTo>
                        <a:pt x="7" y="0"/>
                      </a:moveTo>
                      <a:lnTo>
                        <a:pt x="0" y="51"/>
                      </a:lnTo>
                      <a:lnTo>
                        <a:pt x="7" y="117"/>
                      </a:lnTo>
                      <a:lnTo>
                        <a:pt x="29" y="183"/>
                      </a:lnTo>
                      <a:lnTo>
                        <a:pt x="68" y="249"/>
                      </a:lnTo>
                      <a:lnTo>
                        <a:pt x="131" y="308"/>
                      </a:lnTo>
                      <a:lnTo>
                        <a:pt x="206" y="363"/>
                      </a:lnTo>
                      <a:lnTo>
                        <a:pt x="283" y="401"/>
                      </a:lnTo>
                      <a:lnTo>
                        <a:pt x="348" y="426"/>
                      </a:lnTo>
                      <a:lnTo>
                        <a:pt x="420" y="451"/>
                      </a:lnTo>
                      <a:lnTo>
                        <a:pt x="490" y="467"/>
                      </a:lnTo>
                      <a:lnTo>
                        <a:pt x="558" y="477"/>
                      </a:lnTo>
                      <a:lnTo>
                        <a:pt x="623" y="485"/>
                      </a:lnTo>
                      <a:lnTo>
                        <a:pt x="707" y="492"/>
                      </a:lnTo>
                      <a:lnTo>
                        <a:pt x="786" y="488"/>
                      </a:lnTo>
                      <a:lnTo>
                        <a:pt x="863" y="485"/>
                      </a:lnTo>
                      <a:lnTo>
                        <a:pt x="953" y="474"/>
                      </a:lnTo>
                      <a:lnTo>
                        <a:pt x="1019" y="458"/>
                      </a:lnTo>
                      <a:lnTo>
                        <a:pt x="1091" y="437"/>
                      </a:lnTo>
                      <a:lnTo>
                        <a:pt x="1159" y="411"/>
                      </a:lnTo>
                      <a:lnTo>
                        <a:pt x="1207" y="392"/>
                      </a:lnTo>
                      <a:lnTo>
                        <a:pt x="1258" y="360"/>
                      </a:lnTo>
                      <a:lnTo>
                        <a:pt x="1297" y="333"/>
                      </a:lnTo>
                      <a:lnTo>
                        <a:pt x="1340" y="297"/>
                      </a:lnTo>
                      <a:lnTo>
                        <a:pt x="1381" y="264"/>
                      </a:lnTo>
                      <a:lnTo>
                        <a:pt x="1406" y="224"/>
                      </a:lnTo>
                      <a:lnTo>
                        <a:pt x="1432" y="180"/>
                      </a:lnTo>
                      <a:lnTo>
                        <a:pt x="1450" y="132"/>
                      </a:lnTo>
                      <a:lnTo>
                        <a:pt x="1457" y="73"/>
                      </a:lnTo>
                      <a:lnTo>
                        <a:pt x="1453" y="3"/>
                      </a:lnTo>
                      <a:lnTo>
                        <a:pt x="7" y="0"/>
                      </a:lnTo>
                      <a:close/>
                    </a:path>
                  </a:pathLst>
                </a:custGeom>
                <a:solidFill>
                  <a:srgbClr val="000000"/>
                </a:solidFill>
                <a:ln w="9525">
                  <a:noFill/>
                  <a:round/>
                  <a:headEnd/>
                  <a:tailEnd/>
                </a:ln>
              </p:spPr>
              <p:txBody>
                <a:bodyPr/>
                <a:lstStyle/>
                <a:p>
                  <a:pPr>
                    <a:defRPr/>
                  </a:pPr>
                  <a:endParaRPr lang="tr-TR">
                    <a:latin typeface="Arial" charset="0"/>
                  </a:endParaRPr>
                </a:p>
              </p:txBody>
            </p:sp>
            <p:sp>
              <p:nvSpPr>
                <p:cNvPr id="40976" name="Line 29"/>
                <p:cNvSpPr>
                  <a:spLocks noChangeShapeType="1"/>
                </p:cNvSpPr>
                <p:nvPr/>
              </p:nvSpPr>
              <p:spPr bwMode="auto">
                <a:xfrm>
                  <a:off x="3895" y="1351"/>
                  <a:ext cx="676" cy="1577"/>
                </a:xfrm>
                <a:prstGeom prst="line">
                  <a:avLst/>
                </a:prstGeom>
                <a:noFill/>
                <a:ln w="15875">
                  <a:solidFill>
                    <a:srgbClr val="000000"/>
                  </a:solidFill>
                  <a:round/>
                  <a:headEnd/>
                  <a:tailEnd/>
                </a:ln>
              </p:spPr>
              <p:txBody>
                <a:bodyPr/>
                <a:lstStyle/>
                <a:p>
                  <a:pPr>
                    <a:defRPr/>
                  </a:pPr>
                  <a:endParaRPr lang="tr-TR">
                    <a:latin typeface="Arial" charset="0"/>
                  </a:endParaRPr>
                </a:p>
              </p:txBody>
            </p:sp>
            <p:sp>
              <p:nvSpPr>
                <p:cNvPr id="40977" name="Line 30"/>
                <p:cNvSpPr>
                  <a:spLocks noChangeShapeType="1"/>
                </p:cNvSpPr>
                <p:nvPr/>
              </p:nvSpPr>
              <p:spPr bwMode="auto">
                <a:xfrm>
                  <a:off x="3895" y="1351"/>
                  <a:ext cx="1" cy="1558"/>
                </a:xfrm>
                <a:prstGeom prst="line">
                  <a:avLst/>
                </a:prstGeom>
                <a:noFill/>
                <a:ln w="15875">
                  <a:solidFill>
                    <a:srgbClr val="000000"/>
                  </a:solidFill>
                  <a:round/>
                  <a:headEnd/>
                  <a:tailEnd/>
                </a:ln>
              </p:spPr>
              <p:txBody>
                <a:bodyPr/>
                <a:lstStyle/>
                <a:p>
                  <a:pPr>
                    <a:defRPr/>
                  </a:pPr>
                  <a:endParaRPr lang="tr-TR">
                    <a:latin typeface="Arial" charset="0"/>
                  </a:endParaRPr>
                </a:p>
              </p:txBody>
            </p:sp>
            <p:sp>
              <p:nvSpPr>
                <p:cNvPr id="40978" name="Line 31"/>
                <p:cNvSpPr>
                  <a:spLocks noChangeShapeType="1"/>
                </p:cNvSpPr>
                <p:nvPr/>
              </p:nvSpPr>
              <p:spPr bwMode="auto">
                <a:xfrm flipH="1">
                  <a:off x="3204" y="1351"/>
                  <a:ext cx="691" cy="1555"/>
                </a:xfrm>
                <a:prstGeom prst="line">
                  <a:avLst/>
                </a:prstGeom>
                <a:noFill/>
                <a:ln w="15875">
                  <a:solidFill>
                    <a:srgbClr val="000000"/>
                  </a:solidFill>
                  <a:round/>
                  <a:headEnd/>
                  <a:tailEnd/>
                </a:ln>
              </p:spPr>
              <p:txBody>
                <a:bodyPr/>
                <a:lstStyle/>
                <a:p>
                  <a:pPr>
                    <a:defRPr/>
                  </a:pPr>
                  <a:endParaRPr lang="tr-TR">
                    <a:latin typeface="Arial" charset="0"/>
                  </a:endParaRPr>
                </a:p>
              </p:txBody>
            </p:sp>
          </p:grpSp>
        </p:grpSp>
      </p:grpSp>
      <p:sp>
        <p:nvSpPr>
          <p:cNvPr id="23" name="Rectangle 22"/>
          <p:cNvSpPr>
            <a:spLocks noChangeArrowheads="1"/>
          </p:cNvSpPr>
          <p:nvPr/>
        </p:nvSpPr>
        <p:spPr bwMode="auto">
          <a:xfrm>
            <a:off x="2238375" y="4789488"/>
            <a:ext cx="771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sz="2000">
                <a:latin typeface="Comic Sans MS" panose="030F0702030302020204" pitchFamily="66" charset="0"/>
              </a:rPr>
              <a:t>Yeni bir işlemin ya da ürünün insan sağlığı ve çevre üzerine herhangi olumsuz bir etkisi olmadığı ispatlanmadığı sürece, o işlem ya da ürüne ihtiyatla yaklaşılır.</a:t>
            </a:r>
          </a:p>
        </p:txBody>
      </p:sp>
      <p:sp>
        <p:nvSpPr>
          <p:cNvPr id="22" name="Rectangle 21"/>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Tree>
    <p:extLst>
      <p:ext uri="{BB962C8B-B14F-4D97-AF65-F5344CB8AC3E}">
        <p14:creationId xmlns:p14="http://schemas.microsoft.com/office/powerpoint/2010/main" val="37227829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ou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770064" y="650876"/>
            <a:ext cx="4695825" cy="474663"/>
          </a:xfrm>
          <a:prstGeom prst="rect">
            <a:avLst/>
          </a:prstGeom>
          <a:noFill/>
          <a:ln w="9525">
            <a:noFill/>
            <a:miter lim="800000"/>
            <a:headEnd/>
            <a:tailEnd/>
          </a:ln>
          <a:effectLst>
            <a:outerShdw dist="17961" dir="2700000" algn="ctr" rotWithShape="0">
              <a:schemeClr val="tx1"/>
            </a:outerShdw>
          </a:effectLst>
        </p:spPr>
        <p:txBody>
          <a:bodyPr/>
          <a:lstStyle/>
          <a:p>
            <a:pPr marL="342900" indent="-342900" eaLnBrk="0" hangingPunct="0">
              <a:lnSpc>
                <a:spcPct val="90000"/>
              </a:lnSpc>
              <a:spcBef>
                <a:spcPct val="20000"/>
              </a:spcBef>
              <a:defRPr/>
            </a:pPr>
            <a:r>
              <a:rPr lang="tr-TR" sz="3000" b="1" dirty="0">
                <a:solidFill>
                  <a:srgbClr val="FF0000"/>
                </a:solidFill>
                <a:latin typeface="Comic Sans MS" pitchFamily="66" charset="0"/>
              </a:rPr>
              <a:t>SONUÇ ve ÖNERİLER</a:t>
            </a:r>
            <a:endParaRPr lang="en-US" sz="3000" b="1" dirty="0">
              <a:solidFill>
                <a:srgbClr val="FF0000"/>
              </a:solidFill>
              <a:latin typeface="Comic Sans MS" pitchFamily="66" charset="0"/>
            </a:endParaRPr>
          </a:p>
        </p:txBody>
      </p:sp>
      <p:sp>
        <p:nvSpPr>
          <p:cNvPr id="8" name="Rectangle 4"/>
          <p:cNvSpPr>
            <a:spLocks noChangeArrowheads="1"/>
          </p:cNvSpPr>
          <p:nvPr/>
        </p:nvSpPr>
        <p:spPr bwMode="auto">
          <a:xfrm>
            <a:off x="1703389" y="1541464"/>
            <a:ext cx="8713787"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Comic Sans MS" panose="030F0702030302020204" pitchFamily="66" charset="0"/>
              <a:buChar char="–"/>
            </a:pPr>
            <a:r>
              <a:rPr lang="tr-TR" altLang="tr-TR" sz="1900">
                <a:latin typeface="Comic Sans MS" panose="030F0702030302020204" pitchFamily="66" charset="0"/>
              </a:rPr>
              <a:t>Bitkisel biyoteknolojik ürünlerin sakıncalarına ilişkin uygulamalı ve deneysel olarak çok sayıda kanıt vardır.</a:t>
            </a:r>
          </a:p>
          <a:p>
            <a:pPr algn="just">
              <a:spcAft>
                <a:spcPts val="600"/>
              </a:spcAft>
              <a:buFont typeface="Comic Sans MS" panose="030F0702030302020204" pitchFamily="66" charset="0"/>
              <a:buChar char="–"/>
            </a:pPr>
            <a:r>
              <a:rPr lang="tr-TR" altLang="tr-TR" sz="1900">
                <a:latin typeface="Comic Sans MS" panose="030F0702030302020204" pitchFamily="66" charset="0"/>
              </a:rPr>
              <a:t>Aktarılan genlerin mikroorganizma kökenli olması nedeniyle, transgenik bitkilerin ekimi ve ürünlerinin kullanımı insan ve çevre sağlığı açısından sakıncalıdır.</a:t>
            </a:r>
          </a:p>
          <a:p>
            <a:pPr algn="just">
              <a:spcAft>
                <a:spcPts val="600"/>
              </a:spcAft>
              <a:buFont typeface="Comic Sans MS" panose="030F0702030302020204" pitchFamily="66" charset="0"/>
              <a:buChar char="–"/>
            </a:pPr>
            <a:r>
              <a:rPr lang="tr-TR" altLang="tr-TR" sz="1900">
                <a:latin typeface="Comic Sans MS" panose="030F0702030302020204" pitchFamily="66" charset="0"/>
              </a:rPr>
              <a:t>Bitkisel gen kaynakları bakımından dünyada önemli bir yeri olan ülkemizde, zararların geri dönülemez nitelikte olması nedeniyle, transgenik bitkilerin ekimine izin verilmemelidir.</a:t>
            </a:r>
          </a:p>
          <a:p>
            <a:pPr algn="just">
              <a:spcAft>
                <a:spcPts val="600"/>
              </a:spcAft>
              <a:buFont typeface="Comic Sans MS" panose="030F0702030302020204" pitchFamily="66" charset="0"/>
              <a:buChar char="–"/>
            </a:pPr>
            <a:r>
              <a:rPr lang="tr-TR" altLang="tr-TR" sz="1900">
                <a:latin typeface="Comic Sans MS" panose="030F0702030302020204" pitchFamily="66" charset="0"/>
              </a:rPr>
              <a:t>Transgenik bitkilerin elde edilmesinde, bitkisel kökenli genler kullanılmalı, raportör, seçici markör, promotor ve terminatör genlerden kaynaklanan sorunlar giderilmelidir.</a:t>
            </a:r>
          </a:p>
          <a:p>
            <a:pPr algn="just">
              <a:spcAft>
                <a:spcPts val="600"/>
              </a:spcAft>
              <a:buFont typeface="Comic Sans MS" panose="030F0702030302020204" pitchFamily="66" charset="0"/>
              <a:buChar char="–"/>
            </a:pPr>
            <a:r>
              <a:rPr lang="tr-TR" altLang="tr-TR" sz="1900">
                <a:latin typeface="Comic Sans MS" panose="030F0702030302020204" pitchFamily="66" charset="0"/>
              </a:rPr>
              <a:t>Biyoteknoloji, önümüzdeki yüzyılın en önemli konusu olup, Türkiye’de de bu çalışmaların özendirilmesi ve bitkisel gen kökenli transgenik ürünleri geliştiren ülke konumuna gelinmesi için her türlü Ar-Ge desteği sağlanmalıdır.</a:t>
            </a:r>
          </a:p>
        </p:txBody>
      </p:sp>
      <p:sp>
        <p:nvSpPr>
          <p:cNvPr id="9" name="Rectangle 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Tree>
    <p:extLst>
      <p:ext uri="{BB962C8B-B14F-4D97-AF65-F5344CB8AC3E}">
        <p14:creationId xmlns:p14="http://schemas.microsoft.com/office/powerpoint/2010/main" val="2204744873"/>
      </p:ext>
    </p:extLst>
  </p:cSld>
  <p:clrMapOvr>
    <a:masterClrMapping/>
  </p:clrMapOvr>
  <p:transition advClick="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ou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ou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ox(ou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08214" y="1628776"/>
            <a:ext cx="3095625"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GEN ADI</a:t>
            </a:r>
          </a:p>
        </p:txBody>
      </p:sp>
      <p:sp>
        <p:nvSpPr>
          <p:cNvPr id="5" name="Text Box 3"/>
          <p:cNvSpPr txBox="1">
            <a:spLocks noChangeArrowheads="1"/>
          </p:cNvSpPr>
          <p:nvPr/>
        </p:nvSpPr>
        <p:spPr bwMode="auto">
          <a:xfrm>
            <a:off x="5376863" y="1628776"/>
            <a:ext cx="2305050"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KAYNAĞI</a:t>
            </a:r>
          </a:p>
        </p:txBody>
      </p:sp>
      <p:sp>
        <p:nvSpPr>
          <p:cNvPr id="6" name="Text Box 4"/>
          <p:cNvSpPr txBox="1">
            <a:spLocks noChangeArrowheads="1"/>
          </p:cNvSpPr>
          <p:nvPr/>
        </p:nvSpPr>
        <p:spPr bwMode="auto">
          <a:xfrm>
            <a:off x="7751763" y="1628776"/>
            <a:ext cx="2305050"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SONUÇ</a:t>
            </a:r>
          </a:p>
        </p:txBody>
      </p:sp>
      <p:sp>
        <p:nvSpPr>
          <p:cNvPr id="7" name="Text Box 5"/>
          <p:cNvSpPr txBox="1">
            <a:spLocks noChangeArrowheads="1"/>
          </p:cNvSpPr>
          <p:nvPr/>
        </p:nvSpPr>
        <p:spPr bwMode="auto">
          <a:xfrm>
            <a:off x="2208214" y="2035176"/>
            <a:ext cx="3095625"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GUS (</a:t>
            </a:r>
            <a:r>
              <a:rPr lang="el-GR" sz="1400" b="1" dirty="0">
                <a:solidFill>
                  <a:schemeClr val="tx2"/>
                </a:solidFill>
                <a:latin typeface="Comic Sans MS" pitchFamily="66" charset="0"/>
                <a:cs typeface="Times New Roman" pitchFamily="18" charset="0"/>
              </a:rPr>
              <a:t>β</a:t>
            </a:r>
            <a:r>
              <a:rPr lang="tr-TR" sz="1400" b="1" dirty="0">
                <a:solidFill>
                  <a:schemeClr val="tx2"/>
                </a:solidFill>
                <a:latin typeface="Comic Sans MS" pitchFamily="66" charset="0"/>
                <a:cs typeface="Times New Roman" pitchFamily="18" charset="0"/>
              </a:rPr>
              <a:t>-Glucuronidase)</a:t>
            </a:r>
            <a:endParaRPr lang="el-GR" sz="1400" b="1" dirty="0">
              <a:solidFill>
                <a:schemeClr val="tx2"/>
              </a:solidFill>
              <a:latin typeface="Comic Sans MS" pitchFamily="66" charset="0"/>
              <a:cs typeface="Times New Roman" pitchFamily="18" charset="0"/>
            </a:endParaRPr>
          </a:p>
        </p:txBody>
      </p:sp>
      <p:sp>
        <p:nvSpPr>
          <p:cNvPr id="8" name="Text Box 6"/>
          <p:cNvSpPr txBox="1">
            <a:spLocks noChangeArrowheads="1"/>
          </p:cNvSpPr>
          <p:nvPr/>
        </p:nvSpPr>
        <p:spPr bwMode="auto">
          <a:xfrm>
            <a:off x="5376863" y="2035176"/>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E.coli</a:t>
            </a:r>
          </a:p>
        </p:txBody>
      </p:sp>
      <p:sp>
        <p:nvSpPr>
          <p:cNvPr id="9" name="Text Box 7"/>
          <p:cNvSpPr txBox="1">
            <a:spLocks noChangeArrowheads="1"/>
          </p:cNvSpPr>
          <p:nvPr/>
        </p:nvSpPr>
        <p:spPr bwMode="auto">
          <a:xfrm>
            <a:off x="7751763" y="2035176"/>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Mavi Bölgeler</a:t>
            </a:r>
          </a:p>
        </p:txBody>
      </p:sp>
      <p:sp>
        <p:nvSpPr>
          <p:cNvPr id="10" name="Text Box 8"/>
          <p:cNvSpPr txBox="1">
            <a:spLocks noChangeArrowheads="1"/>
          </p:cNvSpPr>
          <p:nvPr/>
        </p:nvSpPr>
        <p:spPr bwMode="auto">
          <a:xfrm>
            <a:off x="2208214" y="2420939"/>
            <a:ext cx="3095625"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LUC (Luciferase)</a:t>
            </a:r>
          </a:p>
        </p:txBody>
      </p:sp>
      <p:sp>
        <p:nvSpPr>
          <p:cNvPr id="11" name="Text Box 9"/>
          <p:cNvSpPr txBox="1">
            <a:spLocks noChangeArrowheads="1"/>
          </p:cNvSpPr>
          <p:nvPr/>
        </p:nvSpPr>
        <p:spPr bwMode="auto">
          <a:xfrm>
            <a:off x="5376863" y="2420939"/>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Ateş Böceği</a:t>
            </a:r>
          </a:p>
        </p:txBody>
      </p:sp>
      <p:sp>
        <p:nvSpPr>
          <p:cNvPr id="12" name="Text Box 10"/>
          <p:cNvSpPr txBox="1">
            <a:spLocks noChangeArrowheads="1"/>
          </p:cNvSpPr>
          <p:nvPr/>
        </p:nvSpPr>
        <p:spPr bwMode="auto">
          <a:xfrm>
            <a:off x="7751763" y="2420939"/>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Işık Salınımı</a:t>
            </a:r>
          </a:p>
        </p:txBody>
      </p:sp>
      <p:sp>
        <p:nvSpPr>
          <p:cNvPr id="13" name="Text Box 11"/>
          <p:cNvSpPr txBox="1">
            <a:spLocks noChangeArrowheads="1"/>
          </p:cNvSpPr>
          <p:nvPr/>
        </p:nvSpPr>
        <p:spPr bwMode="auto">
          <a:xfrm>
            <a:off x="2208214" y="2808289"/>
            <a:ext cx="3095625"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GFP (Green Flourescent Protein)</a:t>
            </a:r>
          </a:p>
        </p:txBody>
      </p:sp>
      <p:sp>
        <p:nvSpPr>
          <p:cNvPr id="14" name="Text Box 12"/>
          <p:cNvSpPr txBox="1">
            <a:spLocks noChangeArrowheads="1"/>
          </p:cNvSpPr>
          <p:nvPr/>
        </p:nvSpPr>
        <p:spPr bwMode="auto">
          <a:xfrm>
            <a:off x="5376863" y="2808289"/>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Denizanası</a:t>
            </a:r>
          </a:p>
        </p:txBody>
      </p:sp>
      <p:sp>
        <p:nvSpPr>
          <p:cNvPr id="15" name="Text Box 13"/>
          <p:cNvSpPr txBox="1">
            <a:spLocks noChangeArrowheads="1"/>
          </p:cNvSpPr>
          <p:nvPr/>
        </p:nvSpPr>
        <p:spPr bwMode="auto">
          <a:xfrm>
            <a:off x="7751763" y="2808289"/>
            <a:ext cx="23050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Işık Salınımı</a:t>
            </a:r>
          </a:p>
        </p:txBody>
      </p:sp>
      <p:pic>
        <p:nvPicPr>
          <p:cNvPr id="16" name="Picture 16" descr="LUC"/>
          <p:cNvPicPr>
            <a:picLocks noChangeAspect="1" noChangeArrowheads="1"/>
          </p:cNvPicPr>
          <p:nvPr/>
        </p:nvPicPr>
        <p:blipFill>
          <a:blip r:embed="rId3"/>
          <a:srcRect/>
          <a:stretch>
            <a:fillRect/>
          </a:stretch>
        </p:blipFill>
        <p:spPr bwMode="auto">
          <a:xfrm>
            <a:off x="5130800" y="3267075"/>
            <a:ext cx="2116138" cy="2808288"/>
          </a:xfrm>
          <a:prstGeom prst="rect">
            <a:avLst/>
          </a:prstGeom>
          <a:noFill/>
          <a:ln w="9525">
            <a:solidFill>
              <a:schemeClr val="tx1"/>
            </a:solidFill>
            <a:miter lim="800000"/>
            <a:headEnd/>
            <a:tailEnd/>
          </a:ln>
          <a:effectLst>
            <a:outerShdw dist="38100" dir="2700000" algn="ctr" rotWithShape="0">
              <a:schemeClr val="tx1">
                <a:alpha val="50000"/>
              </a:schemeClr>
            </a:outerShdw>
          </a:effectLst>
        </p:spPr>
      </p:pic>
      <p:pic>
        <p:nvPicPr>
          <p:cNvPr id="17" name="Picture 17" descr="GFP"/>
          <p:cNvPicPr>
            <a:picLocks noChangeAspect="1" noChangeArrowheads="1"/>
          </p:cNvPicPr>
          <p:nvPr/>
        </p:nvPicPr>
        <p:blipFill>
          <a:blip r:embed="rId4"/>
          <a:srcRect/>
          <a:stretch>
            <a:fillRect/>
          </a:stretch>
        </p:blipFill>
        <p:spPr bwMode="auto">
          <a:xfrm>
            <a:off x="7435850" y="3263900"/>
            <a:ext cx="2116138" cy="2808288"/>
          </a:xfrm>
          <a:prstGeom prst="rect">
            <a:avLst/>
          </a:prstGeom>
          <a:noFill/>
          <a:ln w="9525">
            <a:solidFill>
              <a:schemeClr val="tx1"/>
            </a:solidFill>
            <a:miter lim="800000"/>
            <a:headEnd/>
            <a:tailEnd/>
          </a:ln>
          <a:effectLst>
            <a:outerShdw dist="38100" dir="2700000" algn="ctr" rotWithShape="0">
              <a:schemeClr val="tx1">
                <a:alpha val="50000"/>
              </a:schemeClr>
            </a:outerShdw>
          </a:effectLst>
        </p:spPr>
      </p:pic>
      <p:pic>
        <p:nvPicPr>
          <p:cNvPr id="18" name="Picture 18" descr="1"/>
          <p:cNvPicPr>
            <a:picLocks noChangeAspect="1" noChangeArrowheads="1"/>
          </p:cNvPicPr>
          <p:nvPr/>
        </p:nvPicPr>
        <p:blipFill>
          <a:blip r:embed="rId5"/>
          <a:srcRect/>
          <a:stretch>
            <a:fillRect/>
          </a:stretch>
        </p:blipFill>
        <p:spPr bwMode="auto">
          <a:xfrm>
            <a:off x="2798764" y="3267076"/>
            <a:ext cx="2116137" cy="2805113"/>
          </a:xfrm>
          <a:prstGeom prst="rect">
            <a:avLst/>
          </a:prstGeom>
          <a:noFill/>
          <a:ln w="9525">
            <a:solidFill>
              <a:schemeClr val="tx1"/>
            </a:solidFill>
            <a:miter lim="800000"/>
            <a:headEnd/>
            <a:tailEnd/>
          </a:ln>
          <a:effectLst>
            <a:outerShdw dist="38100" dir="2700000" algn="ctr" rotWithShape="0">
              <a:schemeClr val="tx1">
                <a:alpha val="50000"/>
              </a:schemeClr>
            </a:outerShdw>
          </a:effectLst>
        </p:spPr>
      </p:pic>
      <p:sp>
        <p:nvSpPr>
          <p:cNvPr id="19" name="Rectangle 1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21"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Raportör Genler</a:t>
            </a:r>
            <a:endParaRPr lang="en-US" sz="2200" b="1" dirty="0">
              <a:solidFill>
                <a:srgbClr val="FF0000"/>
              </a:solidFill>
              <a:latin typeface="Comic Sans MS" pitchFamily="66" charset="0"/>
            </a:endParaRPr>
          </a:p>
        </p:txBody>
      </p:sp>
      <p:pic>
        <p:nvPicPr>
          <p:cNvPr id="22" name="Picture 21" descr="Expression Casette - 1.jpg"/>
          <p:cNvPicPr>
            <a:picLocks noChangeAspect="1"/>
          </p:cNvPicPr>
          <p:nvPr/>
        </p:nvPicPr>
        <p:blipFill>
          <a:blip r:embed="rId6"/>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72574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500"/>
                                        <p:tgtEl>
                                          <p:spTgt spid="5"/>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500"/>
                                        <p:tgtEl>
                                          <p:spTgt spid="7"/>
                                        </p:tgtEl>
                                      </p:cBhvr>
                                    </p:animEffect>
                                  </p:childTnLst>
                                </p:cTn>
                              </p:par>
                              <p:par>
                                <p:cTn id="20" presetID="4" presetClass="entr" presetSubtype="32"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out)">
                                      <p:cBhvr>
                                        <p:cTn id="25" dur="500"/>
                                        <p:tgtEl>
                                          <p:spTgt spid="9"/>
                                        </p:tgtEl>
                                      </p:cBhvr>
                                    </p:animEffect>
                                  </p:childTnLst>
                                </p:cTn>
                              </p:par>
                              <p:par>
                                <p:cTn id="26" presetID="4" presetClass="entr" presetSubtype="3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out)">
                                      <p:cBhvr>
                                        <p:cTn id="28" dur="5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out)">
                                      <p:cBhvr>
                                        <p:cTn id="33" dur="500"/>
                                        <p:tgtEl>
                                          <p:spTgt spid="10"/>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ox(out)">
                                      <p:cBhvr>
                                        <p:cTn id="36" dur="500"/>
                                        <p:tgtEl>
                                          <p:spTgt spid="11"/>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out)">
                                      <p:cBhvr>
                                        <p:cTn id="39" dur="500"/>
                                        <p:tgtEl>
                                          <p:spTgt spid="12"/>
                                        </p:tgtEl>
                                      </p:cBhvr>
                                    </p:animEffect>
                                  </p:childTnLst>
                                </p:cTn>
                              </p:par>
                              <p:par>
                                <p:cTn id="40" presetID="4" presetClass="entr" presetSubtype="32"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out)">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out)">
                                      <p:cBhvr>
                                        <p:cTn id="47" dur="500"/>
                                        <p:tgtEl>
                                          <p:spTgt spid="13"/>
                                        </p:tgtEl>
                                      </p:cBhvr>
                                    </p:animEffect>
                                  </p:childTnLst>
                                </p:cTn>
                              </p:par>
                              <p:par>
                                <p:cTn id="48" presetID="4" presetClass="entr" presetSubtype="32"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out)">
                                      <p:cBhvr>
                                        <p:cTn id="50" dur="500"/>
                                        <p:tgtEl>
                                          <p:spTgt spid="14"/>
                                        </p:tgtEl>
                                      </p:cBhvr>
                                    </p:animEffect>
                                  </p:childTnLst>
                                </p:cTn>
                              </p:par>
                              <p:par>
                                <p:cTn id="51" presetID="4" presetClass="entr" presetSubtype="3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out)">
                                      <p:cBhvr>
                                        <p:cTn id="53" dur="500"/>
                                        <p:tgtEl>
                                          <p:spTgt spid="15"/>
                                        </p:tgtEl>
                                      </p:cBhvr>
                                    </p:animEffect>
                                  </p:childTnLst>
                                </p:cTn>
                              </p:par>
                              <p:par>
                                <p:cTn id="54" presetID="4" presetClass="entr" presetSubtype="32"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ox(ou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5221288" y="1835151"/>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42" name="Text Box 4"/>
          <p:cNvSpPr txBox="1">
            <a:spLocks noChangeArrowheads="1"/>
          </p:cNvSpPr>
          <p:nvPr/>
        </p:nvSpPr>
        <p:spPr bwMode="auto">
          <a:xfrm>
            <a:off x="7186613" y="1835151"/>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4" name="Text Box 6"/>
          <p:cNvSpPr txBox="1">
            <a:spLocks noChangeArrowheads="1"/>
          </p:cNvSpPr>
          <p:nvPr/>
        </p:nvSpPr>
        <p:spPr bwMode="auto">
          <a:xfrm>
            <a:off x="5221288" y="2241551"/>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EPSPS</a:t>
            </a:r>
          </a:p>
        </p:txBody>
      </p:sp>
      <p:sp>
        <p:nvSpPr>
          <p:cNvPr id="45" name="Text Box 7"/>
          <p:cNvSpPr txBox="1">
            <a:spLocks noChangeArrowheads="1"/>
          </p:cNvSpPr>
          <p:nvPr/>
        </p:nvSpPr>
        <p:spPr bwMode="auto">
          <a:xfrm>
            <a:off x="7186613" y="2241551"/>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Agrobacterium tumefaciens</a:t>
            </a:r>
          </a:p>
        </p:txBody>
      </p:sp>
      <p:sp>
        <p:nvSpPr>
          <p:cNvPr id="52" name="Text Box 3"/>
          <p:cNvSpPr txBox="1">
            <a:spLocks noChangeArrowheads="1"/>
          </p:cNvSpPr>
          <p:nvPr/>
        </p:nvSpPr>
        <p:spPr bwMode="auto">
          <a:xfrm>
            <a:off x="1847851" y="1835151"/>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53" name="Text Box 4"/>
          <p:cNvSpPr txBox="1">
            <a:spLocks noChangeArrowheads="1"/>
          </p:cNvSpPr>
          <p:nvPr/>
        </p:nvSpPr>
        <p:spPr bwMode="auto">
          <a:xfrm>
            <a:off x="3349625" y="1838326"/>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54" name="Text Box 6"/>
          <p:cNvSpPr txBox="1">
            <a:spLocks noChangeArrowheads="1"/>
          </p:cNvSpPr>
          <p:nvPr/>
        </p:nvSpPr>
        <p:spPr bwMode="auto">
          <a:xfrm>
            <a:off x="1847851" y="2244726"/>
            <a:ext cx="1439863" cy="30797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Şeker Pancarı</a:t>
            </a:r>
          </a:p>
        </p:txBody>
      </p:sp>
      <p:sp>
        <p:nvSpPr>
          <p:cNvPr id="55" name="Text Box 7"/>
          <p:cNvSpPr txBox="1">
            <a:spLocks noChangeArrowheads="1"/>
          </p:cNvSpPr>
          <p:nvPr/>
        </p:nvSpPr>
        <p:spPr bwMode="auto">
          <a:xfrm>
            <a:off x="3349625" y="2241551"/>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19" name="Text Box 6"/>
          <p:cNvSpPr txBox="1">
            <a:spLocks noChangeArrowheads="1"/>
          </p:cNvSpPr>
          <p:nvPr/>
        </p:nvSpPr>
        <p:spPr bwMode="auto">
          <a:xfrm>
            <a:off x="5221288" y="2627314"/>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EPSPS</a:t>
            </a:r>
          </a:p>
        </p:txBody>
      </p:sp>
      <p:sp>
        <p:nvSpPr>
          <p:cNvPr id="20" name="Text Box 7"/>
          <p:cNvSpPr txBox="1">
            <a:spLocks noChangeArrowheads="1"/>
          </p:cNvSpPr>
          <p:nvPr/>
        </p:nvSpPr>
        <p:spPr bwMode="auto">
          <a:xfrm>
            <a:off x="7186613" y="2627314"/>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Agrobacterium tumefaciens</a:t>
            </a:r>
          </a:p>
        </p:txBody>
      </p:sp>
      <p:sp>
        <p:nvSpPr>
          <p:cNvPr id="21" name="Text Box 6"/>
          <p:cNvSpPr txBox="1">
            <a:spLocks noChangeArrowheads="1"/>
          </p:cNvSpPr>
          <p:nvPr/>
        </p:nvSpPr>
        <p:spPr bwMode="auto">
          <a:xfrm>
            <a:off x="1847851" y="2627314"/>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Kolza</a:t>
            </a:r>
          </a:p>
        </p:txBody>
      </p:sp>
      <p:sp>
        <p:nvSpPr>
          <p:cNvPr id="22" name="Text Box 7"/>
          <p:cNvSpPr txBox="1">
            <a:spLocks noChangeArrowheads="1"/>
          </p:cNvSpPr>
          <p:nvPr/>
        </p:nvSpPr>
        <p:spPr bwMode="auto">
          <a:xfrm>
            <a:off x="3349625" y="2627314"/>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35" name="Text Box 6"/>
          <p:cNvSpPr txBox="1">
            <a:spLocks noChangeArrowheads="1"/>
          </p:cNvSpPr>
          <p:nvPr/>
        </p:nvSpPr>
        <p:spPr bwMode="auto">
          <a:xfrm>
            <a:off x="5221288" y="3022601"/>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36" name="Text Box 7"/>
          <p:cNvSpPr txBox="1">
            <a:spLocks noChangeArrowheads="1"/>
          </p:cNvSpPr>
          <p:nvPr/>
        </p:nvSpPr>
        <p:spPr bwMode="auto">
          <a:xfrm>
            <a:off x="7186613" y="3025776"/>
            <a:ext cx="3109912" cy="30797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Streptomyces viridochromogenes</a:t>
            </a:r>
          </a:p>
        </p:txBody>
      </p:sp>
      <p:sp>
        <p:nvSpPr>
          <p:cNvPr id="37" name="Text Box 6"/>
          <p:cNvSpPr txBox="1">
            <a:spLocks noChangeArrowheads="1"/>
          </p:cNvSpPr>
          <p:nvPr/>
        </p:nvSpPr>
        <p:spPr bwMode="auto">
          <a:xfrm>
            <a:off x="1847851" y="3022601"/>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Soya</a:t>
            </a:r>
          </a:p>
        </p:txBody>
      </p:sp>
      <p:sp>
        <p:nvSpPr>
          <p:cNvPr id="38" name="Text Box 7"/>
          <p:cNvSpPr txBox="1">
            <a:spLocks noChangeArrowheads="1"/>
          </p:cNvSpPr>
          <p:nvPr/>
        </p:nvSpPr>
        <p:spPr bwMode="auto">
          <a:xfrm>
            <a:off x="3349625" y="3022601"/>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39" name="Text Box 6"/>
          <p:cNvSpPr txBox="1">
            <a:spLocks noChangeArrowheads="1"/>
          </p:cNvSpPr>
          <p:nvPr/>
        </p:nvSpPr>
        <p:spPr bwMode="auto">
          <a:xfrm>
            <a:off x="5221288" y="3419476"/>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40" name="Text Box 7"/>
          <p:cNvSpPr txBox="1">
            <a:spLocks noChangeArrowheads="1"/>
          </p:cNvSpPr>
          <p:nvPr/>
        </p:nvSpPr>
        <p:spPr bwMode="auto">
          <a:xfrm>
            <a:off x="7186613" y="3419476"/>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Strepromyces hygroscopicus</a:t>
            </a:r>
          </a:p>
        </p:txBody>
      </p:sp>
      <p:sp>
        <p:nvSpPr>
          <p:cNvPr id="43" name="Text Box 6"/>
          <p:cNvSpPr txBox="1">
            <a:spLocks noChangeArrowheads="1"/>
          </p:cNvSpPr>
          <p:nvPr/>
        </p:nvSpPr>
        <p:spPr bwMode="auto">
          <a:xfrm>
            <a:off x="1847851" y="3419476"/>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Çeltik</a:t>
            </a:r>
          </a:p>
        </p:txBody>
      </p:sp>
      <p:sp>
        <p:nvSpPr>
          <p:cNvPr id="46" name="Text Box 7"/>
          <p:cNvSpPr txBox="1">
            <a:spLocks noChangeArrowheads="1"/>
          </p:cNvSpPr>
          <p:nvPr/>
        </p:nvSpPr>
        <p:spPr bwMode="auto">
          <a:xfrm>
            <a:off x="3349625" y="3419476"/>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23" name="Text Box 6"/>
          <p:cNvSpPr txBox="1">
            <a:spLocks noChangeArrowheads="1"/>
          </p:cNvSpPr>
          <p:nvPr/>
        </p:nvSpPr>
        <p:spPr bwMode="auto">
          <a:xfrm>
            <a:off x="5221288" y="3814764"/>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24" name="Text Box 7"/>
          <p:cNvSpPr txBox="1">
            <a:spLocks noChangeArrowheads="1"/>
          </p:cNvSpPr>
          <p:nvPr/>
        </p:nvSpPr>
        <p:spPr bwMode="auto">
          <a:xfrm>
            <a:off x="7186613" y="3814764"/>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Strepromyces hygroscopicus</a:t>
            </a:r>
          </a:p>
        </p:txBody>
      </p:sp>
      <p:sp>
        <p:nvSpPr>
          <p:cNvPr id="25" name="Text Box 6"/>
          <p:cNvSpPr txBox="1">
            <a:spLocks noChangeArrowheads="1"/>
          </p:cNvSpPr>
          <p:nvPr/>
        </p:nvSpPr>
        <p:spPr bwMode="auto">
          <a:xfrm>
            <a:off x="1847851" y="3814764"/>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26" name="Text Box 7"/>
          <p:cNvSpPr txBox="1">
            <a:spLocks noChangeArrowheads="1"/>
          </p:cNvSpPr>
          <p:nvPr/>
        </p:nvSpPr>
        <p:spPr bwMode="auto">
          <a:xfrm>
            <a:off x="3349625" y="3814764"/>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27" name="Text Box 6"/>
          <p:cNvSpPr txBox="1">
            <a:spLocks noChangeArrowheads="1"/>
          </p:cNvSpPr>
          <p:nvPr/>
        </p:nvSpPr>
        <p:spPr bwMode="auto">
          <a:xfrm>
            <a:off x="5221288" y="4205289"/>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28" name="Text Box 7"/>
          <p:cNvSpPr txBox="1">
            <a:spLocks noChangeArrowheads="1"/>
          </p:cNvSpPr>
          <p:nvPr/>
        </p:nvSpPr>
        <p:spPr bwMode="auto">
          <a:xfrm>
            <a:off x="7186613" y="4205289"/>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29" name="Text Box 6"/>
          <p:cNvSpPr txBox="1">
            <a:spLocks noChangeArrowheads="1"/>
          </p:cNvSpPr>
          <p:nvPr/>
        </p:nvSpPr>
        <p:spPr bwMode="auto">
          <a:xfrm>
            <a:off x="1847851" y="4208464"/>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30" name="Text Box 7"/>
          <p:cNvSpPr txBox="1">
            <a:spLocks noChangeArrowheads="1"/>
          </p:cNvSpPr>
          <p:nvPr/>
        </p:nvSpPr>
        <p:spPr bwMode="auto">
          <a:xfrm>
            <a:off x="3349625" y="4205289"/>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31" name="Text Box 6"/>
          <p:cNvSpPr txBox="1">
            <a:spLocks noChangeArrowheads="1"/>
          </p:cNvSpPr>
          <p:nvPr/>
        </p:nvSpPr>
        <p:spPr bwMode="auto">
          <a:xfrm>
            <a:off x="5221288" y="4586289"/>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32" name="Text Box 7"/>
          <p:cNvSpPr txBox="1">
            <a:spLocks noChangeArrowheads="1"/>
          </p:cNvSpPr>
          <p:nvPr/>
        </p:nvSpPr>
        <p:spPr bwMode="auto">
          <a:xfrm>
            <a:off x="7186613" y="4586289"/>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33" name="Text Box 6"/>
          <p:cNvSpPr txBox="1">
            <a:spLocks noChangeArrowheads="1"/>
          </p:cNvSpPr>
          <p:nvPr/>
        </p:nvSpPr>
        <p:spPr bwMode="auto">
          <a:xfrm>
            <a:off x="1847851" y="4589464"/>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34" name="Text Box 7"/>
          <p:cNvSpPr txBox="1">
            <a:spLocks noChangeArrowheads="1"/>
          </p:cNvSpPr>
          <p:nvPr/>
        </p:nvSpPr>
        <p:spPr bwMode="auto">
          <a:xfrm>
            <a:off x="3349625" y="4586289"/>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47" name="Text Box 6"/>
          <p:cNvSpPr txBox="1">
            <a:spLocks noChangeArrowheads="1"/>
          </p:cNvSpPr>
          <p:nvPr/>
        </p:nvSpPr>
        <p:spPr bwMode="auto">
          <a:xfrm>
            <a:off x="5221288" y="4967289"/>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48" name="Text Box 7"/>
          <p:cNvSpPr txBox="1">
            <a:spLocks noChangeArrowheads="1"/>
          </p:cNvSpPr>
          <p:nvPr/>
        </p:nvSpPr>
        <p:spPr bwMode="auto">
          <a:xfrm>
            <a:off x="7186613" y="4967289"/>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49" name="Text Box 6"/>
          <p:cNvSpPr txBox="1">
            <a:spLocks noChangeArrowheads="1"/>
          </p:cNvSpPr>
          <p:nvPr/>
        </p:nvSpPr>
        <p:spPr bwMode="auto">
          <a:xfrm>
            <a:off x="1847851" y="4970464"/>
            <a:ext cx="1439863" cy="306387"/>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50" name="Text Box 7"/>
          <p:cNvSpPr txBox="1">
            <a:spLocks noChangeArrowheads="1"/>
          </p:cNvSpPr>
          <p:nvPr/>
        </p:nvSpPr>
        <p:spPr bwMode="auto">
          <a:xfrm>
            <a:off x="3349625" y="4967289"/>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51" name="Text Box 6"/>
          <p:cNvSpPr txBox="1">
            <a:spLocks noChangeArrowheads="1"/>
          </p:cNvSpPr>
          <p:nvPr/>
        </p:nvSpPr>
        <p:spPr bwMode="auto">
          <a:xfrm>
            <a:off x="5221288" y="5346701"/>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56" name="Text Box 7"/>
          <p:cNvSpPr txBox="1">
            <a:spLocks noChangeArrowheads="1"/>
          </p:cNvSpPr>
          <p:nvPr/>
        </p:nvSpPr>
        <p:spPr bwMode="auto">
          <a:xfrm>
            <a:off x="7186613" y="5346701"/>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57" name="Text Box 6"/>
          <p:cNvSpPr txBox="1">
            <a:spLocks noChangeArrowheads="1"/>
          </p:cNvSpPr>
          <p:nvPr/>
        </p:nvSpPr>
        <p:spPr bwMode="auto">
          <a:xfrm>
            <a:off x="1847851" y="5349876"/>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58" name="Text Box 7"/>
          <p:cNvSpPr txBox="1">
            <a:spLocks noChangeArrowheads="1"/>
          </p:cNvSpPr>
          <p:nvPr/>
        </p:nvSpPr>
        <p:spPr bwMode="auto">
          <a:xfrm>
            <a:off x="3349625" y="5346701"/>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pic>
        <p:nvPicPr>
          <p:cNvPr id="62" name="Picture 61" descr="Expression Casette - 2.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488360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ox(out)">
                                      <p:cBhvr>
                                        <p:cTn id="7" dur="500"/>
                                        <p:tgtEl>
                                          <p:spTgt spid="5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ox(out)">
                                      <p:cBhvr>
                                        <p:cTn id="10" dur="500"/>
                                        <p:tgtEl>
                                          <p:spTgt spid="53"/>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ox(out)">
                                      <p:cBhvr>
                                        <p:cTn id="13" dur="500"/>
                                        <p:tgtEl>
                                          <p:spTgt spid="41"/>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ox(out)">
                                      <p:cBhvr>
                                        <p:cTn id="16" dur="500"/>
                                        <p:tgtEl>
                                          <p:spTgt spid="4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ox(out)">
                                      <p:cBhvr>
                                        <p:cTn id="19" dur="500"/>
                                        <p:tgtEl>
                                          <p:spTgt spid="54"/>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out)">
                                      <p:cBhvr>
                                        <p:cTn id="22" dur="500"/>
                                        <p:tgtEl>
                                          <p:spTgt spid="55"/>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out)">
                                      <p:cBhvr>
                                        <p:cTn id="25" dur="500"/>
                                        <p:tgtEl>
                                          <p:spTgt spid="4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ox(out)">
                                      <p:cBhvr>
                                        <p:cTn id="28" dur="500"/>
                                        <p:tgtEl>
                                          <p:spTgt spid="45"/>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out)">
                                      <p:cBhvr>
                                        <p:cTn id="31" dur="500"/>
                                        <p:tgtEl>
                                          <p:spTgt spid="21"/>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out)">
                                      <p:cBhvr>
                                        <p:cTn id="34" dur="500"/>
                                        <p:tgtEl>
                                          <p:spTgt spid="22"/>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out)">
                                      <p:cBhvr>
                                        <p:cTn id="37" dur="500"/>
                                        <p:tgtEl>
                                          <p:spTgt spid="19"/>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out)">
                                      <p:cBhvr>
                                        <p:cTn id="40" dur="500"/>
                                        <p:tgtEl>
                                          <p:spTgt spid="20"/>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ox(out)">
                                      <p:cBhvr>
                                        <p:cTn id="43" dur="500"/>
                                        <p:tgtEl>
                                          <p:spTgt spid="37"/>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ox(out)">
                                      <p:cBhvr>
                                        <p:cTn id="46" dur="500"/>
                                        <p:tgtEl>
                                          <p:spTgt spid="38"/>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ox(out)">
                                      <p:cBhvr>
                                        <p:cTn id="49" dur="500"/>
                                        <p:tgtEl>
                                          <p:spTgt spid="35"/>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ox(out)">
                                      <p:cBhvr>
                                        <p:cTn id="52" dur="500"/>
                                        <p:tgtEl>
                                          <p:spTgt spid="36"/>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ox(out)">
                                      <p:cBhvr>
                                        <p:cTn id="55" dur="500"/>
                                        <p:tgtEl>
                                          <p:spTgt spid="43"/>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ox(out)">
                                      <p:cBhvr>
                                        <p:cTn id="58" dur="500"/>
                                        <p:tgtEl>
                                          <p:spTgt spid="46"/>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ox(out)">
                                      <p:cBhvr>
                                        <p:cTn id="61" dur="500"/>
                                        <p:tgtEl>
                                          <p:spTgt spid="39"/>
                                        </p:tgtEl>
                                      </p:cBhvr>
                                    </p:animEffect>
                                  </p:childTnLst>
                                </p:cTn>
                              </p:par>
                              <p:par>
                                <p:cTn id="62" presetID="4" presetClass="entr" presetSubtype="32"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ox(out)">
                                      <p:cBhvr>
                                        <p:cTn id="64" dur="500"/>
                                        <p:tgtEl>
                                          <p:spTgt spid="40"/>
                                        </p:tgtEl>
                                      </p:cBhvr>
                                    </p:animEffect>
                                  </p:childTnLst>
                                </p:cTn>
                              </p:par>
                              <p:par>
                                <p:cTn id="65" presetID="4" presetClass="entr" presetSubtype="32"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out)">
                                      <p:cBhvr>
                                        <p:cTn id="67" dur="500"/>
                                        <p:tgtEl>
                                          <p:spTgt spid="25"/>
                                        </p:tgtEl>
                                      </p:cBhvr>
                                    </p:animEffect>
                                  </p:childTnLst>
                                </p:cTn>
                              </p:par>
                              <p:par>
                                <p:cTn id="68" presetID="4" presetClass="entr" presetSubtype="32"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out)">
                                      <p:cBhvr>
                                        <p:cTn id="70" dur="500"/>
                                        <p:tgtEl>
                                          <p:spTgt spid="26"/>
                                        </p:tgtEl>
                                      </p:cBhvr>
                                    </p:animEffect>
                                  </p:childTnLst>
                                </p:cTn>
                              </p:par>
                              <p:par>
                                <p:cTn id="71" presetID="4" presetClass="entr" presetSubtype="32"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ox(out)">
                                      <p:cBhvr>
                                        <p:cTn id="73" dur="500"/>
                                        <p:tgtEl>
                                          <p:spTgt spid="23"/>
                                        </p:tgtEl>
                                      </p:cBhvr>
                                    </p:animEffect>
                                  </p:childTnLst>
                                </p:cTn>
                              </p:par>
                              <p:par>
                                <p:cTn id="74" presetID="4" presetClass="entr" presetSubtype="32"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ox(out)">
                                      <p:cBhvr>
                                        <p:cTn id="76" dur="500"/>
                                        <p:tgtEl>
                                          <p:spTgt spid="2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ox(out)">
                                      <p:cBhvr>
                                        <p:cTn id="81" dur="500"/>
                                        <p:tgtEl>
                                          <p:spTgt spid="29"/>
                                        </p:tgtEl>
                                      </p:cBhvr>
                                    </p:animEffect>
                                  </p:childTnLst>
                                </p:cTn>
                              </p:par>
                              <p:par>
                                <p:cTn id="82" presetID="4" presetClass="entr" presetSubtype="32"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ox(out)">
                                      <p:cBhvr>
                                        <p:cTn id="84" dur="500"/>
                                        <p:tgtEl>
                                          <p:spTgt spid="30"/>
                                        </p:tgtEl>
                                      </p:cBhvr>
                                    </p:animEffect>
                                  </p:childTnLst>
                                </p:cTn>
                              </p:par>
                              <p:par>
                                <p:cTn id="85" presetID="4" presetClass="entr" presetSubtype="3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ox(out)">
                                      <p:cBhvr>
                                        <p:cTn id="87" dur="500"/>
                                        <p:tgtEl>
                                          <p:spTgt spid="27"/>
                                        </p:tgtEl>
                                      </p:cBhvr>
                                    </p:animEffect>
                                  </p:childTnLst>
                                </p:cTn>
                              </p:par>
                              <p:par>
                                <p:cTn id="88" presetID="4" presetClass="entr" presetSubtype="32"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ox(out)">
                                      <p:cBhvr>
                                        <p:cTn id="90" dur="500"/>
                                        <p:tgtEl>
                                          <p:spTgt spid="28"/>
                                        </p:tgtEl>
                                      </p:cBhvr>
                                    </p:animEffect>
                                  </p:childTnLst>
                                </p:cTn>
                              </p:par>
                              <p:par>
                                <p:cTn id="91" presetID="4" presetClass="entr" presetSubtype="32"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ox(out)">
                                      <p:cBhvr>
                                        <p:cTn id="93" dur="500"/>
                                        <p:tgtEl>
                                          <p:spTgt spid="33"/>
                                        </p:tgtEl>
                                      </p:cBhvr>
                                    </p:animEffect>
                                  </p:childTnLst>
                                </p:cTn>
                              </p:par>
                              <p:par>
                                <p:cTn id="94" presetID="4" presetClass="entr" presetSubtype="32"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ox(out)">
                                      <p:cBhvr>
                                        <p:cTn id="96" dur="500"/>
                                        <p:tgtEl>
                                          <p:spTgt spid="34"/>
                                        </p:tgtEl>
                                      </p:cBhvr>
                                    </p:animEffect>
                                  </p:childTnLst>
                                </p:cTn>
                              </p:par>
                              <p:par>
                                <p:cTn id="97" presetID="4" presetClass="entr" presetSubtype="32"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out)">
                                      <p:cBhvr>
                                        <p:cTn id="99" dur="500"/>
                                        <p:tgtEl>
                                          <p:spTgt spid="31"/>
                                        </p:tgtEl>
                                      </p:cBhvr>
                                    </p:animEffect>
                                  </p:childTnLst>
                                </p:cTn>
                              </p:par>
                              <p:par>
                                <p:cTn id="100" presetID="4" presetClass="entr" presetSubtype="32"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ox(out)">
                                      <p:cBhvr>
                                        <p:cTn id="102" dur="500"/>
                                        <p:tgtEl>
                                          <p:spTgt spid="32"/>
                                        </p:tgtEl>
                                      </p:cBhvr>
                                    </p:animEffect>
                                  </p:childTnLst>
                                </p:cTn>
                              </p:par>
                              <p:par>
                                <p:cTn id="103" presetID="4" presetClass="entr" presetSubtype="3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box(out)">
                                      <p:cBhvr>
                                        <p:cTn id="105" dur="500"/>
                                        <p:tgtEl>
                                          <p:spTgt spid="49"/>
                                        </p:tgtEl>
                                      </p:cBhvr>
                                    </p:animEffect>
                                  </p:childTnLst>
                                </p:cTn>
                              </p:par>
                              <p:par>
                                <p:cTn id="106" presetID="4" presetClass="entr" presetSubtype="32"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box(out)">
                                      <p:cBhvr>
                                        <p:cTn id="108" dur="500"/>
                                        <p:tgtEl>
                                          <p:spTgt spid="50"/>
                                        </p:tgtEl>
                                      </p:cBhvr>
                                    </p:animEffect>
                                  </p:childTnLst>
                                </p:cTn>
                              </p:par>
                              <p:par>
                                <p:cTn id="109" presetID="4" presetClass="entr" presetSubtype="3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ox(out)">
                                      <p:cBhvr>
                                        <p:cTn id="111" dur="500"/>
                                        <p:tgtEl>
                                          <p:spTgt spid="47"/>
                                        </p:tgtEl>
                                      </p:cBhvr>
                                    </p:animEffect>
                                  </p:childTnLst>
                                </p:cTn>
                              </p:par>
                              <p:par>
                                <p:cTn id="112" presetID="4" presetClass="entr" presetSubtype="32"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box(out)">
                                      <p:cBhvr>
                                        <p:cTn id="114" dur="500"/>
                                        <p:tgtEl>
                                          <p:spTgt spid="48"/>
                                        </p:tgtEl>
                                      </p:cBhvr>
                                    </p:animEffect>
                                  </p:childTnLst>
                                </p:cTn>
                              </p:par>
                              <p:par>
                                <p:cTn id="115" presetID="4" presetClass="entr" presetSubtype="32"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box(out)">
                                      <p:cBhvr>
                                        <p:cTn id="117" dur="500"/>
                                        <p:tgtEl>
                                          <p:spTgt spid="57"/>
                                        </p:tgtEl>
                                      </p:cBhvr>
                                    </p:animEffect>
                                  </p:childTnLst>
                                </p:cTn>
                              </p:par>
                              <p:par>
                                <p:cTn id="118" presetID="4" presetClass="entr" presetSubtype="32"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box(out)">
                                      <p:cBhvr>
                                        <p:cTn id="120" dur="500"/>
                                        <p:tgtEl>
                                          <p:spTgt spid="58"/>
                                        </p:tgtEl>
                                      </p:cBhvr>
                                    </p:animEffect>
                                  </p:childTnLst>
                                </p:cTn>
                              </p:par>
                              <p:par>
                                <p:cTn id="121" presetID="4" presetClass="entr" presetSubtype="3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box(out)">
                                      <p:cBhvr>
                                        <p:cTn id="123" dur="500"/>
                                        <p:tgtEl>
                                          <p:spTgt spid="51"/>
                                        </p:tgtEl>
                                      </p:cBhvr>
                                    </p:animEffect>
                                  </p:childTnLst>
                                </p:cTn>
                              </p:par>
                              <p:par>
                                <p:cTn id="124" presetID="4" presetClass="entr" presetSubtype="32" fill="hold" grpId="0"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box(out)">
                                      <p:cBhvr>
                                        <p:cTn id="1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52" grpId="0" animBg="1"/>
      <p:bldP spid="53" grpId="0" animBg="1"/>
      <p:bldP spid="54" grpId="0" animBg="1"/>
      <p:bldP spid="55" grpId="0" animBg="1"/>
      <p:bldP spid="19" grpId="0" animBg="1"/>
      <p:bldP spid="20" grpId="0" animBg="1"/>
      <p:bldP spid="21" grpId="0" animBg="1"/>
      <p:bldP spid="22" grpId="0" animBg="1"/>
      <p:bldP spid="35" grpId="0" animBg="1"/>
      <p:bldP spid="36" grpId="0" animBg="1"/>
      <p:bldP spid="37" grpId="0" animBg="1"/>
      <p:bldP spid="38" grpId="0" animBg="1"/>
      <p:bldP spid="39" grpId="0" animBg="1"/>
      <p:bldP spid="40" grpId="0" animBg="1"/>
      <p:bldP spid="43" grpId="0" animBg="1"/>
      <p:bldP spid="46"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7" grpId="0" animBg="1"/>
      <p:bldP spid="48" grpId="0" animBg="1"/>
      <p:bldP spid="49" grpId="0" animBg="1"/>
      <p:bldP spid="50" grpId="0" animBg="1"/>
      <p:bldP spid="51" grpId="0" animBg="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2133600" y="1838326"/>
            <a:ext cx="3887788" cy="314325"/>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GEN ADI</a:t>
            </a:r>
          </a:p>
        </p:txBody>
      </p:sp>
      <p:sp>
        <p:nvSpPr>
          <p:cNvPr id="20" name="Text Box 3"/>
          <p:cNvSpPr txBox="1">
            <a:spLocks noChangeArrowheads="1"/>
          </p:cNvSpPr>
          <p:nvPr/>
        </p:nvSpPr>
        <p:spPr bwMode="auto">
          <a:xfrm>
            <a:off x="6094414" y="1838326"/>
            <a:ext cx="2016125" cy="314325"/>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DAYANIKLILIĞI</a:t>
            </a:r>
          </a:p>
        </p:txBody>
      </p:sp>
      <p:sp>
        <p:nvSpPr>
          <p:cNvPr id="21" name="Text Box 4"/>
          <p:cNvSpPr txBox="1">
            <a:spLocks noChangeArrowheads="1"/>
          </p:cNvSpPr>
          <p:nvPr/>
        </p:nvSpPr>
        <p:spPr bwMode="auto">
          <a:xfrm>
            <a:off x="8183563" y="1838326"/>
            <a:ext cx="1873250" cy="314325"/>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400" b="1">
                <a:solidFill>
                  <a:schemeClr val="bg1"/>
                </a:solidFill>
                <a:effectLst>
                  <a:outerShdw blurRad="38100" dist="38100" dir="2700000" algn="tl">
                    <a:srgbClr val="000000"/>
                  </a:outerShdw>
                </a:effectLst>
                <a:latin typeface="Comic Sans MS" pitchFamily="66" charset="0"/>
              </a:rPr>
              <a:t>TÜRÜ</a:t>
            </a:r>
          </a:p>
        </p:txBody>
      </p:sp>
      <p:sp>
        <p:nvSpPr>
          <p:cNvPr id="22" name="Text Box 5"/>
          <p:cNvSpPr txBox="1">
            <a:spLocks noChangeArrowheads="1"/>
          </p:cNvSpPr>
          <p:nvPr/>
        </p:nvSpPr>
        <p:spPr bwMode="auto">
          <a:xfrm>
            <a:off x="2133600" y="2244726"/>
            <a:ext cx="3887788"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NPT II (Neomycin phosphotransferase II)</a:t>
            </a:r>
            <a:endParaRPr lang="el-GR" sz="1400" b="1" dirty="0">
              <a:solidFill>
                <a:schemeClr val="tx2"/>
              </a:solidFill>
              <a:latin typeface="Comic Sans MS" pitchFamily="66" charset="0"/>
              <a:cs typeface="Times New Roman" pitchFamily="18" charset="0"/>
            </a:endParaRPr>
          </a:p>
        </p:txBody>
      </p:sp>
      <p:sp>
        <p:nvSpPr>
          <p:cNvPr id="23" name="Text Box 6"/>
          <p:cNvSpPr txBox="1">
            <a:spLocks noChangeArrowheads="1"/>
          </p:cNvSpPr>
          <p:nvPr/>
        </p:nvSpPr>
        <p:spPr bwMode="auto">
          <a:xfrm>
            <a:off x="6094414" y="2244726"/>
            <a:ext cx="2016125"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Kanamycin</a:t>
            </a:r>
          </a:p>
        </p:txBody>
      </p:sp>
      <p:sp>
        <p:nvSpPr>
          <p:cNvPr id="24" name="Text Box 7"/>
          <p:cNvSpPr txBox="1">
            <a:spLocks noChangeArrowheads="1"/>
          </p:cNvSpPr>
          <p:nvPr/>
        </p:nvSpPr>
        <p:spPr bwMode="auto">
          <a:xfrm>
            <a:off x="8183563" y="2244726"/>
            <a:ext cx="1873250"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Antibiyotik</a:t>
            </a:r>
          </a:p>
        </p:txBody>
      </p:sp>
      <p:sp>
        <p:nvSpPr>
          <p:cNvPr id="25" name="Text Box 8"/>
          <p:cNvSpPr txBox="1">
            <a:spLocks noChangeArrowheads="1"/>
          </p:cNvSpPr>
          <p:nvPr/>
        </p:nvSpPr>
        <p:spPr bwMode="auto">
          <a:xfrm>
            <a:off x="2133600" y="2630489"/>
            <a:ext cx="3887788"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Gentamicin 3-N-acetytransferase</a:t>
            </a:r>
          </a:p>
        </p:txBody>
      </p:sp>
      <p:sp>
        <p:nvSpPr>
          <p:cNvPr id="26" name="Text Box 9"/>
          <p:cNvSpPr txBox="1">
            <a:spLocks noChangeArrowheads="1"/>
          </p:cNvSpPr>
          <p:nvPr/>
        </p:nvSpPr>
        <p:spPr bwMode="auto">
          <a:xfrm>
            <a:off x="6094414" y="2630489"/>
            <a:ext cx="2016125"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Gentamicin</a:t>
            </a:r>
          </a:p>
        </p:txBody>
      </p:sp>
      <p:sp>
        <p:nvSpPr>
          <p:cNvPr id="27" name="Text Box 10"/>
          <p:cNvSpPr txBox="1">
            <a:spLocks noChangeArrowheads="1"/>
          </p:cNvSpPr>
          <p:nvPr/>
        </p:nvSpPr>
        <p:spPr bwMode="auto">
          <a:xfrm>
            <a:off x="8183563" y="2630489"/>
            <a:ext cx="1873250"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Antibiyotik</a:t>
            </a:r>
          </a:p>
        </p:txBody>
      </p:sp>
      <p:sp>
        <p:nvSpPr>
          <p:cNvPr id="28" name="Text Box 11"/>
          <p:cNvSpPr txBox="1">
            <a:spLocks noChangeArrowheads="1"/>
          </p:cNvSpPr>
          <p:nvPr/>
        </p:nvSpPr>
        <p:spPr bwMode="auto">
          <a:xfrm>
            <a:off x="2133600" y="3017839"/>
            <a:ext cx="3887788"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Aminoglycoside-3-adenyltransferase</a:t>
            </a:r>
          </a:p>
        </p:txBody>
      </p:sp>
      <p:sp>
        <p:nvSpPr>
          <p:cNvPr id="29" name="Text Box 12"/>
          <p:cNvSpPr txBox="1">
            <a:spLocks noChangeArrowheads="1"/>
          </p:cNvSpPr>
          <p:nvPr/>
        </p:nvSpPr>
        <p:spPr bwMode="auto">
          <a:xfrm>
            <a:off x="6094414" y="3017839"/>
            <a:ext cx="2016125"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Streptomycin</a:t>
            </a:r>
          </a:p>
        </p:txBody>
      </p:sp>
      <p:sp>
        <p:nvSpPr>
          <p:cNvPr id="30" name="Text Box 13"/>
          <p:cNvSpPr txBox="1">
            <a:spLocks noChangeArrowheads="1"/>
          </p:cNvSpPr>
          <p:nvPr/>
        </p:nvSpPr>
        <p:spPr bwMode="auto">
          <a:xfrm>
            <a:off x="8183563" y="3017839"/>
            <a:ext cx="1873250" cy="314325"/>
          </a:xfrm>
          <a:prstGeom prst="rect">
            <a:avLst/>
          </a:prstGeom>
          <a:solidFill>
            <a:schemeClr val="accent2">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Antibiyotik</a:t>
            </a:r>
          </a:p>
        </p:txBody>
      </p:sp>
      <p:sp>
        <p:nvSpPr>
          <p:cNvPr id="31" name="Text Box 19"/>
          <p:cNvSpPr txBox="1">
            <a:spLocks noChangeArrowheads="1"/>
          </p:cNvSpPr>
          <p:nvPr/>
        </p:nvSpPr>
        <p:spPr bwMode="auto">
          <a:xfrm>
            <a:off x="2133600" y="3402014"/>
            <a:ext cx="3887788"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Phospfinothricin acetytransferase </a:t>
            </a:r>
          </a:p>
        </p:txBody>
      </p:sp>
      <p:sp>
        <p:nvSpPr>
          <p:cNvPr id="32" name="Text Box 20"/>
          <p:cNvSpPr txBox="1">
            <a:spLocks noChangeArrowheads="1"/>
          </p:cNvSpPr>
          <p:nvPr/>
        </p:nvSpPr>
        <p:spPr bwMode="auto">
          <a:xfrm>
            <a:off x="6094414" y="3402014"/>
            <a:ext cx="2016125"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Phospfinothricin</a:t>
            </a:r>
          </a:p>
        </p:txBody>
      </p:sp>
      <p:sp>
        <p:nvSpPr>
          <p:cNvPr id="33" name="Text Box 21"/>
          <p:cNvSpPr txBox="1">
            <a:spLocks noChangeArrowheads="1"/>
          </p:cNvSpPr>
          <p:nvPr/>
        </p:nvSpPr>
        <p:spPr bwMode="auto">
          <a:xfrm>
            <a:off x="8183563" y="3402014"/>
            <a:ext cx="1873250"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Herbisit</a:t>
            </a:r>
          </a:p>
        </p:txBody>
      </p:sp>
      <p:sp>
        <p:nvSpPr>
          <p:cNvPr id="34" name="Text Box 23"/>
          <p:cNvSpPr txBox="1">
            <a:spLocks noChangeArrowheads="1"/>
          </p:cNvSpPr>
          <p:nvPr/>
        </p:nvSpPr>
        <p:spPr bwMode="auto">
          <a:xfrm>
            <a:off x="2133600" y="3800476"/>
            <a:ext cx="3887788"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EPSP Synthase</a:t>
            </a:r>
          </a:p>
        </p:txBody>
      </p:sp>
      <p:sp>
        <p:nvSpPr>
          <p:cNvPr id="35" name="Text Box 24"/>
          <p:cNvSpPr txBox="1">
            <a:spLocks noChangeArrowheads="1"/>
          </p:cNvSpPr>
          <p:nvPr/>
        </p:nvSpPr>
        <p:spPr bwMode="auto">
          <a:xfrm>
            <a:off x="6094414" y="3800476"/>
            <a:ext cx="2016125"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Glyphosate</a:t>
            </a:r>
          </a:p>
        </p:txBody>
      </p:sp>
      <p:sp>
        <p:nvSpPr>
          <p:cNvPr id="36" name="Text Box 25"/>
          <p:cNvSpPr txBox="1">
            <a:spLocks noChangeArrowheads="1"/>
          </p:cNvSpPr>
          <p:nvPr/>
        </p:nvSpPr>
        <p:spPr bwMode="auto">
          <a:xfrm>
            <a:off x="8183563" y="3800476"/>
            <a:ext cx="1873250"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Herbisit</a:t>
            </a:r>
          </a:p>
        </p:txBody>
      </p:sp>
      <p:sp>
        <p:nvSpPr>
          <p:cNvPr id="37" name="Text Box 26"/>
          <p:cNvSpPr txBox="1">
            <a:spLocks noChangeArrowheads="1"/>
          </p:cNvSpPr>
          <p:nvPr/>
        </p:nvSpPr>
        <p:spPr bwMode="auto">
          <a:xfrm>
            <a:off x="2133600" y="4194176"/>
            <a:ext cx="3887788"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Acetplactate Synthase (ALS)</a:t>
            </a:r>
          </a:p>
        </p:txBody>
      </p:sp>
      <p:sp>
        <p:nvSpPr>
          <p:cNvPr id="38" name="Text Box 27"/>
          <p:cNvSpPr txBox="1">
            <a:spLocks noChangeArrowheads="1"/>
          </p:cNvSpPr>
          <p:nvPr/>
        </p:nvSpPr>
        <p:spPr bwMode="auto">
          <a:xfrm>
            <a:off x="6094414" y="4194176"/>
            <a:ext cx="2016125"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Sulphonylureas</a:t>
            </a:r>
          </a:p>
        </p:txBody>
      </p:sp>
      <p:sp>
        <p:nvSpPr>
          <p:cNvPr id="39" name="Text Box 28"/>
          <p:cNvSpPr txBox="1">
            <a:spLocks noChangeArrowheads="1"/>
          </p:cNvSpPr>
          <p:nvPr/>
        </p:nvSpPr>
        <p:spPr bwMode="auto">
          <a:xfrm>
            <a:off x="8183563" y="4194176"/>
            <a:ext cx="1873250" cy="314325"/>
          </a:xfrm>
          <a:prstGeom prst="rect">
            <a:avLst/>
          </a:prstGeom>
          <a:solidFill>
            <a:schemeClr val="accent1">
              <a:lumMod val="20000"/>
              <a:lumOff val="80000"/>
            </a:schemeClr>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rgbClr val="FF3300"/>
                </a:solidFill>
                <a:latin typeface="Comic Sans MS" pitchFamily="66" charset="0"/>
              </a:rPr>
              <a:t>Herbisit</a:t>
            </a:r>
          </a:p>
        </p:txBody>
      </p:sp>
      <p:sp>
        <p:nvSpPr>
          <p:cNvPr id="40" name="Rectangle 39"/>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41"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Seçici Markör Genler</a:t>
            </a:r>
            <a:endParaRPr lang="en-US" sz="2200" b="1" dirty="0">
              <a:solidFill>
                <a:srgbClr val="FF0000"/>
              </a:solidFill>
              <a:latin typeface="Comic Sans MS" pitchFamily="66" charset="0"/>
            </a:endParaRPr>
          </a:p>
        </p:txBody>
      </p:sp>
      <p:pic>
        <p:nvPicPr>
          <p:cNvPr id="43" name="Picture 42" descr="Expression Casette - 3.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727462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out)">
                                      <p:cBhvr>
                                        <p:cTn id="10" dur="500"/>
                                        <p:tgtEl>
                                          <p:spTgt spid="23"/>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out)">
                                      <p:cBhvr>
                                        <p:cTn id="13" dur="500"/>
                                        <p:tgtEl>
                                          <p:spTgt spid="20"/>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out)">
                                      <p:cBhvr>
                                        <p:cTn id="16" dur="500"/>
                                        <p:tgtEl>
                                          <p:spTgt spid="21"/>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out)">
                                      <p:cBhvr>
                                        <p:cTn id="19" dur="500"/>
                                        <p:tgtEl>
                                          <p:spTgt spid="22"/>
                                        </p:tgtEl>
                                      </p:cBhvr>
                                    </p:animEffect>
                                  </p:childTnLst>
                                </p:cTn>
                              </p:par>
                              <p:par>
                                <p:cTn id="20" presetID="4" presetClass="entr" presetSubtype="32"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out)">
                                      <p:cBhvr>
                                        <p:cTn id="22" dur="500"/>
                                        <p:tgtEl>
                                          <p:spTgt spid="2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out)">
                                      <p:cBhvr>
                                        <p:cTn id="25" dur="500"/>
                                        <p:tgtEl>
                                          <p:spTgt spid="2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out)">
                                      <p:cBhvr>
                                        <p:cTn id="28" dur="500"/>
                                        <p:tgtEl>
                                          <p:spTgt spid="25"/>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out)">
                                      <p:cBhvr>
                                        <p:cTn id="31" dur="500"/>
                                        <p:tgtEl>
                                          <p:spTgt spid="2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ox(out)">
                                      <p:cBhvr>
                                        <p:cTn id="34" dur="500"/>
                                        <p:tgtEl>
                                          <p:spTgt spid="2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out)">
                                      <p:cBhvr>
                                        <p:cTn id="37" dur="500"/>
                                        <p:tgtEl>
                                          <p:spTgt spid="28"/>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ox(out)">
                                      <p:cBhvr>
                                        <p:cTn id="40" dur="500"/>
                                        <p:tgtEl>
                                          <p:spTgt spid="29"/>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ox(out)">
                                      <p:cBhvr>
                                        <p:cTn id="43" dur="500"/>
                                        <p:tgtEl>
                                          <p:spTgt spid="3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ox(out)">
                                      <p:cBhvr>
                                        <p:cTn id="48" dur="500"/>
                                        <p:tgtEl>
                                          <p:spTgt spid="31"/>
                                        </p:tgtEl>
                                      </p:cBhvr>
                                    </p:animEffect>
                                  </p:childTnLst>
                                </p:cTn>
                              </p:par>
                              <p:par>
                                <p:cTn id="49" presetID="4" presetClass="entr" presetSubtype="32"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ox(out)">
                                      <p:cBhvr>
                                        <p:cTn id="51" dur="500"/>
                                        <p:tgtEl>
                                          <p:spTgt spid="32"/>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ox(out)">
                                      <p:cBhvr>
                                        <p:cTn id="54" dur="500"/>
                                        <p:tgtEl>
                                          <p:spTgt spid="33"/>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out)">
                                      <p:cBhvr>
                                        <p:cTn id="57" dur="500"/>
                                        <p:tgtEl>
                                          <p:spTgt spid="34"/>
                                        </p:tgtEl>
                                      </p:cBhvr>
                                    </p:animEffect>
                                  </p:childTnLst>
                                </p:cTn>
                              </p:par>
                              <p:par>
                                <p:cTn id="58" presetID="4" presetClass="entr" presetSubtype="3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ox(out)">
                                      <p:cBhvr>
                                        <p:cTn id="60" dur="500"/>
                                        <p:tgtEl>
                                          <p:spTgt spid="35"/>
                                        </p:tgtEl>
                                      </p:cBhvr>
                                    </p:animEffect>
                                  </p:childTnLst>
                                </p:cTn>
                              </p:par>
                              <p:par>
                                <p:cTn id="61" presetID="4" presetClass="entr" presetSubtype="32"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ox(out)">
                                      <p:cBhvr>
                                        <p:cTn id="63" dur="500"/>
                                        <p:tgtEl>
                                          <p:spTgt spid="36"/>
                                        </p:tgtEl>
                                      </p:cBhvr>
                                    </p:animEffect>
                                  </p:childTnLst>
                                </p:cTn>
                              </p:par>
                              <p:par>
                                <p:cTn id="64" presetID="4" presetClass="entr" presetSubtype="32"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ox(out)">
                                      <p:cBhvr>
                                        <p:cTn id="66" dur="500"/>
                                        <p:tgtEl>
                                          <p:spTgt spid="37"/>
                                        </p:tgtEl>
                                      </p:cBhvr>
                                    </p:animEffect>
                                  </p:childTnLst>
                                </p:cTn>
                              </p:par>
                              <p:par>
                                <p:cTn id="67" presetID="4" presetClass="entr" presetSubtype="32"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ox(out)">
                                      <p:cBhvr>
                                        <p:cTn id="69" dur="500"/>
                                        <p:tgtEl>
                                          <p:spTgt spid="38"/>
                                        </p:tgtEl>
                                      </p:cBhvr>
                                    </p:animEffect>
                                  </p:childTnLst>
                                </p:cTn>
                              </p:par>
                              <p:par>
                                <p:cTn id="70" presetID="4" presetClass="entr" presetSubtype="3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ox(out)">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_s31756"/>
          <p:cNvSpPr>
            <a:spLocks noChangeShapeType="1"/>
          </p:cNvSpPr>
          <p:nvPr/>
        </p:nvSpPr>
        <p:spPr bwMode="auto">
          <a:xfrm flipV="1">
            <a:off x="5972175" y="3121026"/>
            <a:ext cx="0" cy="403225"/>
          </a:xfrm>
          <a:prstGeom prst="line">
            <a:avLst/>
          </a:prstGeom>
          <a:noFill/>
          <a:ln w="28575">
            <a:solidFill>
              <a:srgbClr val="4B595B"/>
            </a:solidFill>
            <a:round/>
            <a:headEnd/>
            <a:tailEnd/>
          </a:ln>
          <a:extLst>
            <a:ext uri="{909E8E84-426E-40DD-AFC4-6F175D3DCCD1}">
              <a14:hiddenFill xmlns:a14="http://schemas.microsoft.com/office/drawing/2010/main">
                <a:noFill/>
              </a14:hiddenFill>
            </a:ext>
          </a:extLst>
        </p:spPr>
        <p:txBody>
          <a:bodyPr anchor="ctr"/>
          <a:lstStyle/>
          <a:p>
            <a:endParaRPr lang="tr-TR"/>
          </a:p>
        </p:txBody>
      </p:sp>
      <p:sp>
        <p:nvSpPr>
          <p:cNvPr id="26" name="_s31755"/>
          <p:cNvSpPr>
            <a:spLocks noChangeArrowheads="1"/>
          </p:cNvSpPr>
          <p:nvPr/>
        </p:nvSpPr>
        <p:spPr bwMode="auto">
          <a:xfrm>
            <a:off x="4727575" y="1628775"/>
            <a:ext cx="2520950" cy="1511300"/>
          </a:xfrm>
          <a:prstGeom prst="ellipse">
            <a:avLst/>
          </a:prstGeom>
          <a:solidFill>
            <a:srgbClr val="00FF99"/>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200" b="1" dirty="0">
                <a:latin typeface="Comic Sans MS" pitchFamily="66" charset="0"/>
                <a:cs typeface="Times New Roman" pitchFamily="18" charset="0"/>
              </a:rPr>
              <a:t>Faunada Değişim</a:t>
            </a:r>
          </a:p>
          <a:p>
            <a:pPr algn="ctr" eaLnBrk="0" hangingPunct="0">
              <a:buFontTx/>
              <a:buChar char="-"/>
              <a:defRPr/>
            </a:pPr>
            <a:r>
              <a:rPr lang="tr-TR" sz="1100" dirty="0">
                <a:latin typeface="Comic Sans MS" pitchFamily="66" charset="0"/>
                <a:cs typeface="Times New Roman" pitchFamily="18" charset="0"/>
              </a:rPr>
              <a:t>Varyasyon dengesinin bozulması,</a:t>
            </a:r>
          </a:p>
          <a:p>
            <a:pPr algn="ctr" eaLnBrk="0" hangingPunct="0">
              <a:buFontTx/>
              <a:buChar char="-"/>
              <a:defRPr/>
            </a:pPr>
            <a:r>
              <a:rPr lang="tr-TR" sz="1100" dirty="0">
                <a:latin typeface="Comic Sans MS" pitchFamily="66" charset="0"/>
                <a:cs typeface="Times New Roman" pitchFamily="18" charset="0"/>
              </a:rPr>
              <a:t>Yararlı akraba türlerin yok olması ,</a:t>
            </a:r>
          </a:p>
          <a:p>
            <a:pPr algn="ctr" eaLnBrk="0" hangingPunct="0">
              <a:buFontTx/>
              <a:buChar char="-"/>
              <a:defRPr/>
            </a:pPr>
            <a:r>
              <a:rPr lang="tr-TR" sz="1100" dirty="0">
                <a:latin typeface="Comic Sans MS" pitchFamily="66" charset="0"/>
                <a:cs typeface="Times New Roman" pitchFamily="18" charset="0"/>
              </a:rPr>
              <a:t>Ölen böceklerle beslenen diğer canlıların da ölmesi</a:t>
            </a:r>
            <a:endParaRPr lang="tr-TR" sz="1100" dirty="0">
              <a:latin typeface="Comic Sans MS" pitchFamily="66" charset="0"/>
            </a:endParaRPr>
          </a:p>
        </p:txBody>
      </p:sp>
      <p:sp>
        <p:nvSpPr>
          <p:cNvPr id="27" name="_s31754"/>
          <p:cNvSpPr>
            <a:spLocks noChangeShapeType="1"/>
          </p:cNvSpPr>
          <p:nvPr/>
        </p:nvSpPr>
        <p:spPr bwMode="auto">
          <a:xfrm flipV="1">
            <a:off x="6731001" y="3676651"/>
            <a:ext cx="760413" cy="123825"/>
          </a:xfrm>
          <a:prstGeom prst="line">
            <a:avLst/>
          </a:prstGeom>
          <a:noFill/>
          <a:ln w="28575">
            <a:solidFill>
              <a:srgbClr val="4B595B"/>
            </a:solidFill>
            <a:round/>
            <a:headEnd/>
            <a:tailEnd/>
          </a:ln>
          <a:extLst>
            <a:ext uri="{909E8E84-426E-40DD-AFC4-6F175D3DCCD1}">
              <a14:hiddenFill xmlns:a14="http://schemas.microsoft.com/office/drawing/2010/main">
                <a:noFill/>
              </a14:hiddenFill>
            </a:ext>
          </a:extLst>
        </p:spPr>
        <p:txBody>
          <a:bodyPr anchor="ctr"/>
          <a:lstStyle/>
          <a:p>
            <a:endParaRPr lang="tr-TR"/>
          </a:p>
        </p:txBody>
      </p:sp>
      <p:sp>
        <p:nvSpPr>
          <p:cNvPr id="28" name="_s31753"/>
          <p:cNvSpPr>
            <a:spLocks noChangeArrowheads="1"/>
          </p:cNvSpPr>
          <p:nvPr/>
        </p:nvSpPr>
        <p:spPr bwMode="auto">
          <a:xfrm>
            <a:off x="7350125" y="2955925"/>
            <a:ext cx="2520950" cy="1511300"/>
          </a:xfrm>
          <a:prstGeom prst="ellipse">
            <a:avLst/>
          </a:prstGeom>
          <a:solidFill>
            <a:srgbClr val="FF99CC"/>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defTabSz="1076325" eaLnBrk="0" hangingPunct="0">
              <a:defRPr/>
            </a:pPr>
            <a:r>
              <a:rPr lang="tr-TR" sz="1200" b="1" dirty="0">
                <a:latin typeface="Comic Sans MS" pitchFamily="66" charset="0"/>
                <a:cs typeface="Times New Roman" pitchFamily="18" charset="0"/>
              </a:rPr>
              <a:t>Mikroorganizmalarda Değişim</a:t>
            </a:r>
          </a:p>
          <a:p>
            <a:pPr algn="ctr" defTabSz="1076325" eaLnBrk="0" hangingPunct="0">
              <a:defRPr/>
            </a:pPr>
            <a:r>
              <a:rPr lang="tr-TR" sz="1100" dirty="0">
                <a:latin typeface="Comic Sans MS" pitchFamily="66" charset="0"/>
                <a:cs typeface="Times New Roman" pitchFamily="18" charset="0"/>
              </a:rPr>
              <a:t>-Yeni patojen ve zararlı ırkların oluşması</a:t>
            </a:r>
            <a:endParaRPr lang="tr-TR" sz="1100" dirty="0">
              <a:latin typeface="Comic Sans MS" pitchFamily="66" charset="0"/>
            </a:endParaRPr>
          </a:p>
        </p:txBody>
      </p:sp>
      <p:sp>
        <p:nvSpPr>
          <p:cNvPr id="29" name="_s31752"/>
          <p:cNvSpPr>
            <a:spLocks noChangeShapeType="1"/>
          </p:cNvSpPr>
          <p:nvPr/>
        </p:nvSpPr>
        <p:spPr bwMode="auto">
          <a:xfrm>
            <a:off x="6442075" y="4249739"/>
            <a:ext cx="469900" cy="325437"/>
          </a:xfrm>
          <a:prstGeom prst="line">
            <a:avLst/>
          </a:prstGeom>
          <a:noFill/>
          <a:ln w="28575">
            <a:solidFill>
              <a:srgbClr val="4B595B"/>
            </a:solidFill>
            <a:round/>
            <a:headEnd/>
            <a:tailEnd/>
          </a:ln>
          <a:extLst>
            <a:ext uri="{909E8E84-426E-40DD-AFC4-6F175D3DCCD1}">
              <a14:hiddenFill xmlns:a14="http://schemas.microsoft.com/office/drawing/2010/main">
                <a:noFill/>
              </a14:hiddenFill>
            </a:ext>
          </a:extLst>
        </p:spPr>
        <p:txBody>
          <a:bodyPr anchor="ctr"/>
          <a:lstStyle/>
          <a:p>
            <a:endParaRPr lang="tr-TR"/>
          </a:p>
        </p:txBody>
      </p:sp>
      <p:sp>
        <p:nvSpPr>
          <p:cNvPr id="30" name="_s31751"/>
          <p:cNvSpPr>
            <a:spLocks noChangeArrowheads="1"/>
          </p:cNvSpPr>
          <p:nvPr/>
        </p:nvSpPr>
        <p:spPr bwMode="auto">
          <a:xfrm>
            <a:off x="6199188" y="4468814"/>
            <a:ext cx="2519362" cy="1512887"/>
          </a:xfrm>
          <a:prstGeom prst="ellipse">
            <a:avLst/>
          </a:prstGeom>
          <a:solidFill>
            <a:srgbClr val="FFFF00"/>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200" b="1" dirty="0">
                <a:latin typeface="Comic Sans MS" pitchFamily="66" charset="0"/>
                <a:cs typeface="Times New Roman" pitchFamily="18" charset="0"/>
              </a:rPr>
              <a:t>Florada Değişim</a:t>
            </a:r>
          </a:p>
          <a:p>
            <a:pPr algn="ctr" eaLnBrk="0" hangingPunct="0">
              <a:defRPr/>
            </a:pPr>
            <a:r>
              <a:rPr lang="tr-TR" sz="1100" dirty="0">
                <a:latin typeface="Comic Sans MS" pitchFamily="66" charset="0"/>
                <a:cs typeface="Times New Roman" pitchFamily="18" charset="0"/>
              </a:rPr>
              <a:t>-Bitkisel gen kaynaklarının yok olması ya da yapısının değişmesi</a:t>
            </a:r>
            <a:endParaRPr lang="tr-TR" sz="1100" dirty="0">
              <a:latin typeface="Comic Sans MS" pitchFamily="66" charset="0"/>
            </a:endParaRPr>
          </a:p>
        </p:txBody>
      </p:sp>
      <p:sp>
        <p:nvSpPr>
          <p:cNvPr id="31" name="_s31750"/>
          <p:cNvSpPr>
            <a:spLocks noChangeShapeType="1"/>
          </p:cNvSpPr>
          <p:nvPr/>
        </p:nvSpPr>
        <p:spPr bwMode="auto">
          <a:xfrm flipH="1">
            <a:off x="5032375" y="4249739"/>
            <a:ext cx="469900" cy="325437"/>
          </a:xfrm>
          <a:prstGeom prst="line">
            <a:avLst/>
          </a:prstGeom>
          <a:noFill/>
          <a:ln w="28575">
            <a:solidFill>
              <a:srgbClr val="4B595B"/>
            </a:solidFill>
            <a:round/>
            <a:headEnd/>
            <a:tailEnd/>
          </a:ln>
          <a:extLst>
            <a:ext uri="{909E8E84-426E-40DD-AFC4-6F175D3DCCD1}">
              <a14:hiddenFill xmlns:a14="http://schemas.microsoft.com/office/drawing/2010/main">
                <a:noFill/>
              </a14:hiddenFill>
            </a:ext>
          </a:extLst>
        </p:spPr>
        <p:txBody>
          <a:bodyPr anchor="ctr"/>
          <a:lstStyle/>
          <a:p>
            <a:endParaRPr lang="tr-TR"/>
          </a:p>
        </p:txBody>
      </p:sp>
      <p:sp>
        <p:nvSpPr>
          <p:cNvPr id="32" name="_s31749"/>
          <p:cNvSpPr>
            <a:spLocks noChangeArrowheads="1"/>
          </p:cNvSpPr>
          <p:nvPr/>
        </p:nvSpPr>
        <p:spPr bwMode="auto">
          <a:xfrm>
            <a:off x="3503613" y="4508500"/>
            <a:ext cx="2519362" cy="1512888"/>
          </a:xfrm>
          <a:prstGeom prst="ellipse">
            <a:avLst/>
          </a:prstGeom>
          <a:solidFill>
            <a:srgbClr val="FF00FF"/>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200" b="1" dirty="0">
                <a:latin typeface="Comic Sans MS" pitchFamily="66" charset="0"/>
                <a:cs typeface="Times New Roman" pitchFamily="18" charset="0"/>
              </a:rPr>
              <a:t>Beklenmeyen Sonuçlar</a:t>
            </a:r>
            <a:endParaRPr lang="tr-TR" sz="1200" b="1" dirty="0">
              <a:latin typeface="Comic Sans MS" pitchFamily="66" charset="0"/>
            </a:endParaRPr>
          </a:p>
        </p:txBody>
      </p:sp>
      <p:sp>
        <p:nvSpPr>
          <p:cNvPr id="33" name="_s31748"/>
          <p:cNvSpPr>
            <a:spLocks noChangeShapeType="1"/>
          </p:cNvSpPr>
          <p:nvPr/>
        </p:nvSpPr>
        <p:spPr bwMode="auto">
          <a:xfrm flipH="1" flipV="1">
            <a:off x="4452938" y="3676651"/>
            <a:ext cx="760412" cy="123825"/>
          </a:xfrm>
          <a:prstGeom prst="line">
            <a:avLst/>
          </a:prstGeom>
          <a:noFill/>
          <a:ln w="28575">
            <a:solidFill>
              <a:srgbClr val="4B595B"/>
            </a:solidFill>
            <a:round/>
            <a:headEnd/>
            <a:tailEnd/>
          </a:ln>
          <a:extLst>
            <a:ext uri="{909E8E84-426E-40DD-AFC4-6F175D3DCCD1}">
              <a14:hiddenFill xmlns:a14="http://schemas.microsoft.com/office/drawing/2010/main">
                <a:noFill/>
              </a14:hiddenFill>
            </a:ext>
          </a:extLst>
        </p:spPr>
        <p:txBody>
          <a:bodyPr anchor="ctr"/>
          <a:lstStyle/>
          <a:p>
            <a:endParaRPr lang="tr-TR"/>
          </a:p>
        </p:txBody>
      </p:sp>
      <p:sp>
        <p:nvSpPr>
          <p:cNvPr id="34" name="_s31747"/>
          <p:cNvSpPr>
            <a:spLocks noChangeArrowheads="1"/>
          </p:cNvSpPr>
          <p:nvPr/>
        </p:nvSpPr>
        <p:spPr bwMode="auto">
          <a:xfrm>
            <a:off x="2063750" y="2936875"/>
            <a:ext cx="2520950" cy="1512888"/>
          </a:xfrm>
          <a:prstGeom prst="ellipse">
            <a:avLst/>
          </a:prstGeom>
          <a:solidFill>
            <a:srgbClr val="00FFFF"/>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eaLnBrk="0" hangingPunct="0">
              <a:defRPr/>
            </a:pPr>
            <a:r>
              <a:rPr lang="tr-TR" sz="1200" b="1" dirty="0">
                <a:latin typeface="Comic Sans MS" pitchFamily="66" charset="0"/>
                <a:cs typeface="Times New Roman" pitchFamily="18" charset="0"/>
              </a:rPr>
              <a:t>Toprak ve Su Kirliliği</a:t>
            </a:r>
          </a:p>
          <a:p>
            <a:pPr algn="ctr" eaLnBrk="0" hangingPunct="0">
              <a:defRPr/>
            </a:pPr>
            <a:r>
              <a:rPr lang="tr-TR" sz="1100" dirty="0">
                <a:latin typeface="Comic Sans MS" pitchFamily="66" charset="0"/>
                <a:cs typeface="Times New Roman" pitchFamily="18" charset="0"/>
              </a:rPr>
              <a:t>-Gen ürünü toksinlerin toprağa ve suya geçmesi,</a:t>
            </a:r>
          </a:p>
          <a:p>
            <a:pPr algn="ctr" eaLnBrk="0" hangingPunct="0">
              <a:defRPr/>
            </a:pPr>
            <a:r>
              <a:rPr lang="tr-TR" sz="1100" dirty="0">
                <a:latin typeface="Comic Sans MS" pitchFamily="66" charset="0"/>
                <a:cs typeface="Times New Roman" pitchFamily="18" charset="0"/>
              </a:rPr>
              <a:t>-Kimyasal madde kullanımının artması,</a:t>
            </a:r>
          </a:p>
          <a:p>
            <a:pPr algn="ctr" eaLnBrk="0" hangingPunct="0">
              <a:defRPr/>
            </a:pPr>
            <a:r>
              <a:rPr lang="tr-TR" sz="1100" dirty="0">
                <a:latin typeface="Comic Sans MS" pitchFamily="66" charset="0"/>
                <a:cs typeface="Times New Roman" pitchFamily="18" charset="0"/>
              </a:rPr>
              <a:t>-Toprak ve suda antibiyotik birikimi</a:t>
            </a:r>
            <a:endParaRPr lang="tr-TR" sz="1100" dirty="0">
              <a:latin typeface="Comic Sans MS" pitchFamily="66" charset="0"/>
            </a:endParaRPr>
          </a:p>
        </p:txBody>
      </p:sp>
      <p:sp>
        <p:nvSpPr>
          <p:cNvPr id="35" name="_s31746"/>
          <p:cNvSpPr>
            <a:spLocks noChangeArrowheads="1"/>
          </p:cNvSpPr>
          <p:nvPr/>
        </p:nvSpPr>
        <p:spPr bwMode="auto">
          <a:xfrm>
            <a:off x="5173663" y="3524251"/>
            <a:ext cx="1598612" cy="803275"/>
          </a:xfrm>
          <a:prstGeom prst="ellipse">
            <a:avLst/>
          </a:prstGeom>
          <a:solidFill>
            <a:srgbClr val="BBE0E3"/>
          </a:solidFill>
          <a:ln w="9525">
            <a:solidFill>
              <a:srgbClr val="4B595B"/>
            </a:solidFill>
            <a:round/>
            <a:headEnd/>
            <a:tailEnd/>
          </a:ln>
          <a:effectLst>
            <a:outerShdw dist="53882" dir="2700000" algn="ctr" rotWithShape="0">
              <a:srgbClr val="808080">
                <a:alpha val="50000"/>
              </a:srgbClr>
            </a:outerShdw>
          </a:effectLst>
        </p:spPr>
        <p:txBody>
          <a:bodyPr lIns="0" tIns="0" rIns="0" bIns="0" anchor="ctr"/>
          <a:lstStyle/>
          <a:p>
            <a:pPr algn="ctr" defTabSz="1079500" eaLnBrk="0" hangingPunct="0">
              <a:defRPr/>
            </a:pPr>
            <a:r>
              <a:rPr lang="tr-TR" sz="1400" b="1" dirty="0">
                <a:latin typeface="Comic Sans MS" pitchFamily="66" charset="0"/>
                <a:cs typeface="Times New Roman" pitchFamily="18" charset="0"/>
              </a:rPr>
              <a:t>Çevresel Riskler</a:t>
            </a:r>
            <a:endParaRPr lang="tr-TR" sz="1400" dirty="0">
              <a:latin typeface="Comic Sans MS" pitchFamily="66" charset="0"/>
            </a:endParaRPr>
          </a:p>
        </p:txBody>
      </p:sp>
      <p:pic>
        <p:nvPicPr>
          <p:cNvPr id="36" name="Picture 35" descr="7.jpg"/>
          <p:cNvPicPr>
            <a:picLocks noChangeAspect="1"/>
          </p:cNvPicPr>
          <p:nvPr/>
        </p:nvPicPr>
        <p:blipFill>
          <a:blip r:embed="rId3"/>
          <a:srcRect/>
          <a:stretch>
            <a:fillRect/>
          </a:stretch>
        </p:blipFill>
        <p:spPr bwMode="auto">
          <a:xfrm>
            <a:off x="7319964" y="1701801"/>
            <a:ext cx="1133475" cy="1089025"/>
          </a:xfrm>
          <a:prstGeom prst="rect">
            <a:avLst/>
          </a:prstGeom>
          <a:noFill/>
          <a:ln w="9525">
            <a:solidFill>
              <a:schemeClr val="tx1"/>
            </a:solidFill>
            <a:miter lim="800000"/>
            <a:headEnd/>
            <a:tailEnd/>
          </a:ln>
          <a:effectLst>
            <a:outerShdw blurRad="50800" dist="50800" dir="2700000" algn="tl" rotWithShape="0">
              <a:prstClr val="black">
                <a:alpha val="40000"/>
              </a:prstClr>
            </a:outerShdw>
          </a:effectLst>
        </p:spPr>
      </p:pic>
      <p:sp>
        <p:nvSpPr>
          <p:cNvPr id="17" name="Rectangle 3"/>
          <p:cNvSpPr txBox="1">
            <a:spLocks noChangeArrowheads="1"/>
          </p:cNvSpPr>
          <p:nvPr/>
        </p:nvSpPr>
        <p:spPr bwMode="auto">
          <a:xfrm>
            <a:off x="1760538" y="466726"/>
            <a:ext cx="5199062" cy="936625"/>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3000" b="1" dirty="0">
                <a:solidFill>
                  <a:srgbClr val="FF0000"/>
                </a:solidFill>
                <a:latin typeface="Comic Sans MS" pitchFamily="66" charset="0"/>
              </a:rPr>
              <a:t>GD Ürünlerin Muhtemel Çevresel Riskleri</a:t>
            </a:r>
            <a:endParaRPr lang="en-US" sz="3000" b="1" dirty="0">
              <a:solidFill>
                <a:srgbClr val="FF0000"/>
              </a:solidFill>
              <a:latin typeface="Comic Sans MS" pitchFamily="66" charset="0"/>
            </a:endParaRPr>
          </a:p>
        </p:txBody>
      </p:sp>
      <p:pic>
        <p:nvPicPr>
          <p:cNvPr id="15" name="Picture 14" descr="a9b"/>
          <p:cNvPicPr>
            <a:picLocks noChangeAspect="1" noChangeArrowheads="1"/>
          </p:cNvPicPr>
          <p:nvPr/>
        </p:nvPicPr>
        <p:blipFill>
          <a:blip r:embed="rId4"/>
          <a:srcRect/>
          <a:stretch>
            <a:fillRect/>
          </a:stretch>
        </p:blipFill>
        <p:spPr bwMode="auto">
          <a:xfrm>
            <a:off x="8832850" y="4292601"/>
            <a:ext cx="1492250" cy="1458913"/>
          </a:xfrm>
          <a:prstGeom prst="rect">
            <a:avLst/>
          </a:prstGeom>
          <a:noFill/>
          <a:ln w="9525">
            <a:noFill/>
            <a:miter lim="800000"/>
            <a:headEnd/>
            <a:tailEnd/>
          </a:ln>
          <a:effectLst>
            <a:outerShdw blurRad="50800" dist="50800" dir="5400000" algn="ctr" rotWithShape="0">
              <a:srgbClr val="000000">
                <a:alpha val="43137"/>
              </a:srgbClr>
            </a:outerShdw>
          </a:effectLst>
        </p:spPr>
      </p:pic>
      <p:sp>
        <p:nvSpPr>
          <p:cNvPr id="16" name="Rectangle 15"/>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Tree>
    <p:extLst>
      <p:ext uri="{BB962C8B-B14F-4D97-AF65-F5344CB8AC3E}">
        <p14:creationId xmlns:p14="http://schemas.microsoft.com/office/powerpoint/2010/main" val="37858991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out)">
                                      <p:cBhvr>
                                        <p:cTn id="7" dur="500"/>
                                        <p:tgtEl>
                                          <p:spTgt spid="35"/>
                                        </p:tgtEl>
                                      </p:cBhvr>
                                    </p:animEffect>
                                  </p:childTnLst>
                                </p:cTn>
                              </p:par>
                            </p:childTnLst>
                          </p:cTn>
                        </p:par>
                        <p:par>
                          <p:cTn id="8" fill="hold" nodeType="afterGroup">
                            <p:stCondLst>
                              <p:cond delay="500"/>
                            </p:stCondLst>
                            <p:childTnLst>
                              <p:par>
                                <p:cTn id="9" presetID="4" presetClass="entr" presetSubtype="32" fill="hold" grpId="0" nodeType="afterEffect">
                                  <p:stCondLst>
                                    <p:cond delay="500"/>
                                  </p:stCondLst>
                                  <p:childTnLst>
                                    <p:set>
                                      <p:cBhvr>
                                        <p:cTn id="10" dur="1" fill="hold">
                                          <p:stCondLst>
                                            <p:cond delay="0"/>
                                          </p:stCondLst>
                                        </p:cTn>
                                        <p:tgtEl>
                                          <p:spTgt spid="34"/>
                                        </p:tgtEl>
                                        <p:attrNameLst>
                                          <p:attrName>style.visibility</p:attrName>
                                        </p:attrNameLst>
                                      </p:cBhvr>
                                      <p:to>
                                        <p:strVal val="visible"/>
                                      </p:to>
                                    </p:set>
                                    <p:animEffect transition="in" filter="box(out)">
                                      <p:cBhvr>
                                        <p:cTn id="11" dur="500"/>
                                        <p:tgtEl>
                                          <p:spTgt spid="34"/>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ox(out)">
                                      <p:cBhvr>
                                        <p:cTn id="14" dur="500"/>
                                        <p:tgtEl>
                                          <p:spTgt spid="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out)">
                                      <p:cBhvr>
                                        <p:cTn id="19" dur="500"/>
                                        <p:tgtEl>
                                          <p:spTgt spid="26"/>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out)">
                                      <p:cBhvr>
                                        <p:cTn id="22" dur="500"/>
                                        <p:tgtEl>
                                          <p:spTgt spid="25"/>
                                        </p:tgtEl>
                                      </p:cBhvr>
                                    </p:animEffect>
                                  </p:childTnLst>
                                </p:cTn>
                              </p:par>
                              <p:par>
                                <p:cTn id="23" presetID="4" presetClass="entr" presetSubtype="3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ox(out)">
                                      <p:cBhvr>
                                        <p:cTn id="25" dur="500"/>
                                        <p:tgtEl>
                                          <p:spTgt spid="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out)">
                                      <p:cBhvr>
                                        <p:cTn id="30" dur="500"/>
                                        <p:tgtEl>
                                          <p:spTgt spid="28"/>
                                        </p:tgtEl>
                                      </p:cBhvr>
                                    </p:animEffect>
                                  </p:childTnLst>
                                </p:cTn>
                              </p:par>
                              <p:par>
                                <p:cTn id="31" presetID="4" presetClass="entr" presetSubtype="32"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out)">
                                      <p:cBhvr>
                                        <p:cTn id="33" dur="500"/>
                                        <p:tgtEl>
                                          <p:spTgt spid="15"/>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out)">
                                      <p:cBhvr>
                                        <p:cTn id="36" dur="500"/>
                                        <p:tgtEl>
                                          <p:spTgt spid="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ox(out)">
                                      <p:cBhvr>
                                        <p:cTn id="41" dur="500"/>
                                        <p:tgtEl>
                                          <p:spTgt spid="30"/>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ox(out)">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ox(out)">
                                      <p:cBhvr>
                                        <p:cTn id="49" dur="500"/>
                                        <p:tgtEl>
                                          <p:spTgt spid="32"/>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ox(ou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1847851" y="1835150"/>
            <a:ext cx="8448675" cy="2293938"/>
            <a:chOff x="323850" y="1835150"/>
            <a:chExt cx="8448675" cy="2293938"/>
          </a:xfrm>
        </p:grpSpPr>
        <p:sp>
          <p:nvSpPr>
            <p:cNvPr id="41"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42"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4" name="Text Box 6"/>
            <p:cNvSpPr txBox="1">
              <a:spLocks noChangeArrowheads="1"/>
            </p:cNvSpPr>
            <p:nvPr/>
          </p:nvSpPr>
          <p:spPr bwMode="auto">
            <a:xfrm>
              <a:off x="3697288" y="2241550"/>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EPSPS</a:t>
              </a:r>
            </a:p>
          </p:txBody>
        </p:sp>
        <p:sp>
          <p:nvSpPr>
            <p:cNvPr id="45" name="Text Box 7"/>
            <p:cNvSpPr txBox="1">
              <a:spLocks noChangeArrowheads="1"/>
            </p:cNvSpPr>
            <p:nvPr/>
          </p:nvSpPr>
          <p:spPr bwMode="auto">
            <a:xfrm>
              <a:off x="5662613" y="2241550"/>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Agrobacterium tumefaciens</a:t>
              </a:r>
            </a:p>
          </p:txBody>
        </p:sp>
        <p:sp>
          <p:nvSpPr>
            <p:cNvPr id="52"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53"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54" name="Text Box 6"/>
            <p:cNvSpPr txBox="1">
              <a:spLocks noChangeArrowheads="1"/>
            </p:cNvSpPr>
            <p:nvPr/>
          </p:nvSpPr>
          <p:spPr bwMode="auto">
            <a:xfrm>
              <a:off x="323850" y="2244725"/>
              <a:ext cx="1439863" cy="30797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Şeker Pancarı</a:t>
              </a:r>
            </a:p>
          </p:txBody>
        </p:sp>
        <p:sp>
          <p:nvSpPr>
            <p:cNvPr id="55" name="Text Box 7"/>
            <p:cNvSpPr txBox="1">
              <a:spLocks noChangeArrowheads="1"/>
            </p:cNvSpPr>
            <p:nvPr/>
          </p:nvSpPr>
          <p:spPr bwMode="auto">
            <a:xfrm>
              <a:off x="1825625" y="2241550"/>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19" name="Text Box 6"/>
            <p:cNvSpPr txBox="1">
              <a:spLocks noChangeArrowheads="1"/>
            </p:cNvSpPr>
            <p:nvPr/>
          </p:nvSpPr>
          <p:spPr bwMode="auto">
            <a:xfrm>
              <a:off x="3697288" y="2627313"/>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EPSPS</a:t>
              </a:r>
            </a:p>
          </p:txBody>
        </p:sp>
        <p:sp>
          <p:nvSpPr>
            <p:cNvPr id="20" name="Text Box 7"/>
            <p:cNvSpPr txBox="1">
              <a:spLocks noChangeArrowheads="1"/>
            </p:cNvSpPr>
            <p:nvPr/>
          </p:nvSpPr>
          <p:spPr bwMode="auto">
            <a:xfrm>
              <a:off x="5662613" y="2627313"/>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Agrobacterium tumefaciens</a:t>
              </a:r>
            </a:p>
          </p:txBody>
        </p:sp>
        <p:sp>
          <p:nvSpPr>
            <p:cNvPr id="21" name="Text Box 6"/>
            <p:cNvSpPr txBox="1">
              <a:spLocks noChangeArrowheads="1"/>
            </p:cNvSpPr>
            <p:nvPr/>
          </p:nvSpPr>
          <p:spPr bwMode="auto">
            <a:xfrm>
              <a:off x="323850" y="2627313"/>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Kolza</a:t>
              </a:r>
            </a:p>
          </p:txBody>
        </p:sp>
        <p:sp>
          <p:nvSpPr>
            <p:cNvPr id="22" name="Text Box 7"/>
            <p:cNvSpPr txBox="1">
              <a:spLocks noChangeArrowheads="1"/>
            </p:cNvSpPr>
            <p:nvPr/>
          </p:nvSpPr>
          <p:spPr bwMode="auto">
            <a:xfrm>
              <a:off x="1825625" y="2627313"/>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35" name="Text Box 6"/>
            <p:cNvSpPr txBox="1">
              <a:spLocks noChangeArrowheads="1"/>
            </p:cNvSpPr>
            <p:nvPr/>
          </p:nvSpPr>
          <p:spPr bwMode="auto">
            <a:xfrm>
              <a:off x="3697288" y="3022600"/>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36" name="Text Box 7"/>
            <p:cNvSpPr txBox="1">
              <a:spLocks noChangeArrowheads="1"/>
            </p:cNvSpPr>
            <p:nvPr/>
          </p:nvSpPr>
          <p:spPr bwMode="auto">
            <a:xfrm>
              <a:off x="5662613" y="3025775"/>
              <a:ext cx="3109912" cy="30797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Streptomyces viridochromogenes</a:t>
              </a:r>
            </a:p>
          </p:txBody>
        </p:sp>
        <p:sp>
          <p:nvSpPr>
            <p:cNvPr id="37" name="Text Box 6"/>
            <p:cNvSpPr txBox="1">
              <a:spLocks noChangeArrowheads="1"/>
            </p:cNvSpPr>
            <p:nvPr/>
          </p:nvSpPr>
          <p:spPr bwMode="auto">
            <a:xfrm>
              <a:off x="323850" y="3022600"/>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Soya</a:t>
              </a:r>
            </a:p>
          </p:txBody>
        </p:sp>
        <p:sp>
          <p:nvSpPr>
            <p:cNvPr id="38" name="Text Box 7"/>
            <p:cNvSpPr txBox="1">
              <a:spLocks noChangeArrowheads="1"/>
            </p:cNvSpPr>
            <p:nvPr/>
          </p:nvSpPr>
          <p:spPr bwMode="auto">
            <a:xfrm>
              <a:off x="1825625" y="3022600"/>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39" name="Text Box 6"/>
            <p:cNvSpPr txBox="1">
              <a:spLocks noChangeArrowheads="1"/>
            </p:cNvSpPr>
            <p:nvPr/>
          </p:nvSpPr>
          <p:spPr bwMode="auto">
            <a:xfrm>
              <a:off x="3697288" y="3419475"/>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40" name="Text Box 7"/>
            <p:cNvSpPr txBox="1">
              <a:spLocks noChangeArrowheads="1"/>
            </p:cNvSpPr>
            <p:nvPr/>
          </p:nvSpPr>
          <p:spPr bwMode="auto">
            <a:xfrm>
              <a:off x="5662613" y="3419475"/>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Strepromyces hygroscopicus</a:t>
              </a:r>
            </a:p>
          </p:txBody>
        </p:sp>
        <p:sp>
          <p:nvSpPr>
            <p:cNvPr id="43" name="Text Box 6"/>
            <p:cNvSpPr txBox="1">
              <a:spLocks noChangeArrowheads="1"/>
            </p:cNvSpPr>
            <p:nvPr/>
          </p:nvSpPr>
          <p:spPr bwMode="auto">
            <a:xfrm>
              <a:off x="323850" y="3419475"/>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Çeltik</a:t>
              </a:r>
            </a:p>
          </p:txBody>
        </p:sp>
        <p:sp>
          <p:nvSpPr>
            <p:cNvPr id="46" name="Text Box 7"/>
            <p:cNvSpPr txBox="1">
              <a:spLocks noChangeArrowheads="1"/>
            </p:cNvSpPr>
            <p:nvPr/>
          </p:nvSpPr>
          <p:spPr bwMode="auto">
            <a:xfrm>
              <a:off x="1825625" y="3419475"/>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sp>
          <p:nvSpPr>
            <p:cNvPr id="23" name="Text Box 6"/>
            <p:cNvSpPr txBox="1">
              <a:spLocks noChangeArrowheads="1"/>
            </p:cNvSpPr>
            <p:nvPr/>
          </p:nvSpPr>
          <p:spPr bwMode="auto">
            <a:xfrm>
              <a:off x="3697288" y="3814763"/>
              <a:ext cx="190976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
              </a:r>
            </a:p>
          </p:txBody>
        </p:sp>
        <p:sp>
          <p:nvSpPr>
            <p:cNvPr id="24" name="Text Box 7"/>
            <p:cNvSpPr txBox="1">
              <a:spLocks noChangeArrowheads="1"/>
            </p:cNvSpPr>
            <p:nvPr/>
          </p:nvSpPr>
          <p:spPr bwMode="auto">
            <a:xfrm>
              <a:off x="5662613" y="3814763"/>
              <a:ext cx="3109912"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Strepromyces hygroscopicus</a:t>
              </a:r>
            </a:p>
          </p:txBody>
        </p:sp>
        <p:sp>
          <p:nvSpPr>
            <p:cNvPr id="25" name="Text Box 6"/>
            <p:cNvSpPr txBox="1">
              <a:spLocks noChangeArrowheads="1"/>
            </p:cNvSpPr>
            <p:nvPr/>
          </p:nvSpPr>
          <p:spPr bwMode="auto">
            <a:xfrm>
              <a:off x="323850" y="3814763"/>
              <a:ext cx="1439863"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26" name="Text Box 7"/>
            <p:cNvSpPr txBox="1">
              <a:spLocks noChangeArrowheads="1"/>
            </p:cNvSpPr>
            <p:nvPr/>
          </p:nvSpPr>
          <p:spPr bwMode="auto">
            <a:xfrm>
              <a:off x="1825625" y="3814763"/>
              <a:ext cx="1809750" cy="314325"/>
            </a:xfrm>
            <a:prstGeom prst="rect">
              <a:avLst/>
            </a:prstGeom>
            <a:solidFill>
              <a:srgbClr val="EAEAEA"/>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Herbisite tolerans</a:t>
              </a:r>
            </a:p>
          </p:txBody>
        </p:sp>
      </p:grpSp>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63" name="Rectangle 4"/>
          <p:cNvSpPr>
            <a:spLocks noChangeArrowheads="1"/>
          </p:cNvSpPr>
          <p:nvPr/>
        </p:nvSpPr>
        <p:spPr bwMode="auto">
          <a:xfrm>
            <a:off x="1919289" y="4305301"/>
            <a:ext cx="83534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Comic Sans MS" panose="030F0702030302020204" pitchFamily="66" charset="0"/>
              <a:buChar char="–"/>
            </a:pPr>
            <a:r>
              <a:rPr lang="tr-TR" altLang="tr-TR">
                <a:latin typeface="Comic Sans MS" panose="030F0702030302020204" pitchFamily="66" charset="0"/>
              </a:rPr>
              <a:t>Transgenik soyalarda herbisit kullanımının 1-2 kat arttığı belirlenmiştir (Benbrook, 2000),</a:t>
            </a:r>
          </a:p>
          <a:p>
            <a:pPr algn="just">
              <a:spcAft>
                <a:spcPts val="600"/>
              </a:spcAft>
              <a:buFont typeface="Comic Sans MS" panose="030F0702030302020204" pitchFamily="66" charset="0"/>
              <a:buChar char="–"/>
            </a:pPr>
            <a:r>
              <a:rPr lang="tr-TR" altLang="tr-TR">
                <a:latin typeface="Comic Sans MS" panose="030F0702030302020204" pitchFamily="66" charset="0"/>
              </a:rPr>
              <a:t>Herbisite dayanıklı çeşitlerde kullanılan “bromoxynil” ve “glyphosate” herbisitleri önemli kanserojen maddelerdendir (Lappe vd. 1998).</a:t>
            </a:r>
          </a:p>
          <a:p>
            <a:pPr algn="just">
              <a:spcAft>
                <a:spcPts val="600"/>
              </a:spcAft>
              <a:buFont typeface="Comic Sans MS" panose="030F0702030302020204" pitchFamily="66" charset="0"/>
              <a:buChar char="–"/>
            </a:pPr>
            <a:r>
              <a:rPr lang="tr-TR" altLang="tr-TR">
                <a:latin typeface="Comic Sans MS" panose="030F0702030302020204" pitchFamily="66" charset="0"/>
              </a:rPr>
              <a:t>Herbisite dayanıklı transgenik bitkilerde lignin oranı %20 artmaktadır (Coghlan, 1999).</a:t>
            </a:r>
          </a:p>
        </p:txBody>
      </p:sp>
      <p:pic>
        <p:nvPicPr>
          <p:cNvPr id="30" name="Picture 29" descr="Expression Casette - 2.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34801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animEffect transition="in" filter="box(out)">
                                      <p:cBhvr>
                                        <p:cTn id="12" dur="500"/>
                                        <p:tgtEl>
                                          <p:spTgt spid="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3">
                                            <p:txEl>
                                              <p:pRg st="1" end="1"/>
                                            </p:txEl>
                                          </p:spTgt>
                                        </p:tgtEl>
                                        <p:attrNameLst>
                                          <p:attrName>style.visibility</p:attrName>
                                        </p:attrNameLst>
                                      </p:cBhvr>
                                      <p:to>
                                        <p:strVal val="visible"/>
                                      </p:to>
                                    </p:set>
                                    <p:animEffect transition="in" filter="box(out)">
                                      <p:cBhvr>
                                        <p:cTn id="17" dur="500"/>
                                        <p:tgtEl>
                                          <p:spTgt spid="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3">
                                            <p:txEl>
                                              <p:pRg st="2" end="2"/>
                                            </p:txEl>
                                          </p:spTgt>
                                        </p:tgtEl>
                                        <p:attrNameLst>
                                          <p:attrName>style.visibility</p:attrName>
                                        </p:attrNameLst>
                                      </p:cBhvr>
                                      <p:to>
                                        <p:strVal val="visible"/>
                                      </p:to>
                                    </p:set>
                                    <p:animEffect transition="in" filter="box(out)">
                                      <p:cBhvr>
                                        <p:cTn id="22"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847851" y="1835151"/>
            <a:ext cx="8448675" cy="1846263"/>
            <a:chOff x="323850" y="1835150"/>
            <a:chExt cx="8448675" cy="1846263"/>
          </a:xfrm>
        </p:grpSpPr>
        <p:sp>
          <p:nvSpPr>
            <p:cNvPr id="41"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42"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52"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53"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27"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28"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29"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30"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31"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32"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33"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34"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47"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48"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49"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50"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51"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56"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57"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58"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33816" name="Rectangle 62"/>
          <p:cNvSpPr>
            <a:spLocks noChangeArrowheads="1"/>
          </p:cNvSpPr>
          <p:nvPr/>
        </p:nvSpPr>
        <p:spPr bwMode="auto">
          <a:xfrm>
            <a:off x="4833938" y="3781425"/>
            <a:ext cx="54721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600"/>
              </a:spcAft>
            </a:pPr>
            <a:r>
              <a:rPr lang="tr-TR" altLang="tr-TR" i="1">
                <a:latin typeface="Comic Sans MS" panose="030F0702030302020204" pitchFamily="66" charset="0"/>
              </a:rPr>
              <a:t>Bacillus</a:t>
            </a:r>
            <a:r>
              <a:rPr lang="tr-TR" altLang="tr-TR">
                <a:latin typeface="Comic Sans MS" panose="030F0702030302020204" pitchFamily="66" charset="0"/>
              </a:rPr>
              <a:t> </a:t>
            </a:r>
            <a:r>
              <a:rPr lang="tr-TR" altLang="tr-TR" i="1">
                <a:latin typeface="Comic Sans MS" panose="030F0702030302020204" pitchFamily="66" charset="0"/>
              </a:rPr>
              <a:t>thuringiensis</a:t>
            </a:r>
            <a:r>
              <a:rPr lang="tr-TR" altLang="tr-TR">
                <a:latin typeface="Comic Sans MS" panose="030F0702030302020204" pitchFamily="66" charset="0"/>
              </a:rPr>
              <a:t>, spor formunda, gram-pozitif bir toprak bakterisi olup, ürettiği           endotoksinler nedeniyle bitkilerin böcek zararından korunmasını sağlar. </a:t>
            </a:r>
          </a:p>
          <a:p>
            <a:pPr algn="just" eaLnBrk="1" hangingPunct="1"/>
            <a:r>
              <a:rPr lang="tr-TR" altLang="tr-TR">
                <a:latin typeface="Comic Sans MS" panose="030F0702030302020204" pitchFamily="66" charset="0"/>
              </a:rPr>
              <a:t>Bu bakterinin içerdiği endotoksin genlerinin ürünü olan "crystalline" proteinleri; cry1, cry2, cry3, cry4 ve cry5 olarak snıflandırılır.</a:t>
            </a:r>
          </a:p>
        </p:txBody>
      </p:sp>
      <p:grpSp>
        <p:nvGrpSpPr>
          <p:cNvPr id="3" name="Group 66"/>
          <p:cNvGrpSpPr>
            <a:grpSpLocks/>
          </p:cNvGrpSpPr>
          <p:nvPr/>
        </p:nvGrpSpPr>
        <p:grpSpPr bwMode="auto">
          <a:xfrm>
            <a:off x="1871664" y="3870326"/>
            <a:ext cx="2879725" cy="2295525"/>
            <a:chOff x="347911" y="3870573"/>
            <a:chExt cx="2880000" cy="2294731"/>
          </a:xfrm>
          <a:effectLst>
            <a:outerShdw blurRad="50800" dist="50800" dir="2700000" algn="tl" rotWithShape="0">
              <a:prstClr val="black">
                <a:alpha val="40000"/>
              </a:prstClr>
            </a:outerShdw>
          </a:effectLst>
        </p:grpSpPr>
        <p:sp>
          <p:nvSpPr>
            <p:cNvPr id="33819" name="Rectangle 63"/>
            <p:cNvSpPr>
              <a:spLocks noChangeArrowheads="1"/>
            </p:cNvSpPr>
            <p:nvPr/>
          </p:nvSpPr>
          <p:spPr bwMode="auto">
            <a:xfrm>
              <a:off x="878260" y="5888305"/>
              <a:ext cx="1689886" cy="276999"/>
            </a:xfrm>
            <a:prstGeom prst="rect">
              <a:avLst/>
            </a:prstGeom>
            <a:noFill/>
            <a:ln w="9525">
              <a:noFill/>
              <a:miter lim="800000"/>
              <a:headEnd/>
              <a:tailEnd/>
            </a:ln>
          </p:spPr>
          <p:txBody>
            <a:bodyPr wrap="none">
              <a:spAutoFit/>
            </a:bodyPr>
            <a:lstStyle/>
            <a:p>
              <a:pPr>
                <a:defRPr/>
              </a:pPr>
              <a:r>
                <a:rPr lang="tr-TR" sz="1200" i="1">
                  <a:latin typeface="Comic Sans MS" pitchFamily="66" charset="0"/>
                </a:rPr>
                <a:t>Bacillus</a:t>
              </a:r>
              <a:r>
                <a:rPr lang="tr-TR" sz="1200">
                  <a:latin typeface="Comic Sans MS" pitchFamily="66" charset="0"/>
                </a:rPr>
                <a:t> </a:t>
              </a:r>
              <a:r>
                <a:rPr lang="tr-TR" sz="1200" i="1">
                  <a:latin typeface="Comic Sans MS" pitchFamily="66" charset="0"/>
                </a:rPr>
                <a:t>thuringiensis</a:t>
              </a:r>
              <a:endParaRPr lang="tr-TR" sz="1200">
                <a:latin typeface="Arial" charset="0"/>
              </a:endParaRPr>
            </a:p>
          </p:txBody>
        </p:sp>
        <p:pic>
          <p:nvPicPr>
            <p:cNvPr id="66" name="Picture 65" descr="Bacillus thuringiensis.jpg"/>
            <p:cNvPicPr>
              <a:picLocks noChangeAspect="1"/>
            </p:cNvPicPr>
            <p:nvPr/>
          </p:nvPicPr>
          <p:blipFill>
            <a:blip r:embed="rId3" cstate="print"/>
            <a:stretch>
              <a:fillRect/>
            </a:stretch>
          </p:blipFill>
          <p:spPr>
            <a:xfrm>
              <a:off x="347911" y="3870573"/>
              <a:ext cx="2880000" cy="1982102"/>
            </a:xfrm>
            <a:prstGeom prst="rect">
              <a:avLst/>
            </a:prstGeom>
            <a:ln>
              <a:solidFill>
                <a:schemeClr val="tx1"/>
              </a:solidFill>
            </a:ln>
            <a:effectLst>
              <a:outerShdw blurRad="50800" dist="38100" dir="2700000" algn="tl" rotWithShape="0">
                <a:prstClr val="black">
                  <a:alpha val="40000"/>
                </a:prstClr>
              </a:outerShdw>
            </a:effectLst>
          </p:spPr>
        </p:pic>
      </p:grpSp>
      <p:pic>
        <p:nvPicPr>
          <p:cNvPr id="35" name="Picture 34" descr="Expression Casette - 2.jpg"/>
          <p:cNvPicPr>
            <a:picLocks noChangeAspect="1"/>
          </p:cNvPicPr>
          <p:nvPr/>
        </p:nvPicPr>
        <p:blipFill>
          <a:blip r:embed="rId4"/>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34085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3816"/>
                                        </p:tgtEl>
                                        <p:attrNameLst>
                                          <p:attrName>style.visibility</p:attrName>
                                        </p:attrNameLst>
                                      </p:cBhvr>
                                      <p:to>
                                        <p:strVal val="visible"/>
                                      </p:to>
                                    </p:set>
                                    <p:animEffect transition="in" filter="box(out)">
                                      <p:cBhvr>
                                        <p:cTn id="15" dur="500"/>
                                        <p:tgtEl>
                                          <p:spTgt spid="3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sp>
        <p:nvSpPr>
          <p:cNvPr id="34840" name="Rectangle 62"/>
          <p:cNvSpPr>
            <a:spLocks noChangeArrowheads="1"/>
          </p:cNvSpPr>
          <p:nvPr/>
        </p:nvSpPr>
        <p:spPr bwMode="auto">
          <a:xfrm>
            <a:off x="4833938" y="3781426"/>
            <a:ext cx="54721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600"/>
              </a:spcAft>
            </a:pPr>
            <a:r>
              <a:rPr lang="tr-TR" altLang="tr-TR">
                <a:latin typeface="Comic Sans MS" panose="030F0702030302020204" pitchFamily="66" charset="0"/>
              </a:rPr>
              <a:t>Bu proteinlerden;</a:t>
            </a:r>
          </a:p>
          <a:p>
            <a:pPr algn="just" eaLnBrk="1" hangingPunct="1"/>
            <a:r>
              <a:rPr lang="tr-TR" altLang="tr-TR">
                <a:latin typeface="Comic Sans MS" panose="030F0702030302020204" pitchFamily="66" charset="0"/>
              </a:rPr>
              <a:t>cry1 	– </a:t>
            </a:r>
            <a:r>
              <a:rPr lang="tr-TR" altLang="tr-TR" i="1">
                <a:latin typeface="Comic Sans MS" panose="030F0702030302020204" pitchFamily="66" charset="0"/>
              </a:rPr>
              <a:t>Lepidoptera,</a:t>
            </a:r>
            <a:r>
              <a:rPr lang="tr-TR" altLang="tr-TR">
                <a:latin typeface="Comic Sans MS" panose="030F0702030302020204" pitchFamily="66" charset="0"/>
              </a:rPr>
              <a:t> </a:t>
            </a:r>
          </a:p>
          <a:p>
            <a:pPr algn="just" eaLnBrk="1" hangingPunct="1"/>
            <a:r>
              <a:rPr lang="tr-TR" altLang="tr-TR">
                <a:latin typeface="Comic Sans MS" panose="030F0702030302020204" pitchFamily="66" charset="0"/>
              </a:rPr>
              <a:t>cry2	- </a:t>
            </a:r>
            <a:r>
              <a:rPr lang="tr-TR" altLang="tr-TR" i="1">
                <a:latin typeface="Comic Sans MS" panose="030F0702030302020204" pitchFamily="66" charset="0"/>
              </a:rPr>
              <a:t>Lepidoptera</a:t>
            </a:r>
            <a:r>
              <a:rPr lang="tr-TR" altLang="tr-TR">
                <a:latin typeface="Comic Sans MS" panose="030F0702030302020204" pitchFamily="66" charset="0"/>
              </a:rPr>
              <a:t> ve </a:t>
            </a:r>
            <a:r>
              <a:rPr lang="tr-TR" altLang="tr-TR" i="1">
                <a:latin typeface="Comic Sans MS" panose="030F0702030302020204" pitchFamily="66" charset="0"/>
              </a:rPr>
              <a:t>Diptera,</a:t>
            </a:r>
            <a:endParaRPr lang="tr-TR" altLang="tr-TR">
              <a:latin typeface="Comic Sans MS" panose="030F0702030302020204" pitchFamily="66" charset="0"/>
            </a:endParaRPr>
          </a:p>
          <a:p>
            <a:pPr algn="just" eaLnBrk="1" hangingPunct="1"/>
            <a:r>
              <a:rPr lang="tr-TR" altLang="tr-TR">
                <a:latin typeface="Comic Sans MS" panose="030F0702030302020204" pitchFamily="66" charset="0"/>
              </a:rPr>
              <a:t>cry3	- </a:t>
            </a:r>
            <a:r>
              <a:rPr lang="tr-TR" altLang="tr-TR" i="1">
                <a:latin typeface="Comic Sans MS" panose="030F0702030302020204" pitchFamily="66" charset="0"/>
              </a:rPr>
              <a:t>Coleoptera,</a:t>
            </a:r>
            <a:endParaRPr lang="tr-TR" altLang="tr-TR">
              <a:latin typeface="Comic Sans MS" panose="030F0702030302020204" pitchFamily="66" charset="0"/>
            </a:endParaRPr>
          </a:p>
          <a:p>
            <a:pPr algn="just" eaLnBrk="1" hangingPunct="1"/>
            <a:r>
              <a:rPr lang="tr-TR" altLang="tr-TR">
                <a:latin typeface="Comic Sans MS" panose="030F0702030302020204" pitchFamily="66" charset="0"/>
              </a:rPr>
              <a:t>cry4	- </a:t>
            </a:r>
            <a:r>
              <a:rPr lang="tr-TR" altLang="tr-TR" i="1">
                <a:latin typeface="Comic Sans MS" panose="030F0702030302020204" pitchFamily="66" charset="0"/>
              </a:rPr>
              <a:t>Diptera,</a:t>
            </a:r>
            <a:endParaRPr lang="tr-TR" altLang="tr-TR">
              <a:latin typeface="Comic Sans MS" panose="030F0702030302020204" pitchFamily="66" charset="0"/>
            </a:endParaRPr>
          </a:p>
          <a:p>
            <a:pPr algn="just" eaLnBrk="1" hangingPunct="1">
              <a:spcAft>
                <a:spcPts val="600"/>
              </a:spcAft>
            </a:pPr>
            <a:r>
              <a:rPr lang="tr-TR" altLang="tr-TR">
                <a:latin typeface="Comic Sans MS" panose="030F0702030302020204" pitchFamily="66" charset="0"/>
              </a:rPr>
              <a:t>cry5	- </a:t>
            </a:r>
            <a:r>
              <a:rPr lang="tr-TR" altLang="tr-TR" i="1">
                <a:latin typeface="Comic Sans MS" panose="030F0702030302020204" pitchFamily="66" charset="0"/>
              </a:rPr>
              <a:t>Lepidoptera</a:t>
            </a:r>
            <a:r>
              <a:rPr lang="tr-TR" altLang="tr-TR">
                <a:latin typeface="Comic Sans MS" panose="030F0702030302020204" pitchFamily="66" charset="0"/>
              </a:rPr>
              <a:t> ve </a:t>
            </a:r>
            <a:r>
              <a:rPr lang="tr-TR" altLang="tr-TR" i="1">
                <a:latin typeface="Comic Sans MS" panose="030F0702030302020204" pitchFamily="66" charset="0"/>
              </a:rPr>
              <a:t>Coleoptera</a:t>
            </a:r>
          </a:p>
          <a:p>
            <a:pPr algn="just" eaLnBrk="1" hangingPunct="1"/>
            <a:r>
              <a:rPr lang="tr-TR" altLang="tr-TR">
                <a:latin typeface="Comic Sans MS" panose="030F0702030302020204" pitchFamily="66" charset="0"/>
              </a:rPr>
              <a:t>familyasından böceklerin sindirim sistemlerine zarar vererek ölümlerine neden olur. </a:t>
            </a:r>
          </a:p>
        </p:txBody>
      </p:sp>
      <p:pic>
        <p:nvPicPr>
          <p:cNvPr id="35" name="Picture 34" descr="Expression Casette - 2.jpg"/>
          <p:cNvPicPr>
            <a:picLocks noChangeAspect="1"/>
          </p:cNvPicPr>
          <p:nvPr/>
        </p:nvPicPr>
        <p:blipFill>
          <a:blip r:embed="rId3"/>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grpSp>
        <p:nvGrpSpPr>
          <p:cNvPr id="14342" name="Group 35"/>
          <p:cNvGrpSpPr>
            <a:grpSpLocks/>
          </p:cNvGrpSpPr>
          <p:nvPr/>
        </p:nvGrpSpPr>
        <p:grpSpPr bwMode="auto">
          <a:xfrm>
            <a:off x="1847851" y="1835151"/>
            <a:ext cx="8448675" cy="1846263"/>
            <a:chOff x="323850" y="1835150"/>
            <a:chExt cx="8448675" cy="1846263"/>
          </a:xfrm>
        </p:grpSpPr>
        <p:sp>
          <p:nvSpPr>
            <p:cNvPr id="37"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38"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3"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44"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45"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46"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54"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55"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1"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62"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3"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64"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5"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66"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7"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68"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9"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70"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71"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72"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grpSp>
        <p:nvGrpSpPr>
          <p:cNvPr id="3" name="Group 66"/>
          <p:cNvGrpSpPr>
            <a:grpSpLocks/>
          </p:cNvGrpSpPr>
          <p:nvPr/>
        </p:nvGrpSpPr>
        <p:grpSpPr bwMode="auto">
          <a:xfrm>
            <a:off x="1871664" y="3870326"/>
            <a:ext cx="2879725" cy="2295525"/>
            <a:chOff x="347911" y="3870573"/>
            <a:chExt cx="2880000" cy="2294731"/>
          </a:xfrm>
          <a:effectLst>
            <a:outerShdw blurRad="50800" dist="50800" dir="2700000" algn="tl" rotWithShape="0">
              <a:prstClr val="black">
                <a:alpha val="40000"/>
              </a:prstClr>
            </a:outerShdw>
          </a:effectLst>
        </p:grpSpPr>
        <p:sp>
          <p:nvSpPr>
            <p:cNvPr id="74" name="Rectangle 63"/>
            <p:cNvSpPr>
              <a:spLocks noChangeArrowheads="1"/>
            </p:cNvSpPr>
            <p:nvPr/>
          </p:nvSpPr>
          <p:spPr bwMode="auto">
            <a:xfrm>
              <a:off x="878260" y="5888305"/>
              <a:ext cx="1689886" cy="276999"/>
            </a:xfrm>
            <a:prstGeom prst="rect">
              <a:avLst/>
            </a:prstGeom>
            <a:noFill/>
            <a:ln w="9525">
              <a:noFill/>
              <a:miter lim="800000"/>
              <a:headEnd/>
              <a:tailEnd/>
            </a:ln>
          </p:spPr>
          <p:txBody>
            <a:bodyPr wrap="none">
              <a:spAutoFit/>
            </a:bodyPr>
            <a:lstStyle/>
            <a:p>
              <a:pPr>
                <a:defRPr/>
              </a:pPr>
              <a:r>
                <a:rPr lang="tr-TR" sz="1200" i="1">
                  <a:latin typeface="Comic Sans MS" pitchFamily="66" charset="0"/>
                </a:rPr>
                <a:t>Bacillus</a:t>
              </a:r>
              <a:r>
                <a:rPr lang="tr-TR" sz="1200">
                  <a:latin typeface="Comic Sans MS" pitchFamily="66" charset="0"/>
                </a:rPr>
                <a:t> </a:t>
              </a:r>
              <a:r>
                <a:rPr lang="tr-TR" sz="1200" i="1">
                  <a:latin typeface="Comic Sans MS" pitchFamily="66" charset="0"/>
                </a:rPr>
                <a:t>thuringiensis</a:t>
              </a:r>
              <a:endParaRPr lang="tr-TR" sz="1200">
                <a:latin typeface="Arial" charset="0"/>
              </a:endParaRPr>
            </a:p>
          </p:txBody>
        </p:sp>
        <p:pic>
          <p:nvPicPr>
            <p:cNvPr id="75" name="Picture 74" descr="Bacillus thuringiensis.jpg"/>
            <p:cNvPicPr>
              <a:picLocks noChangeAspect="1"/>
            </p:cNvPicPr>
            <p:nvPr/>
          </p:nvPicPr>
          <p:blipFill>
            <a:blip r:embed="rId4" cstate="print"/>
            <a:stretch>
              <a:fillRect/>
            </a:stretch>
          </p:blipFill>
          <p:spPr>
            <a:xfrm>
              <a:off x="347911" y="3870573"/>
              <a:ext cx="2880000" cy="1982102"/>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153493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4840"/>
                                        </p:tgtEl>
                                        <p:attrNameLst>
                                          <p:attrName>style.visibility</p:attrName>
                                        </p:attrNameLst>
                                      </p:cBhvr>
                                      <p:to>
                                        <p:strVal val="visible"/>
                                      </p:to>
                                    </p:set>
                                    <p:animEffect transition="in" filter="box(out)">
                                      <p:cBhvr>
                                        <p:cTn id="7" dur="500"/>
                                        <p:tgtEl>
                                          <p:spTgt spid="3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60" name="Rectangle 3"/>
          <p:cNvSpPr txBox="1">
            <a:spLocks noChangeArrowheads="1"/>
          </p:cNvSpPr>
          <p:nvPr/>
        </p:nvSpPr>
        <p:spPr bwMode="auto">
          <a:xfrm>
            <a:off x="1558926" y="428626"/>
            <a:ext cx="5400675" cy="8747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Mikroorganizmalara Dayalı Gen Sistemleri – Agronomik Özellikler</a:t>
            </a:r>
            <a:endParaRPr lang="en-US" sz="2200" b="1" dirty="0">
              <a:solidFill>
                <a:srgbClr val="FF0000"/>
              </a:solidFill>
              <a:latin typeface="Comic Sans MS" pitchFamily="66" charset="0"/>
            </a:endParaRPr>
          </a:p>
        </p:txBody>
      </p:sp>
      <p:grpSp>
        <p:nvGrpSpPr>
          <p:cNvPr id="2" name="Group 43"/>
          <p:cNvGrpSpPr>
            <a:grpSpLocks/>
          </p:cNvGrpSpPr>
          <p:nvPr/>
        </p:nvGrpSpPr>
        <p:grpSpPr bwMode="auto">
          <a:xfrm>
            <a:off x="4702175" y="3860800"/>
            <a:ext cx="2520950" cy="2478088"/>
            <a:chOff x="3178325" y="3861288"/>
            <a:chExt cx="2520280" cy="2477649"/>
          </a:xfrm>
          <a:effectLst>
            <a:outerShdw blurRad="50800" dist="50800" dir="2700000" algn="tl" rotWithShape="0">
              <a:prstClr val="black">
                <a:alpha val="40000"/>
              </a:prstClr>
            </a:outerShdw>
          </a:effectLst>
        </p:grpSpPr>
        <p:pic>
          <p:nvPicPr>
            <p:cNvPr id="37" name="Picture 36" descr="Yerfıstığı - Non-transgenic.jpg"/>
            <p:cNvPicPr>
              <a:picLocks noChangeAspect="1"/>
            </p:cNvPicPr>
            <p:nvPr/>
          </p:nvPicPr>
          <p:blipFill>
            <a:blip r:embed="rId3" cstate="print"/>
            <a:stretch>
              <a:fillRect/>
            </a:stretch>
          </p:blipFill>
          <p:spPr>
            <a:xfrm>
              <a:off x="3467173" y="3861288"/>
              <a:ext cx="1980673" cy="1979262"/>
            </a:xfrm>
            <a:prstGeom prst="rect">
              <a:avLst/>
            </a:prstGeom>
            <a:ln>
              <a:solidFill>
                <a:schemeClr val="tx1"/>
              </a:solidFill>
            </a:ln>
            <a:effectLst>
              <a:outerShdw blurRad="50800" dist="38100" dir="2700000" algn="tl" rotWithShape="0">
                <a:prstClr val="black">
                  <a:alpha val="40000"/>
                </a:prstClr>
              </a:outerShdw>
            </a:effectLst>
          </p:spPr>
        </p:pic>
        <p:sp>
          <p:nvSpPr>
            <p:cNvPr id="35873" name="Rectangle 37"/>
            <p:cNvSpPr>
              <a:spLocks noChangeArrowheads="1"/>
            </p:cNvSpPr>
            <p:nvPr/>
          </p:nvSpPr>
          <p:spPr bwMode="auto">
            <a:xfrm>
              <a:off x="3178325" y="5877272"/>
              <a:ext cx="2520280" cy="461665"/>
            </a:xfrm>
            <a:prstGeom prst="rect">
              <a:avLst/>
            </a:prstGeom>
            <a:noFill/>
            <a:ln w="9525">
              <a:noFill/>
              <a:miter lim="800000"/>
              <a:headEnd/>
              <a:tailEnd/>
            </a:ln>
          </p:spPr>
          <p:txBody>
            <a:bodyPr>
              <a:spAutoFit/>
            </a:bodyPr>
            <a:lstStyle/>
            <a:p>
              <a:pPr algn="ctr">
                <a:defRPr/>
              </a:pPr>
              <a:r>
                <a:rPr lang="tr-TR" sz="1200">
                  <a:latin typeface="Comic Sans MS" pitchFamily="66" charset="0"/>
                </a:rPr>
                <a:t>Klasik Yerfıstığı Yaprağında Böcek Zararı</a:t>
              </a:r>
              <a:endParaRPr lang="tr-TR" sz="1200">
                <a:latin typeface="Arial" charset="0"/>
              </a:endParaRPr>
            </a:p>
          </p:txBody>
        </p:sp>
      </p:grpSp>
      <p:grpSp>
        <p:nvGrpSpPr>
          <p:cNvPr id="3" name="Group 44"/>
          <p:cNvGrpSpPr>
            <a:grpSpLocks/>
          </p:cNvGrpSpPr>
          <p:nvPr/>
        </p:nvGrpSpPr>
        <p:grpSpPr bwMode="auto">
          <a:xfrm>
            <a:off x="7104064" y="3860800"/>
            <a:ext cx="2395537" cy="2478088"/>
            <a:chOff x="5580112" y="3861048"/>
            <a:chExt cx="2395314" cy="2477889"/>
          </a:xfrm>
          <a:effectLst>
            <a:outerShdw blurRad="50800" dist="50800" dir="2700000" algn="tl" rotWithShape="0">
              <a:prstClr val="black">
                <a:alpha val="40000"/>
              </a:prstClr>
            </a:outerShdw>
          </a:effectLst>
        </p:grpSpPr>
        <p:pic>
          <p:nvPicPr>
            <p:cNvPr id="39" name="Picture 38" descr="Yerfıstığı - Transgenic.jpg"/>
            <p:cNvPicPr>
              <a:picLocks noChangeAspect="1"/>
            </p:cNvPicPr>
            <p:nvPr/>
          </p:nvPicPr>
          <p:blipFill>
            <a:blip r:embed="rId4" cstate="print"/>
            <a:stretch>
              <a:fillRect/>
            </a:stretch>
          </p:blipFill>
          <p:spPr>
            <a:xfrm>
              <a:off x="5724561" y="3861048"/>
              <a:ext cx="1979429" cy="1979454"/>
            </a:xfrm>
            <a:prstGeom prst="rect">
              <a:avLst/>
            </a:prstGeom>
            <a:ln>
              <a:solidFill>
                <a:schemeClr val="tx1"/>
              </a:solidFill>
            </a:ln>
            <a:effectLst>
              <a:outerShdw blurRad="50800" dist="38100" dir="2700000" algn="tl" rotWithShape="0">
                <a:prstClr val="black">
                  <a:alpha val="40000"/>
                </a:prstClr>
              </a:outerShdw>
            </a:effectLst>
          </p:spPr>
        </p:pic>
        <p:sp>
          <p:nvSpPr>
            <p:cNvPr id="35871" name="Rectangle 39"/>
            <p:cNvSpPr>
              <a:spLocks noChangeArrowheads="1"/>
            </p:cNvSpPr>
            <p:nvPr/>
          </p:nvSpPr>
          <p:spPr bwMode="auto">
            <a:xfrm>
              <a:off x="5580112" y="5877272"/>
              <a:ext cx="2395314" cy="461665"/>
            </a:xfrm>
            <a:prstGeom prst="rect">
              <a:avLst/>
            </a:prstGeom>
            <a:noFill/>
            <a:ln w="9525">
              <a:noFill/>
              <a:miter lim="800000"/>
              <a:headEnd/>
              <a:tailEnd/>
            </a:ln>
          </p:spPr>
          <p:txBody>
            <a:bodyPr>
              <a:spAutoFit/>
            </a:bodyPr>
            <a:lstStyle/>
            <a:p>
              <a:pPr algn="ctr">
                <a:defRPr/>
              </a:pPr>
              <a:r>
                <a:rPr lang="tr-TR" sz="1200">
                  <a:latin typeface="Comic Sans MS" pitchFamily="66" charset="0"/>
                </a:rPr>
                <a:t>Transgenik Yerfıstığı Yaprağında Böcek Zararı</a:t>
              </a:r>
              <a:endParaRPr lang="tr-TR" sz="1200">
                <a:latin typeface="Arial" charset="0"/>
              </a:endParaRPr>
            </a:p>
          </p:txBody>
        </p:sp>
      </p:grpSp>
      <p:pic>
        <p:nvPicPr>
          <p:cNvPr id="35" name="Picture 34" descr="Expression Casette - 2.jpg"/>
          <p:cNvPicPr>
            <a:picLocks noChangeAspect="1"/>
          </p:cNvPicPr>
          <p:nvPr/>
        </p:nvPicPr>
        <p:blipFill>
          <a:blip r:embed="rId5"/>
          <a:stretch>
            <a:fillRect/>
          </a:stretch>
        </p:blipFill>
        <p:spPr>
          <a:xfrm>
            <a:off x="7248526" y="549276"/>
            <a:ext cx="2879725" cy="811213"/>
          </a:xfrm>
          <a:prstGeom prst="rect">
            <a:avLst/>
          </a:prstGeom>
          <a:ln>
            <a:solidFill>
              <a:schemeClr val="tx1"/>
            </a:solidFill>
          </a:ln>
          <a:effectLst>
            <a:outerShdw blurRad="50800" dist="38100" dir="2700000" algn="tl" rotWithShape="0">
              <a:prstClr val="black">
                <a:alpha val="40000"/>
              </a:prstClr>
            </a:outerShdw>
          </a:effectLst>
        </p:spPr>
      </p:pic>
      <p:grpSp>
        <p:nvGrpSpPr>
          <p:cNvPr id="15367" name="Group 35"/>
          <p:cNvGrpSpPr>
            <a:grpSpLocks/>
          </p:cNvGrpSpPr>
          <p:nvPr/>
        </p:nvGrpSpPr>
        <p:grpSpPr bwMode="auto">
          <a:xfrm>
            <a:off x="1847851" y="1835151"/>
            <a:ext cx="8448675" cy="1846263"/>
            <a:chOff x="323850" y="1835150"/>
            <a:chExt cx="8448675" cy="1846263"/>
          </a:xfrm>
        </p:grpSpPr>
        <p:sp>
          <p:nvSpPr>
            <p:cNvPr id="38" name="Text Box 3"/>
            <p:cNvSpPr txBox="1">
              <a:spLocks noChangeArrowheads="1"/>
            </p:cNvSpPr>
            <p:nvPr/>
          </p:nvSpPr>
          <p:spPr bwMode="auto">
            <a:xfrm>
              <a:off x="3697288" y="1835150"/>
              <a:ext cx="190976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AKTARILAN GEN</a:t>
              </a:r>
            </a:p>
          </p:txBody>
        </p:sp>
        <p:sp>
          <p:nvSpPr>
            <p:cNvPr id="40" name="Text Box 4"/>
            <p:cNvSpPr txBox="1">
              <a:spLocks noChangeArrowheads="1"/>
            </p:cNvSpPr>
            <p:nvPr/>
          </p:nvSpPr>
          <p:spPr bwMode="auto">
            <a:xfrm>
              <a:off x="5662613" y="1835150"/>
              <a:ext cx="3109912"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KAYNAĞI</a:t>
              </a:r>
            </a:p>
          </p:txBody>
        </p:sp>
        <p:sp>
          <p:nvSpPr>
            <p:cNvPr id="43" name="Text Box 3"/>
            <p:cNvSpPr txBox="1">
              <a:spLocks noChangeArrowheads="1"/>
            </p:cNvSpPr>
            <p:nvPr/>
          </p:nvSpPr>
          <p:spPr bwMode="auto">
            <a:xfrm>
              <a:off x="323850" y="1835150"/>
              <a:ext cx="1439863" cy="31432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BİTKİ</a:t>
              </a:r>
            </a:p>
          </p:txBody>
        </p:sp>
        <p:sp>
          <p:nvSpPr>
            <p:cNvPr id="44" name="Text Box 4"/>
            <p:cNvSpPr txBox="1">
              <a:spLocks noChangeArrowheads="1"/>
            </p:cNvSpPr>
            <p:nvPr/>
          </p:nvSpPr>
          <p:spPr bwMode="auto">
            <a:xfrm>
              <a:off x="1825625" y="1838325"/>
              <a:ext cx="1809750" cy="307975"/>
            </a:xfrm>
            <a:prstGeom prst="rect">
              <a:avLst/>
            </a:prstGeom>
            <a:solidFill>
              <a:srgbClr val="FF3300"/>
            </a:solidFill>
            <a:ln w="9525">
              <a:solidFill>
                <a:srgbClr val="006600"/>
              </a:solidFill>
              <a:miter lim="800000"/>
              <a:headEnd/>
              <a:tailEnd/>
            </a:ln>
            <a:effectLst/>
          </p:spPr>
          <p:txBody>
            <a:bodyPr anchor="ctr">
              <a:spAutoFit/>
            </a:bodyPr>
            <a:lstStyle/>
            <a:p>
              <a:pPr algn="ctr" eaLnBrk="0" hangingPunct="0">
                <a:defRPr/>
              </a:pPr>
              <a:r>
                <a:rPr lang="tr-TR" sz="1400" b="1" dirty="0">
                  <a:solidFill>
                    <a:schemeClr val="bg1"/>
                  </a:solidFill>
                  <a:effectLst>
                    <a:outerShdw blurRad="38100" dist="38100" dir="2700000" algn="tl">
                      <a:srgbClr val="000000"/>
                    </a:outerShdw>
                  </a:effectLst>
                  <a:latin typeface="Comic Sans MS" pitchFamily="66" charset="0"/>
                </a:rPr>
                <a:t>ÖZELLİK</a:t>
              </a:r>
            </a:p>
          </p:txBody>
        </p:sp>
        <p:sp>
          <p:nvSpPr>
            <p:cNvPr id="45" name="Text Box 6"/>
            <p:cNvSpPr txBox="1">
              <a:spLocks noChangeArrowheads="1"/>
            </p:cNvSpPr>
            <p:nvPr/>
          </p:nvSpPr>
          <p:spPr bwMode="auto">
            <a:xfrm>
              <a:off x="3697288" y="2225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46" name="Text Box 7"/>
            <p:cNvSpPr txBox="1">
              <a:spLocks noChangeArrowheads="1"/>
            </p:cNvSpPr>
            <p:nvPr/>
          </p:nvSpPr>
          <p:spPr bwMode="auto">
            <a:xfrm>
              <a:off x="5662613" y="2225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54" name="Text Box 6"/>
            <p:cNvSpPr txBox="1">
              <a:spLocks noChangeArrowheads="1"/>
            </p:cNvSpPr>
            <p:nvPr/>
          </p:nvSpPr>
          <p:spPr bwMode="auto">
            <a:xfrm>
              <a:off x="323850" y="2228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Pamuk</a:t>
              </a:r>
            </a:p>
          </p:txBody>
        </p:sp>
        <p:sp>
          <p:nvSpPr>
            <p:cNvPr id="61" name="Text Box 7"/>
            <p:cNvSpPr txBox="1">
              <a:spLocks noChangeArrowheads="1"/>
            </p:cNvSpPr>
            <p:nvPr/>
          </p:nvSpPr>
          <p:spPr bwMode="auto">
            <a:xfrm>
              <a:off x="1825625" y="2225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2" name="Text Box 6"/>
            <p:cNvSpPr txBox="1">
              <a:spLocks noChangeArrowheads="1"/>
            </p:cNvSpPr>
            <p:nvPr/>
          </p:nvSpPr>
          <p:spPr bwMode="auto">
            <a:xfrm>
              <a:off x="3697288" y="2606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Cry1Ac</a:t>
              </a:r>
            </a:p>
          </p:txBody>
        </p:sp>
        <p:sp>
          <p:nvSpPr>
            <p:cNvPr id="63" name="Text Box 7"/>
            <p:cNvSpPr txBox="1">
              <a:spLocks noChangeArrowheads="1"/>
            </p:cNvSpPr>
            <p:nvPr/>
          </p:nvSpPr>
          <p:spPr bwMode="auto">
            <a:xfrm>
              <a:off x="5662613" y="2606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5" name="Text Box 6"/>
            <p:cNvSpPr txBox="1">
              <a:spLocks noChangeArrowheads="1"/>
            </p:cNvSpPr>
            <p:nvPr/>
          </p:nvSpPr>
          <p:spPr bwMode="auto">
            <a:xfrm>
              <a:off x="323850" y="2609850"/>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Domates</a:t>
              </a:r>
            </a:p>
          </p:txBody>
        </p:sp>
        <p:sp>
          <p:nvSpPr>
            <p:cNvPr id="66" name="Text Box 7"/>
            <p:cNvSpPr txBox="1">
              <a:spLocks noChangeArrowheads="1"/>
            </p:cNvSpPr>
            <p:nvPr/>
          </p:nvSpPr>
          <p:spPr bwMode="auto">
            <a:xfrm>
              <a:off x="1825625" y="2606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67" name="Text Box 6"/>
            <p:cNvSpPr txBox="1">
              <a:spLocks noChangeArrowheads="1"/>
            </p:cNvSpPr>
            <p:nvPr/>
          </p:nvSpPr>
          <p:spPr bwMode="auto">
            <a:xfrm>
              <a:off x="3697288" y="2987675"/>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Cry3A</a:t>
              </a:r>
            </a:p>
          </p:txBody>
        </p:sp>
        <p:sp>
          <p:nvSpPr>
            <p:cNvPr id="68" name="Text Box 7"/>
            <p:cNvSpPr txBox="1">
              <a:spLocks noChangeArrowheads="1"/>
            </p:cNvSpPr>
            <p:nvPr/>
          </p:nvSpPr>
          <p:spPr bwMode="auto">
            <a:xfrm>
              <a:off x="5662613" y="2987675"/>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69" name="Text Box 6"/>
            <p:cNvSpPr txBox="1">
              <a:spLocks noChangeArrowheads="1"/>
            </p:cNvSpPr>
            <p:nvPr/>
          </p:nvSpPr>
          <p:spPr bwMode="auto">
            <a:xfrm>
              <a:off x="323850" y="2990850"/>
              <a:ext cx="1439863" cy="306388"/>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Patates</a:t>
              </a:r>
            </a:p>
          </p:txBody>
        </p:sp>
        <p:sp>
          <p:nvSpPr>
            <p:cNvPr id="70" name="Text Box 7"/>
            <p:cNvSpPr txBox="1">
              <a:spLocks noChangeArrowheads="1"/>
            </p:cNvSpPr>
            <p:nvPr/>
          </p:nvSpPr>
          <p:spPr bwMode="auto">
            <a:xfrm>
              <a:off x="1825625" y="2987675"/>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sp>
          <p:nvSpPr>
            <p:cNvPr id="71" name="Text Box 6"/>
            <p:cNvSpPr txBox="1">
              <a:spLocks noChangeArrowheads="1"/>
            </p:cNvSpPr>
            <p:nvPr/>
          </p:nvSpPr>
          <p:spPr bwMode="auto">
            <a:xfrm>
              <a:off x="3697288" y="3367088"/>
              <a:ext cx="190976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Cry1Ab</a:t>
              </a:r>
            </a:p>
          </p:txBody>
        </p:sp>
        <p:sp>
          <p:nvSpPr>
            <p:cNvPr id="72" name="Text Box 7"/>
            <p:cNvSpPr txBox="1">
              <a:spLocks noChangeArrowheads="1"/>
            </p:cNvSpPr>
            <p:nvPr/>
          </p:nvSpPr>
          <p:spPr bwMode="auto">
            <a:xfrm>
              <a:off x="5662613" y="3367088"/>
              <a:ext cx="3109912"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i="1" dirty="0">
                  <a:solidFill>
                    <a:schemeClr val="tx2"/>
                  </a:solidFill>
                  <a:latin typeface="Comic Sans MS" pitchFamily="66" charset="0"/>
                </a:rPr>
                <a:t>Bacillus thuringiensis</a:t>
              </a:r>
            </a:p>
          </p:txBody>
        </p:sp>
        <p:sp>
          <p:nvSpPr>
            <p:cNvPr id="73" name="Text Box 6"/>
            <p:cNvSpPr txBox="1">
              <a:spLocks noChangeArrowheads="1"/>
            </p:cNvSpPr>
            <p:nvPr/>
          </p:nvSpPr>
          <p:spPr bwMode="auto">
            <a:xfrm>
              <a:off x="323850" y="3370263"/>
              <a:ext cx="1439863" cy="30797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Mısır</a:t>
              </a:r>
            </a:p>
          </p:txBody>
        </p:sp>
        <p:sp>
          <p:nvSpPr>
            <p:cNvPr id="74" name="Text Box 7"/>
            <p:cNvSpPr txBox="1">
              <a:spLocks noChangeArrowheads="1"/>
            </p:cNvSpPr>
            <p:nvPr/>
          </p:nvSpPr>
          <p:spPr bwMode="auto">
            <a:xfrm>
              <a:off x="1825625" y="3367088"/>
              <a:ext cx="1809750" cy="314325"/>
            </a:xfrm>
            <a:prstGeom prst="rect">
              <a:avLst/>
            </a:prstGeom>
            <a:solidFill>
              <a:srgbClr val="66FFFF"/>
            </a:solidFill>
            <a:ln w="9525">
              <a:solidFill>
                <a:srgbClr val="006600"/>
              </a:solidFill>
              <a:miter lim="800000"/>
              <a:headEnd/>
              <a:tailEnd/>
            </a:ln>
            <a:effectLst>
              <a:outerShdw dist="35921" dir="2700000" algn="ctr" rotWithShape="0">
                <a:schemeClr val="bg2"/>
              </a:outerShdw>
            </a:effectLst>
          </p:spPr>
          <p:txBody>
            <a:bodyPr anchor="ctr">
              <a:spAutoFit/>
            </a:bodyPr>
            <a:lstStyle/>
            <a:p>
              <a:pPr algn="ctr" eaLnBrk="0" hangingPunct="0">
                <a:defRPr/>
              </a:pPr>
              <a:r>
                <a:rPr lang="tr-TR" sz="1400" b="1" dirty="0">
                  <a:solidFill>
                    <a:schemeClr val="tx2"/>
                  </a:solidFill>
                  <a:latin typeface="Comic Sans MS" pitchFamily="66" charset="0"/>
                </a:rPr>
                <a:t>Zararlı dayanımı</a:t>
              </a:r>
            </a:p>
          </p:txBody>
        </p:sp>
      </p:grpSp>
      <p:grpSp>
        <p:nvGrpSpPr>
          <p:cNvPr id="5" name="Group 66"/>
          <p:cNvGrpSpPr>
            <a:grpSpLocks/>
          </p:cNvGrpSpPr>
          <p:nvPr/>
        </p:nvGrpSpPr>
        <p:grpSpPr bwMode="auto">
          <a:xfrm>
            <a:off x="1871664" y="3870326"/>
            <a:ext cx="2879725" cy="2295525"/>
            <a:chOff x="347911" y="3870573"/>
            <a:chExt cx="2880000" cy="2294731"/>
          </a:xfrm>
          <a:effectLst>
            <a:outerShdw blurRad="50800" dist="50800" dir="2700000" algn="tl" rotWithShape="0">
              <a:prstClr val="black">
                <a:alpha val="40000"/>
              </a:prstClr>
            </a:outerShdw>
          </a:effectLst>
        </p:grpSpPr>
        <p:sp>
          <p:nvSpPr>
            <p:cNvPr id="76" name="Rectangle 63"/>
            <p:cNvSpPr>
              <a:spLocks noChangeArrowheads="1"/>
            </p:cNvSpPr>
            <p:nvPr/>
          </p:nvSpPr>
          <p:spPr bwMode="auto">
            <a:xfrm>
              <a:off x="878260" y="5888305"/>
              <a:ext cx="1689886" cy="276999"/>
            </a:xfrm>
            <a:prstGeom prst="rect">
              <a:avLst/>
            </a:prstGeom>
            <a:noFill/>
            <a:ln w="9525">
              <a:noFill/>
              <a:miter lim="800000"/>
              <a:headEnd/>
              <a:tailEnd/>
            </a:ln>
          </p:spPr>
          <p:txBody>
            <a:bodyPr wrap="none">
              <a:spAutoFit/>
            </a:bodyPr>
            <a:lstStyle/>
            <a:p>
              <a:pPr>
                <a:defRPr/>
              </a:pPr>
              <a:r>
                <a:rPr lang="tr-TR" sz="1200" i="1">
                  <a:latin typeface="Comic Sans MS" pitchFamily="66" charset="0"/>
                </a:rPr>
                <a:t>Bacillus</a:t>
              </a:r>
              <a:r>
                <a:rPr lang="tr-TR" sz="1200">
                  <a:latin typeface="Comic Sans MS" pitchFamily="66" charset="0"/>
                </a:rPr>
                <a:t> </a:t>
              </a:r>
              <a:r>
                <a:rPr lang="tr-TR" sz="1200" i="1">
                  <a:latin typeface="Comic Sans MS" pitchFamily="66" charset="0"/>
                </a:rPr>
                <a:t>thuringiensis</a:t>
              </a:r>
              <a:endParaRPr lang="tr-TR" sz="1200">
                <a:latin typeface="Arial" charset="0"/>
              </a:endParaRPr>
            </a:p>
          </p:txBody>
        </p:sp>
        <p:pic>
          <p:nvPicPr>
            <p:cNvPr id="77" name="Picture 76" descr="Bacillus thuringiensis.jpg"/>
            <p:cNvPicPr>
              <a:picLocks noChangeAspect="1"/>
            </p:cNvPicPr>
            <p:nvPr/>
          </p:nvPicPr>
          <p:blipFill>
            <a:blip r:embed="rId6" cstate="print"/>
            <a:stretch>
              <a:fillRect/>
            </a:stretch>
          </p:blipFill>
          <p:spPr>
            <a:xfrm>
              <a:off x="347911" y="3870573"/>
              <a:ext cx="2880000" cy="1982102"/>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16679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TM03090434[[fn=Ahşap Türü]]</Template>
  <TotalTime>0</TotalTime>
  <Words>1239</Words>
  <Application>Microsoft Office PowerPoint</Application>
  <PresentationFormat>Geniş ekran</PresentationFormat>
  <Paragraphs>319</Paragraphs>
  <Slides>15</Slides>
  <Notes>14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Calibri</vt:lpstr>
      <vt:lpstr>Comic Sans MS</vt:lpstr>
      <vt:lpstr>Rockwell</vt:lpstr>
      <vt:lpstr>Rockwell Condensed</vt:lpstr>
      <vt:lpstr>Times New Roman</vt:lpstr>
      <vt:lpstr>Wingdings</vt:lpstr>
      <vt:lpstr>Wood Type Yazı Tipi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2018-03-22T08:41:03Z</dcterms:created>
  <dcterms:modified xsi:type="dcterms:W3CDTF">2018-03-22T08:41:42Z</dcterms:modified>
</cp:coreProperties>
</file>