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sldIdLst>
    <p:sldId id="256" r:id="rId3"/>
    <p:sldId id="257" r:id="rId4"/>
    <p:sldId id="263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4"/>
    <p:restoredTop sz="92814"/>
  </p:normalViewPr>
  <p:slideViewPr>
    <p:cSldViewPr snapToGrid="0" snapToObjects="1">
      <p:cViewPr varScale="1">
        <p:scale>
          <a:sx n="78" d="100"/>
          <a:sy n="78" d="100"/>
        </p:scale>
        <p:origin x="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2E9C-E72D-2F40-9DDA-118752FF2A6C}" type="datetimeFigureOut">
              <a:rPr lang="tr-TR" smtClean="0"/>
              <a:t>25.03.2018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717B-4D69-CB46-9B5F-2A0E63420E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6688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2E9C-E72D-2F40-9DDA-118752FF2A6C}" type="datetimeFigureOut">
              <a:rPr lang="tr-TR" smtClean="0"/>
              <a:t>25.03.2018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717B-4D69-CB46-9B5F-2A0E63420E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1687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2E9C-E72D-2F40-9DDA-118752FF2A6C}" type="datetimeFigureOut">
              <a:rPr lang="tr-TR" smtClean="0"/>
              <a:t>25.03.2018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717B-4D69-CB46-9B5F-2A0E63420E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4844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845344" y="2152055"/>
            <a:ext cx="10501313" cy="120550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845344" y="3357563"/>
            <a:ext cx="10501313" cy="108049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02">
                <a:solidFill>
                  <a:srgbClr val="3E3B39"/>
                </a:solidFill>
              </a:defRPr>
            </a:lvl1pPr>
            <a:lvl2pPr marL="0" indent="160729">
              <a:lnSpc>
                <a:spcPct val="80000"/>
              </a:lnSpc>
              <a:spcBef>
                <a:spcPts val="0"/>
              </a:spcBef>
              <a:buSzTx/>
              <a:buNone/>
              <a:defRPr cap="all" spc="202">
                <a:solidFill>
                  <a:srgbClr val="3E3B39"/>
                </a:solidFill>
              </a:defRPr>
            </a:lvl2pPr>
            <a:lvl3pPr marL="0" indent="321457">
              <a:lnSpc>
                <a:spcPct val="80000"/>
              </a:lnSpc>
              <a:spcBef>
                <a:spcPts val="0"/>
              </a:spcBef>
              <a:buSzTx/>
              <a:buNone/>
              <a:defRPr cap="all" spc="202">
                <a:solidFill>
                  <a:srgbClr val="3E3B39"/>
                </a:solidFill>
              </a:defRPr>
            </a:lvl3pPr>
            <a:lvl4pPr marL="0" indent="482186">
              <a:lnSpc>
                <a:spcPct val="80000"/>
              </a:lnSpc>
              <a:spcBef>
                <a:spcPts val="0"/>
              </a:spcBef>
              <a:buSzTx/>
              <a:buNone/>
              <a:defRPr cap="all" spc="202">
                <a:solidFill>
                  <a:srgbClr val="3E3B39"/>
                </a:solidFill>
              </a:defRPr>
            </a:lvl4pPr>
            <a:lvl5pPr marL="0" indent="642915">
              <a:lnSpc>
                <a:spcPct val="80000"/>
              </a:lnSpc>
              <a:spcBef>
                <a:spcPts val="0"/>
              </a:spcBef>
              <a:buSzTx/>
              <a:buNone/>
              <a:defRPr cap="all" spc="202">
                <a:solidFill>
                  <a:srgbClr val="3E3B3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5909929" y="6509742"/>
            <a:ext cx="302968" cy="2973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halk_line_box_10x7.png"/>
          <p:cNvPicPr>
            <a:picLocks/>
          </p:cNvPicPr>
          <p:nvPr/>
        </p:nvPicPr>
        <p:blipFill>
          <a:blip r:embed="rId2">
            <a:alphaModFix amt="45000"/>
            <a:extLst/>
          </a:blip>
          <a:stretch>
            <a:fillRect/>
          </a:stretch>
        </p:blipFill>
        <p:spPr>
          <a:xfrm>
            <a:off x="297656" y="4777383"/>
            <a:ext cx="11572875" cy="1643063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>
            <a:spLocks noGrp="1"/>
          </p:cNvSpPr>
          <p:nvPr>
            <p:ph type="pic" idx="13"/>
          </p:nvPr>
        </p:nvSpPr>
        <p:spPr>
          <a:xfrm>
            <a:off x="369094" y="267891"/>
            <a:ext cx="11453813" cy="432196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845344" y="4875609"/>
            <a:ext cx="10501313" cy="669727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sz="quarter" idx="1"/>
          </p:nvPr>
        </p:nvSpPr>
        <p:spPr>
          <a:xfrm>
            <a:off x="845344" y="5500688"/>
            <a:ext cx="10501313" cy="84832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02">
                <a:solidFill>
                  <a:srgbClr val="3E3B39"/>
                </a:solidFill>
              </a:defRPr>
            </a:lvl1pPr>
            <a:lvl2pPr marL="0" indent="160729">
              <a:lnSpc>
                <a:spcPct val="80000"/>
              </a:lnSpc>
              <a:spcBef>
                <a:spcPts val="0"/>
              </a:spcBef>
              <a:buSzTx/>
              <a:buNone/>
              <a:defRPr cap="all" spc="202">
                <a:solidFill>
                  <a:srgbClr val="3E3B39"/>
                </a:solidFill>
              </a:defRPr>
            </a:lvl2pPr>
            <a:lvl3pPr marL="0" indent="321457">
              <a:lnSpc>
                <a:spcPct val="80000"/>
              </a:lnSpc>
              <a:spcBef>
                <a:spcPts val="0"/>
              </a:spcBef>
              <a:buSzTx/>
              <a:buNone/>
              <a:defRPr cap="all" spc="202">
                <a:solidFill>
                  <a:srgbClr val="3E3B39"/>
                </a:solidFill>
              </a:defRPr>
            </a:lvl3pPr>
            <a:lvl4pPr marL="0" indent="482186">
              <a:lnSpc>
                <a:spcPct val="80000"/>
              </a:lnSpc>
              <a:spcBef>
                <a:spcPts val="0"/>
              </a:spcBef>
              <a:buSzTx/>
              <a:buNone/>
              <a:defRPr cap="all" spc="202">
                <a:solidFill>
                  <a:srgbClr val="3E3B39"/>
                </a:solidFill>
              </a:defRPr>
            </a:lvl4pPr>
            <a:lvl5pPr marL="0" indent="642915">
              <a:lnSpc>
                <a:spcPct val="80000"/>
              </a:lnSpc>
              <a:spcBef>
                <a:spcPts val="0"/>
              </a:spcBef>
              <a:buSzTx/>
              <a:buNone/>
              <a:defRPr cap="all" spc="202">
                <a:solidFill>
                  <a:srgbClr val="3E3B3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xfrm>
            <a:off x="5909929" y="6509742"/>
            <a:ext cx="302968" cy="2973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845344" y="2741414"/>
            <a:ext cx="10501313" cy="1366242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pic" sz="half" idx="13"/>
          </p:nvPr>
        </p:nvSpPr>
        <p:spPr>
          <a:xfrm>
            <a:off x="6048375" y="750094"/>
            <a:ext cx="5274469" cy="536674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845344" y="651867"/>
            <a:ext cx="4762500" cy="288428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"/>
          </p:nvPr>
        </p:nvSpPr>
        <p:spPr>
          <a:xfrm>
            <a:off x="845344" y="3536156"/>
            <a:ext cx="4762500" cy="258960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02">
                <a:solidFill>
                  <a:srgbClr val="3E3B39"/>
                </a:solidFill>
              </a:defRPr>
            </a:lvl1pPr>
            <a:lvl2pPr marL="0" indent="160729">
              <a:lnSpc>
                <a:spcPct val="80000"/>
              </a:lnSpc>
              <a:spcBef>
                <a:spcPts val="0"/>
              </a:spcBef>
              <a:buSzTx/>
              <a:buNone/>
              <a:defRPr cap="all" spc="202">
                <a:solidFill>
                  <a:srgbClr val="3E3B39"/>
                </a:solidFill>
              </a:defRPr>
            </a:lvl2pPr>
            <a:lvl3pPr marL="0" indent="321457">
              <a:lnSpc>
                <a:spcPct val="80000"/>
              </a:lnSpc>
              <a:spcBef>
                <a:spcPts val="0"/>
              </a:spcBef>
              <a:buSzTx/>
              <a:buNone/>
              <a:defRPr cap="all" spc="202">
                <a:solidFill>
                  <a:srgbClr val="3E3B39"/>
                </a:solidFill>
              </a:defRPr>
            </a:lvl3pPr>
            <a:lvl4pPr marL="0" indent="482186">
              <a:lnSpc>
                <a:spcPct val="80000"/>
              </a:lnSpc>
              <a:spcBef>
                <a:spcPts val="0"/>
              </a:spcBef>
              <a:buSzTx/>
              <a:buNone/>
              <a:defRPr cap="all" spc="202">
                <a:solidFill>
                  <a:srgbClr val="3E3B39"/>
                </a:solidFill>
              </a:defRPr>
            </a:lvl4pPr>
            <a:lvl5pPr marL="0" indent="642915">
              <a:lnSpc>
                <a:spcPct val="80000"/>
              </a:lnSpc>
              <a:spcBef>
                <a:spcPts val="0"/>
              </a:spcBef>
              <a:buSzTx/>
              <a:buNone/>
              <a:defRPr cap="all" spc="202">
                <a:solidFill>
                  <a:srgbClr val="3E3B3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xfrm>
            <a:off x="5909929" y="6509742"/>
            <a:ext cx="302968" cy="2973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pic" sz="half" idx="13"/>
          </p:nvPr>
        </p:nvSpPr>
        <p:spPr>
          <a:xfrm>
            <a:off x="6346031" y="1830586"/>
            <a:ext cx="4976813" cy="419695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sz="half" idx="1"/>
          </p:nvPr>
        </p:nvSpPr>
        <p:spPr>
          <a:xfrm>
            <a:off x="845344" y="1830586"/>
            <a:ext cx="5000625" cy="4196953"/>
          </a:xfrm>
          <a:prstGeom prst="rect">
            <a:avLst/>
          </a:prstGeom>
        </p:spPr>
        <p:txBody>
          <a:bodyPr/>
          <a:lstStyle>
            <a:lvl1pPr marL="276810" indent="-276810">
              <a:lnSpc>
                <a:spcPct val="90000"/>
              </a:lnSpc>
              <a:spcBef>
                <a:spcPts val="1969"/>
              </a:spcBef>
              <a:defRPr sz="2250"/>
            </a:lvl1pPr>
            <a:lvl2pPr marL="553621" indent="-276810">
              <a:lnSpc>
                <a:spcPct val="90000"/>
              </a:lnSpc>
              <a:spcBef>
                <a:spcPts val="1969"/>
              </a:spcBef>
              <a:defRPr sz="2250"/>
            </a:lvl2pPr>
            <a:lvl3pPr marL="830431" indent="-276810">
              <a:lnSpc>
                <a:spcPct val="90000"/>
              </a:lnSpc>
              <a:spcBef>
                <a:spcPts val="1969"/>
              </a:spcBef>
              <a:defRPr sz="2250"/>
            </a:lvl3pPr>
            <a:lvl4pPr marL="1107242" indent="-276810">
              <a:lnSpc>
                <a:spcPct val="90000"/>
              </a:lnSpc>
              <a:spcBef>
                <a:spcPts val="1969"/>
              </a:spcBef>
              <a:defRPr sz="2250"/>
            </a:lvl4pPr>
            <a:lvl5pPr marL="1384052" indent="-276810">
              <a:lnSpc>
                <a:spcPct val="90000"/>
              </a:lnSpc>
              <a:spcBef>
                <a:spcPts val="1969"/>
              </a:spcBef>
              <a:defRPr sz="22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845344" y="1214438"/>
            <a:ext cx="10501313" cy="442019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2E9C-E72D-2F40-9DDA-118752FF2A6C}" type="datetimeFigureOut">
              <a:rPr lang="tr-TR" smtClean="0"/>
              <a:t>25.03.2018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717B-4D69-CB46-9B5F-2A0E63420E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8543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pic" sz="quarter" idx="13"/>
          </p:nvPr>
        </p:nvSpPr>
        <p:spPr>
          <a:xfrm>
            <a:off x="6238875" y="339328"/>
            <a:ext cx="5607844" cy="275034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pic" sz="half" idx="14"/>
          </p:nvPr>
        </p:nvSpPr>
        <p:spPr>
          <a:xfrm>
            <a:off x="6238875" y="3286125"/>
            <a:ext cx="5607844" cy="323254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idx="15"/>
          </p:nvPr>
        </p:nvSpPr>
        <p:spPr>
          <a:xfrm>
            <a:off x="381000" y="339328"/>
            <a:ext cx="5607844" cy="617934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body" sz="quarter" idx="13"/>
          </p:nvPr>
        </p:nvSpPr>
        <p:spPr>
          <a:xfrm>
            <a:off x="1190625" y="4498837"/>
            <a:ext cx="9810750" cy="4142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90000"/>
              </a:lnSpc>
              <a:spcBef>
                <a:spcPts val="844"/>
              </a:spcBef>
              <a:buSzTx/>
              <a:buNone/>
              <a:defRPr sz="2250" i="1"/>
            </a:lvl1pPr>
          </a:lstStyle>
          <a:p>
            <a:r>
              <a:t>–Johnny Appleseed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sz="quarter" idx="14"/>
          </p:nvPr>
        </p:nvSpPr>
        <p:spPr>
          <a:xfrm>
            <a:off x="1190625" y="3014908"/>
            <a:ext cx="9810750" cy="45313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90000"/>
              </a:lnSpc>
              <a:buSzTx/>
              <a:buNone/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şlık Slaydı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685799" y="5349903"/>
            <a:ext cx="11506202" cy="2381"/>
          </a:xfrm>
          <a:prstGeom prst="line">
            <a:avLst/>
          </a:prstGeom>
          <a:ln w="12700">
            <a:solidFill>
              <a:srgbClr val="F0A22E">
                <a:alpha val="50000"/>
              </a:srgbClr>
            </a:solidFill>
          </a:ln>
        </p:spPr>
        <p:txBody>
          <a:bodyPr lIns="45719" tIns="45719" rIns="45719" bIns="45719"/>
          <a:lstStyle/>
          <a:p>
            <a:pPr defTabSz="914367" hangingPunct="0">
              <a:defRPr sz="2400" i="0">
                <a:solidFill>
                  <a:srgbClr val="000000"/>
                </a:solidFill>
                <a:effectLst/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1687" kern="0">
              <a:solidFill>
                <a:srgbClr val="00000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xfrm>
            <a:off x="508000" y="4853411"/>
            <a:ext cx="11277601" cy="1222375"/>
          </a:xfrm>
          <a:prstGeom prst="rect">
            <a:avLst/>
          </a:prstGeom>
        </p:spPr>
        <p:txBody>
          <a:bodyPr lIns="65023" tIns="65023" rIns="65023" bIns="65023"/>
          <a:lstStyle>
            <a:lvl1pPr defTabSz="914367">
              <a:lnSpc>
                <a:spcPct val="100000"/>
              </a:lnSpc>
              <a:defRPr sz="3516" spc="0">
                <a:solidFill>
                  <a:srgbClr val="4E3B3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21" name="Shape 121"/>
          <p:cNvSpPr>
            <a:spLocks noGrp="1"/>
          </p:cNvSpPr>
          <p:nvPr>
            <p:ph type="body" sz="quarter" idx="1"/>
          </p:nvPr>
        </p:nvSpPr>
        <p:spPr>
          <a:xfrm>
            <a:off x="508000" y="3886200"/>
            <a:ext cx="11277601" cy="914401"/>
          </a:xfrm>
          <a:prstGeom prst="rect">
            <a:avLst/>
          </a:prstGeom>
        </p:spPr>
        <p:txBody>
          <a:bodyPr lIns="65023" tIns="65023" rIns="65023" bIns="65023" anchor="b"/>
          <a:lstStyle>
            <a:lvl1pPr marL="0" indent="0" defTabSz="914367">
              <a:spcBef>
                <a:spcPts val="562"/>
              </a:spcBef>
              <a:buSzTx/>
              <a:buNone/>
              <a:defRPr sz="2391">
                <a:solidFill>
                  <a:srgbClr val="44342A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321457" defTabSz="914367">
              <a:spcBef>
                <a:spcPts val="562"/>
              </a:spcBef>
              <a:buSzTx/>
              <a:buNone/>
              <a:defRPr sz="2391">
                <a:solidFill>
                  <a:srgbClr val="44342A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642915" defTabSz="914367">
              <a:spcBef>
                <a:spcPts val="562"/>
              </a:spcBef>
              <a:buSzTx/>
              <a:buNone/>
              <a:defRPr sz="2391">
                <a:solidFill>
                  <a:srgbClr val="44342A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964372" defTabSz="914367">
              <a:spcBef>
                <a:spcPts val="562"/>
              </a:spcBef>
              <a:buSzTx/>
              <a:buNone/>
              <a:defRPr sz="2391">
                <a:solidFill>
                  <a:srgbClr val="44342A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1285829" defTabSz="914367">
              <a:spcBef>
                <a:spcPts val="562"/>
              </a:spcBef>
              <a:buSzTx/>
              <a:buNone/>
              <a:defRPr sz="2391">
                <a:solidFill>
                  <a:srgbClr val="44342A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xfrm>
            <a:off x="11707547" y="6473952"/>
            <a:ext cx="277190" cy="304440"/>
          </a:xfrm>
          <a:prstGeom prst="rect">
            <a:avLst/>
          </a:prstGeom>
        </p:spPr>
        <p:txBody>
          <a:bodyPr lIns="65023" tIns="65023" rIns="65023" bIns="65023"/>
          <a:lstStyle>
            <a:lvl1pPr algn="r" defTabSz="914367">
              <a:defRPr sz="1125" b="0" cap="none">
                <a:solidFill>
                  <a:srgbClr val="D38E28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rPr>
                <a:effectLst/>
              </a:rPr>
              <a:pPr>
                <a:defRPr>
                  <a:effectLst/>
                </a:defRPr>
              </a:pPr>
              <a:t>‹#›</a:t>
            </a:fld>
            <a:endParaRPr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şlık ve İçeri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685799" y="1050898"/>
            <a:ext cx="11506202" cy="2381"/>
          </a:xfrm>
          <a:prstGeom prst="line">
            <a:avLst/>
          </a:prstGeom>
          <a:ln w="12700">
            <a:solidFill>
              <a:srgbClr val="F0A22E">
                <a:alpha val="50000"/>
              </a:srgbClr>
            </a:solidFill>
          </a:ln>
        </p:spPr>
        <p:txBody>
          <a:bodyPr lIns="45719" tIns="45719" rIns="45719" bIns="45719"/>
          <a:lstStyle/>
          <a:p>
            <a:pPr defTabSz="914367" hangingPunct="0">
              <a:defRPr sz="2400" i="0">
                <a:solidFill>
                  <a:srgbClr val="000000"/>
                </a:solidFill>
                <a:effectLst/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1687" kern="0">
              <a:solidFill>
                <a:srgbClr val="00000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685799" y="1050898"/>
            <a:ext cx="11506202" cy="2381"/>
          </a:xfrm>
          <a:prstGeom prst="line">
            <a:avLst/>
          </a:prstGeom>
          <a:ln w="12700">
            <a:solidFill>
              <a:srgbClr val="F0A22E">
                <a:alpha val="50000"/>
              </a:srgbClr>
            </a:solidFill>
          </a:ln>
        </p:spPr>
        <p:txBody>
          <a:bodyPr lIns="45719" tIns="45719" rIns="45719" bIns="45719"/>
          <a:lstStyle/>
          <a:p>
            <a:pPr defTabSz="914367" hangingPunct="0">
              <a:defRPr sz="2400" i="0">
                <a:solidFill>
                  <a:srgbClr val="000000"/>
                </a:solidFill>
                <a:effectLst/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1687" kern="0">
              <a:solidFill>
                <a:srgbClr val="00000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685799" y="1057986"/>
            <a:ext cx="11506202" cy="2381"/>
          </a:xfrm>
          <a:prstGeom prst="line">
            <a:avLst/>
          </a:prstGeom>
          <a:ln w="12700">
            <a:solidFill>
              <a:srgbClr val="F0A22E">
                <a:alpha val="50000"/>
              </a:srgbClr>
            </a:solidFill>
          </a:ln>
        </p:spPr>
        <p:txBody>
          <a:bodyPr lIns="45719" tIns="45719" rIns="45719" bIns="45719"/>
          <a:lstStyle/>
          <a:p>
            <a:pPr defTabSz="914367" hangingPunct="0">
              <a:defRPr sz="2400" i="0">
                <a:solidFill>
                  <a:srgbClr val="000000"/>
                </a:solidFill>
                <a:effectLst/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1687" kern="0">
              <a:solidFill>
                <a:srgbClr val="00000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406400" y="457199"/>
            <a:ext cx="11582401" cy="838201"/>
          </a:xfrm>
          <a:prstGeom prst="rect">
            <a:avLst/>
          </a:prstGeom>
        </p:spPr>
        <p:txBody>
          <a:bodyPr lIns="65023" tIns="65023" rIns="65023" bIns="65023" anchor="ctr"/>
          <a:lstStyle>
            <a:lvl1pPr defTabSz="914367">
              <a:lnSpc>
                <a:spcPct val="100000"/>
              </a:lnSpc>
              <a:defRPr sz="3516" spc="0">
                <a:solidFill>
                  <a:srgbClr val="4E3B3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33" name="Shape 133"/>
          <p:cNvSpPr>
            <a:spLocks noGrp="1"/>
          </p:cNvSpPr>
          <p:nvPr>
            <p:ph type="body" idx="1"/>
          </p:nvPr>
        </p:nvSpPr>
        <p:spPr>
          <a:xfrm>
            <a:off x="406400" y="1554162"/>
            <a:ext cx="11582401" cy="4525964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331503" indent="-331503" defTabSz="914367">
              <a:spcBef>
                <a:spcPts val="703"/>
              </a:spcBef>
              <a:buClr>
                <a:srgbClr val="F0A22E"/>
              </a:buClr>
              <a:buSzPct val="70000"/>
              <a:buFont typeface="Wingdings 2"/>
              <a:buChar char=""/>
              <a:defRPr sz="3094">
                <a:solidFill>
                  <a:srgbClr val="4E3B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637174" indent="-315717" defTabSz="914367">
              <a:spcBef>
                <a:spcPts val="703"/>
              </a:spcBef>
              <a:buClr>
                <a:srgbClr val="F0A22E"/>
              </a:buClr>
              <a:buSzPct val="70000"/>
              <a:buFont typeface="Wingdings 2"/>
              <a:buChar char=""/>
              <a:defRPr sz="3094">
                <a:solidFill>
                  <a:srgbClr val="4E3B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indent="-294669" defTabSz="914367">
              <a:spcBef>
                <a:spcPts val="703"/>
              </a:spcBef>
              <a:buClr>
                <a:srgbClr val="F0A22E"/>
              </a:buClr>
              <a:buSzPct val="70000"/>
              <a:buFont typeface="Wingdings 2"/>
              <a:buChar char="✕"/>
              <a:defRPr sz="3094">
                <a:solidFill>
                  <a:srgbClr val="4E3B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1317975" indent="-353603" defTabSz="914367">
              <a:spcBef>
                <a:spcPts val="703"/>
              </a:spcBef>
              <a:buClr>
                <a:srgbClr val="F0A22E"/>
              </a:buClr>
              <a:buSzPct val="70000"/>
              <a:buFont typeface="Wingdings 2"/>
              <a:buChar char=""/>
              <a:defRPr sz="3094">
                <a:solidFill>
                  <a:srgbClr val="4E3B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1678722" indent="-392892" defTabSz="914367">
              <a:spcBef>
                <a:spcPts val="703"/>
              </a:spcBef>
              <a:buClr>
                <a:srgbClr val="F0A22E"/>
              </a:buClr>
              <a:buSzPct val="60000"/>
              <a:buFont typeface="Wingdings 2"/>
              <a:buChar char=""/>
              <a:defRPr sz="3094">
                <a:solidFill>
                  <a:srgbClr val="4E3B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xfrm>
            <a:off x="11707547" y="6473952"/>
            <a:ext cx="277190" cy="304440"/>
          </a:xfrm>
          <a:prstGeom prst="rect">
            <a:avLst/>
          </a:prstGeom>
        </p:spPr>
        <p:txBody>
          <a:bodyPr lIns="65023" tIns="65023" rIns="65023" bIns="65023"/>
          <a:lstStyle>
            <a:lvl1pPr algn="r" defTabSz="914367">
              <a:defRPr sz="1125" b="0" cap="none">
                <a:solidFill>
                  <a:srgbClr val="D38E28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rPr>
                <a:effectLst/>
              </a:rPr>
              <a:pPr>
                <a:defRPr>
                  <a:effectLst/>
                </a:defRPr>
              </a:pPr>
              <a:t>‹#›</a:t>
            </a:fld>
            <a:endParaRPr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2E9C-E72D-2F40-9DDA-118752FF2A6C}" type="datetimeFigureOut">
              <a:rPr lang="tr-TR" smtClean="0"/>
              <a:t>25.03.2018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717B-4D69-CB46-9B5F-2A0E63420E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00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2E9C-E72D-2F40-9DDA-118752FF2A6C}" type="datetimeFigureOut">
              <a:rPr lang="tr-TR" smtClean="0"/>
              <a:t>25.03.2018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717B-4D69-CB46-9B5F-2A0E63420E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52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2E9C-E72D-2F40-9DDA-118752FF2A6C}" type="datetimeFigureOut">
              <a:rPr lang="tr-TR" smtClean="0"/>
              <a:t>25.03.2018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717B-4D69-CB46-9B5F-2A0E63420E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58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2E9C-E72D-2F40-9DDA-118752FF2A6C}" type="datetimeFigureOut">
              <a:rPr lang="tr-TR" smtClean="0"/>
              <a:t>25.03.2018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717B-4D69-CB46-9B5F-2A0E63420E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3261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2E9C-E72D-2F40-9DDA-118752FF2A6C}" type="datetimeFigureOut">
              <a:rPr lang="tr-TR" smtClean="0"/>
              <a:t>25.03.2018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717B-4D69-CB46-9B5F-2A0E63420E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3951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2E9C-E72D-2F40-9DDA-118752FF2A6C}" type="datetimeFigureOut">
              <a:rPr lang="tr-TR" smtClean="0"/>
              <a:t>25.03.2018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717B-4D69-CB46-9B5F-2A0E63420E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453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2E9C-E72D-2F40-9DDA-118752FF2A6C}" type="datetimeFigureOut">
              <a:rPr lang="tr-TR" smtClean="0"/>
              <a:t>25.03.2018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717B-4D69-CB46-9B5F-2A0E63420E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1378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6" Type="http://schemas.openxmlformats.org/officeDocument/2006/relationships/image" Target="../media/image2.jpeg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62E9C-E72D-2F40-9DDA-118752FF2A6C}" type="datetimeFigureOut">
              <a:rPr lang="tr-TR" smtClean="0"/>
              <a:t>25.03.2018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6717B-4D69-CB46-9B5F-2A0E63420E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013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lk_line_10x7.png"/>
          <p:cNvPicPr>
            <a:picLocks/>
          </p:cNvPicPr>
          <p:nvPr/>
        </p:nvPicPr>
        <p:blipFill>
          <a:blip r:embed="rId17">
            <a:alphaModFix amt="45000"/>
            <a:extLst/>
          </a:blip>
          <a:stretch>
            <a:fillRect/>
          </a:stretch>
        </p:blipFill>
        <p:spPr>
          <a:xfrm>
            <a:off x="369094" y="250031"/>
            <a:ext cx="11453813" cy="617041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845344" y="446484"/>
            <a:ext cx="10501313" cy="1205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845344" y="1830586"/>
            <a:ext cx="10501313" cy="4196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5946040" y="6509742"/>
            <a:ext cx="302968" cy="2973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66" b="1" i="0" cap="all">
                <a:latin typeface="+mj-lt"/>
                <a:ea typeface="+mj-ea"/>
                <a:cs typeface="+mj-cs"/>
                <a:sym typeface="Avenir Next"/>
              </a:defRPr>
            </a:lvl1pPr>
          </a:lstStyle>
          <a:p>
            <a:pPr algn="ctr" defTabSz="410751" hangingPunct="0"/>
            <a:fld id="{86CB4B4D-7CA3-9044-876B-883B54F8677D}" type="slidenum">
              <a:rPr lang="uk-UA" kern="0" smtClean="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pPr algn="ctr" defTabSz="410751" hangingPunct="0"/>
              <a:t>‹#›</a:t>
            </a:fld>
            <a:endParaRPr lang="uk-UA" kern="0">
              <a:solidFill>
                <a:srgbClr val="5E524C"/>
              </a:solidFill>
              <a:effectLst>
                <a:outerShdw blurRad="25400" dist="25400" dir="5520000" rotWithShape="0">
                  <a:srgbClr val="FFFFFF">
                    <a:alpha val="71999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174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ransition spd="med"/>
  <p:txStyles>
    <p:titleStyle>
      <a:lvl1pPr marL="0" marR="0" indent="0" algn="l" defTabSz="41075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1" i="0" u="none" strike="noStrike" cap="all" spc="270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j-lt"/>
          <a:ea typeface="+mj-ea"/>
          <a:cs typeface="+mj-cs"/>
          <a:sym typeface="Avenir Next"/>
        </a:defRPr>
      </a:lvl1pPr>
      <a:lvl2pPr marL="0" marR="0" indent="160729" algn="l" defTabSz="41075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1" i="0" u="none" strike="noStrike" cap="all" spc="270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j-lt"/>
          <a:ea typeface="+mj-ea"/>
          <a:cs typeface="+mj-cs"/>
          <a:sym typeface="Avenir Next"/>
        </a:defRPr>
      </a:lvl2pPr>
      <a:lvl3pPr marL="0" marR="0" indent="321457" algn="l" defTabSz="41075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1" i="0" u="none" strike="noStrike" cap="all" spc="270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j-lt"/>
          <a:ea typeface="+mj-ea"/>
          <a:cs typeface="+mj-cs"/>
          <a:sym typeface="Avenir Next"/>
        </a:defRPr>
      </a:lvl3pPr>
      <a:lvl4pPr marL="0" marR="0" indent="482186" algn="l" defTabSz="41075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1" i="0" u="none" strike="noStrike" cap="all" spc="270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j-lt"/>
          <a:ea typeface="+mj-ea"/>
          <a:cs typeface="+mj-cs"/>
          <a:sym typeface="Avenir Next"/>
        </a:defRPr>
      </a:lvl4pPr>
      <a:lvl5pPr marL="0" marR="0" indent="642915" algn="l" defTabSz="41075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1" i="0" u="none" strike="noStrike" cap="all" spc="270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j-lt"/>
          <a:ea typeface="+mj-ea"/>
          <a:cs typeface="+mj-cs"/>
          <a:sym typeface="Avenir Next"/>
        </a:defRPr>
      </a:lvl5pPr>
      <a:lvl6pPr marL="0" marR="0" indent="803643" algn="l" defTabSz="41075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1" i="0" u="none" strike="noStrike" cap="all" spc="270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j-lt"/>
          <a:ea typeface="+mj-ea"/>
          <a:cs typeface="+mj-cs"/>
          <a:sym typeface="Avenir Next"/>
        </a:defRPr>
      </a:lvl6pPr>
      <a:lvl7pPr marL="0" marR="0" indent="964372" algn="l" defTabSz="41075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1" i="0" u="none" strike="noStrike" cap="all" spc="270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j-lt"/>
          <a:ea typeface="+mj-ea"/>
          <a:cs typeface="+mj-cs"/>
          <a:sym typeface="Avenir Next"/>
        </a:defRPr>
      </a:lvl7pPr>
      <a:lvl8pPr marL="0" marR="0" indent="1125101" algn="l" defTabSz="41075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1" i="0" u="none" strike="noStrike" cap="all" spc="270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j-lt"/>
          <a:ea typeface="+mj-ea"/>
          <a:cs typeface="+mj-cs"/>
          <a:sym typeface="Avenir Next"/>
        </a:defRPr>
      </a:lvl8pPr>
      <a:lvl9pPr marL="0" marR="0" indent="1285829" algn="l" defTabSz="41075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1" i="0" u="none" strike="noStrike" cap="all" spc="270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j-lt"/>
          <a:ea typeface="+mj-ea"/>
          <a:cs typeface="+mj-cs"/>
          <a:sym typeface="Avenir Next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250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 Medium"/>
        </a:defRPr>
      </a:lvl1pPr>
      <a:lvl2pPr marL="625056" marR="0" indent="-312528" algn="l" defTabSz="410751" rtl="0" latinLnBrk="0">
        <a:lnSpc>
          <a:spcPct val="100000"/>
        </a:lnSpc>
        <a:spcBef>
          <a:spcPts val="2250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 Medium"/>
        </a:defRPr>
      </a:lvl2pPr>
      <a:lvl3pPr marL="937584" marR="0" indent="-312528" algn="l" defTabSz="410751" rtl="0" latinLnBrk="0">
        <a:lnSpc>
          <a:spcPct val="100000"/>
        </a:lnSpc>
        <a:spcBef>
          <a:spcPts val="2250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 Medium"/>
        </a:defRPr>
      </a:lvl3pPr>
      <a:lvl4pPr marL="1250112" marR="0" indent="-312528" algn="l" defTabSz="410751" rtl="0" latinLnBrk="0">
        <a:lnSpc>
          <a:spcPct val="100000"/>
        </a:lnSpc>
        <a:spcBef>
          <a:spcPts val="2250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 Medium"/>
        </a:defRPr>
      </a:lvl4pPr>
      <a:lvl5pPr marL="1562640" marR="0" indent="-312528" algn="l" defTabSz="410751" rtl="0" latinLnBrk="0">
        <a:lnSpc>
          <a:spcPct val="100000"/>
        </a:lnSpc>
        <a:spcBef>
          <a:spcPts val="2250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 Medium"/>
        </a:defRPr>
      </a:lvl5pPr>
      <a:lvl6pPr marL="1875168" marR="0" indent="-312528" algn="l" defTabSz="410751" rtl="0" latinLnBrk="0">
        <a:lnSpc>
          <a:spcPct val="100000"/>
        </a:lnSpc>
        <a:spcBef>
          <a:spcPts val="2250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 Medium"/>
        </a:defRPr>
      </a:lvl6pPr>
      <a:lvl7pPr marL="2187696" marR="0" indent="-312528" algn="l" defTabSz="410751" rtl="0" latinLnBrk="0">
        <a:lnSpc>
          <a:spcPct val="100000"/>
        </a:lnSpc>
        <a:spcBef>
          <a:spcPts val="2250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 Medium"/>
        </a:defRPr>
      </a:lvl7pPr>
      <a:lvl8pPr marL="2500224" marR="0" indent="-312528" algn="l" defTabSz="410751" rtl="0" latinLnBrk="0">
        <a:lnSpc>
          <a:spcPct val="100000"/>
        </a:lnSpc>
        <a:spcBef>
          <a:spcPts val="2250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 Medium"/>
        </a:defRPr>
      </a:lvl8pPr>
      <a:lvl9pPr marL="2812752" marR="0" indent="-312528" algn="l" defTabSz="410751" rtl="0" latinLnBrk="0">
        <a:lnSpc>
          <a:spcPct val="100000"/>
        </a:lnSpc>
        <a:spcBef>
          <a:spcPts val="2250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 Medium"/>
        </a:defRPr>
      </a:lvl9pPr>
    </p:bodyStyle>
    <p:other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Bilgisayar II dersi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1411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Karma öğrenme </a:t>
            </a:r>
            <a:br>
              <a:rPr lang="tr-TR" dirty="0" smtClean="0"/>
            </a:br>
            <a:r>
              <a:rPr lang="tr-TR" dirty="0" smtClean="0"/>
              <a:t>(</a:t>
            </a:r>
            <a:r>
              <a:rPr lang="tr-TR" dirty="0" err="1" smtClean="0"/>
              <a:t>blended</a:t>
            </a:r>
            <a:r>
              <a:rPr lang="tr-TR" dirty="0" smtClean="0"/>
              <a:t> </a:t>
            </a:r>
            <a:r>
              <a:rPr lang="tr-TR" dirty="0" err="1" smtClean="0"/>
              <a:t>learning</a:t>
            </a:r>
            <a:r>
              <a:rPr lang="tr-TR" dirty="0" smtClean="0"/>
              <a:t>) </a:t>
            </a:r>
            <a:endParaRPr lang="tr-T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6602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839325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541802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tr-TR" dirty="0" smtClean="0"/>
              <a:t>FC modelin faydaları</a:t>
            </a:r>
            <a:endParaRPr dirty="0"/>
          </a:p>
        </p:txBody>
      </p:sp>
      <p:sp>
        <p:nvSpPr>
          <p:cNvPr id="158" name="Shape 158"/>
          <p:cNvSpPr>
            <a:spLocks noGrp="1"/>
          </p:cNvSpPr>
          <p:nvPr>
            <p:ph type="body" idx="1"/>
          </p:nvPr>
        </p:nvSpPr>
        <p:spPr>
          <a:xfrm>
            <a:off x="1109919" y="1221741"/>
            <a:ext cx="10236738" cy="456342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defRPr sz="5300" spc="105" baseline="3773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tr-TR" dirty="0" smtClean="0"/>
              <a:t>Yüz yüze işlenen derste zaman kazanılmasını sağlar</a:t>
            </a:r>
          </a:p>
          <a:p>
            <a:pPr>
              <a:defRPr sz="5300" spc="105" baseline="3773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tr-TR" dirty="0" smtClean="0"/>
              <a:t>Yüz yüze ve sınıf sonrası eğitim ortamlarında pekiştireç görevi görebilir</a:t>
            </a:r>
          </a:p>
          <a:p>
            <a:pPr>
              <a:defRPr sz="5300" spc="105" baseline="3773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tr-TR" dirty="0" smtClean="0"/>
              <a:t>Kalabalık sınıflar için faydalı olabilir</a:t>
            </a:r>
            <a:endParaRPr dirty="0"/>
          </a:p>
          <a:p>
            <a:pPr>
              <a:defRPr sz="5300" spc="105" baseline="3773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tr-TR" dirty="0" smtClean="0"/>
              <a:t>Yeniden kullanılabilir materyaller </a:t>
            </a:r>
            <a:endParaRPr dirty="0"/>
          </a:p>
          <a:p>
            <a:pPr>
              <a:defRPr sz="5300" spc="105" baseline="3773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tr-TR" dirty="0" smtClean="0"/>
              <a:t>Devamsızlık yapan öğrenciler bu ortamlardan yararlanabilir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6619021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build="p" bldLvl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xfrm>
            <a:off x="2158008" y="322515"/>
            <a:ext cx="7875984" cy="5705024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263912" indent="-263912" defTabSz="244308">
              <a:lnSpc>
                <a:spcPts val="3516"/>
              </a:lnSpc>
              <a:spcBef>
                <a:spcPts val="633"/>
              </a:spcBef>
              <a:defRPr sz="304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To attain </a:t>
            </a:r>
            <a:r>
              <a:rPr>
                <a:solidFill>
                  <a:srgbClr val="FF2600"/>
                </a:solidFill>
              </a:rPr>
              <a:t>a higher and conceptual level of thinking,</a:t>
            </a:r>
            <a:r>
              <a:t> the students need to t</a:t>
            </a:r>
            <a:r>
              <a:rPr>
                <a:solidFill>
                  <a:srgbClr val="FF2600"/>
                </a:solidFill>
              </a:rPr>
              <a:t>ake responsibility for</a:t>
            </a:r>
            <a:r>
              <a:t> their own learning and become active knowledge seekers (Danker, 2015). </a:t>
            </a:r>
          </a:p>
          <a:p>
            <a:pPr marL="263912" indent="-263912" defTabSz="244308">
              <a:lnSpc>
                <a:spcPts val="3516"/>
              </a:lnSpc>
              <a:spcBef>
                <a:spcPts val="633"/>
              </a:spcBef>
              <a:defRPr sz="304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….</a:t>
            </a:r>
            <a:r>
              <a:rPr>
                <a:solidFill>
                  <a:srgbClr val="FF2600"/>
                </a:solidFill>
              </a:rPr>
              <a:t>face-to-face time to have a “much deeper interaction”</a:t>
            </a:r>
            <a:r>
              <a:t> between the teacher and student as they engage and interact on case studies, and discuss particular problems (Danker, 2015; Leckhart &amp; Cheshire, 2012; Gerstein, 2011). </a:t>
            </a:r>
          </a:p>
          <a:p>
            <a:pPr marL="263912" indent="-263912" defTabSz="244308">
              <a:lnSpc>
                <a:spcPts val="3516"/>
              </a:lnSpc>
              <a:spcBef>
                <a:spcPts val="633"/>
              </a:spcBef>
              <a:defRPr sz="304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263912" indent="-263912" defTabSz="244308">
              <a:lnSpc>
                <a:spcPts val="3516"/>
              </a:lnSpc>
              <a:spcBef>
                <a:spcPts val="633"/>
              </a:spcBef>
              <a:defRPr sz="304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(Danker, 2015) The Flipped Classroom promotes personalized learning as students can pause, re-wind and re- watch the online video at their own pace - one of the major, evidence-based advantages of the use of video is that l</a:t>
            </a:r>
            <a:r>
              <a:rPr>
                <a:solidFill>
                  <a:srgbClr val="FF2600"/>
                </a:solidFill>
              </a:rPr>
              <a:t>earners have control over the media with the ability to review parts that are misunderstood, which need further reinforcement, and/or those parts that are of particular interest (Gerstein, 2011</a:t>
            </a:r>
            <a:r>
              <a:t>). This has a positive effect on student learning and achievement.</a:t>
            </a:r>
          </a:p>
          <a:p>
            <a:pPr marL="0" indent="0" defTabSz="244308">
              <a:lnSpc>
                <a:spcPts val="2601"/>
              </a:lnSpc>
              <a:spcBef>
                <a:spcPts val="633"/>
              </a:spcBef>
              <a:buSzTx/>
              <a:buNone/>
              <a:defRPr sz="1976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641">
              <a:latin typeface="Times"/>
              <a:ea typeface="Times"/>
              <a:cs typeface="Time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60493236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2044897"/>
            <a:ext cx="11277601" cy="1222375"/>
          </a:xfrm>
        </p:spPr>
        <p:txBody>
          <a:bodyPr>
            <a:normAutofit fontScale="90000"/>
          </a:bodyPr>
          <a:lstStyle/>
          <a:p>
            <a:r>
              <a:rPr lang="tr-TR" dirty="0"/>
              <a:t>(Bu hafta, derste </a:t>
            </a:r>
            <a:r>
              <a:rPr lang="tr-TR" dirty="0" err="1"/>
              <a:t>Adobe</a:t>
            </a:r>
            <a:r>
              <a:rPr lang="tr-TR" dirty="0"/>
              <a:t> Connect ile uzaktan eğitim uygulaması yürütülecektir)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441914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995911"/>
            <a:ext cx="11277601" cy="1222375"/>
          </a:xfrm>
        </p:spPr>
        <p:txBody>
          <a:bodyPr/>
          <a:lstStyle/>
          <a:p>
            <a:r>
              <a:rPr lang="tr-TR" dirty="0" err="1" smtClean="0"/>
              <a:t>Adobe</a:t>
            </a:r>
            <a:r>
              <a:rPr lang="tr-TR" dirty="0" smtClean="0"/>
              <a:t> </a:t>
            </a:r>
            <a:r>
              <a:rPr lang="tr-TR" dirty="0" err="1" smtClean="0"/>
              <a:t>connect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394163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Adobe</a:t>
            </a:r>
            <a:r>
              <a:rPr lang="tr-TR" dirty="0" smtClean="0"/>
              <a:t> Connect </a:t>
            </a:r>
            <a:r>
              <a:rPr lang="tr-TR" dirty="0" err="1" smtClean="0"/>
              <a:t>vb</a:t>
            </a:r>
            <a:r>
              <a:rPr lang="tr-TR" dirty="0" smtClean="0"/>
              <a:t> uygulamalar</a:t>
            </a:r>
            <a:endParaRPr lang="tr-T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Webinar</a:t>
            </a:r>
            <a:r>
              <a:rPr lang="tr-TR" dirty="0" smtClean="0"/>
              <a:t> gibi uzaktan eğitim aracılığı ile seminerler vermede kullanılabilir.</a:t>
            </a:r>
          </a:p>
          <a:p>
            <a:r>
              <a:rPr lang="tr-TR" dirty="0" smtClean="0"/>
              <a:t>Öğrencilere ve velilere ulaşmada kullanılabilir.</a:t>
            </a:r>
          </a:p>
          <a:p>
            <a:r>
              <a:rPr lang="tr-TR" dirty="0" smtClean="0"/>
              <a:t>Mesleki gelişim etkinlikleri için kullanılabilir.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1962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Adobe</a:t>
            </a:r>
            <a:r>
              <a:rPr lang="tr-TR" dirty="0" smtClean="0"/>
              <a:t> Connect </a:t>
            </a:r>
            <a:r>
              <a:rPr lang="tr-TR" dirty="0" err="1" smtClean="0"/>
              <a:t>vb</a:t>
            </a:r>
            <a:r>
              <a:rPr lang="tr-TR" dirty="0" smtClean="0"/>
              <a:t> uygulamalar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</a:t>
            </a:r>
            <a:r>
              <a:rPr lang="en-US" dirty="0" err="1" smtClean="0"/>
              <a:t>elge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sunum</a:t>
            </a:r>
            <a:r>
              <a:rPr lang="en-US" dirty="0"/>
              <a:t> </a:t>
            </a:r>
            <a:r>
              <a:rPr lang="en-US" dirty="0" err="1"/>
              <a:t>paylaşma</a:t>
            </a:r>
            <a:r>
              <a:rPr lang="en-US" dirty="0"/>
              <a:t> </a:t>
            </a:r>
            <a:r>
              <a:rPr lang="en-US" dirty="0" smtClean="0"/>
              <a:t>da </a:t>
            </a:r>
            <a:r>
              <a:rPr lang="en-US" dirty="0" err="1" smtClean="0"/>
              <a:t>yapılabilir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Katılımcılar</a:t>
            </a:r>
            <a:r>
              <a:rPr lang="en-US" dirty="0" smtClean="0"/>
              <a:t> da </a:t>
            </a:r>
            <a:r>
              <a:rPr lang="en-US" dirty="0" err="1" smtClean="0"/>
              <a:t>fikir</a:t>
            </a:r>
            <a:r>
              <a:rPr lang="en-US" dirty="0" smtClean="0"/>
              <a:t> </a:t>
            </a:r>
            <a:r>
              <a:rPr lang="en-US" dirty="0" err="1" smtClean="0"/>
              <a:t>paylaşabilir</a:t>
            </a:r>
            <a:r>
              <a:rPr lang="en-US" dirty="0" smtClean="0"/>
              <a:t>, </a:t>
            </a:r>
            <a:r>
              <a:rPr lang="en-US" dirty="0" err="1" smtClean="0"/>
              <a:t>soru</a:t>
            </a:r>
            <a:r>
              <a:rPr lang="en-US" dirty="0" smtClean="0"/>
              <a:t> </a:t>
            </a:r>
            <a:r>
              <a:rPr lang="en-US" dirty="0" err="1" smtClean="0"/>
              <a:t>sorabilir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Canlı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verilen</a:t>
            </a:r>
            <a:r>
              <a:rPr lang="en-US" dirty="0" smtClean="0"/>
              <a:t> </a:t>
            </a:r>
            <a:r>
              <a:rPr lang="en-US" dirty="0" err="1" smtClean="0"/>
              <a:t>eğitim</a:t>
            </a:r>
            <a:r>
              <a:rPr lang="en-US" dirty="0" smtClean="0"/>
              <a:t>, </a:t>
            </a:r>
            <a:r>
              <a:rPr lang="en-US" dirty="0" err="1" smtClean="0"/>
              <a:t>kaydedilip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sonradan</a:t>
            </a:r>
            <a:r>
              <a:rPr lang="en-US" dirty="0" smtClean="0"/>
              <a:t> da </a:t>
            </a:r>
            <a:r>
              <a:rPr lang="en-US" dirty="0" err="1" smtClean="0"/>
              <a:t>izlenebilir</a:t>
            </a:r>
            <a:r>
              <a:rPr lang="en-US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7447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Uzaktan Eğitim Uygulamaları</a:t>
            </a:r>
            <a:endParaRPr lang="tr-TR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2896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Türkiye’de Uzaktan Eğitim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Anadolu Üniversitesi Açık Öğretim Fakültesi</a:t>
            </a:r>
          </a:p>
          <a:p>
            <a:r>
              <a:rPr lang="tr-TR" dirty="0" smtClean="0"/>
              <a:t>Üniversitelere bağlı Uzaktan Eğitim Merkezleri</a:t>
            </a:r>
          </a:p>
          <a:p>
            <a:r>
              <a:rPr lang="tr-TR" dirty="0" smtClean="0"/>
              <a:t>MEB’e bağlı açık öğretim programları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14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Uzaktan Eğitim Uygulamaları*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" y="132270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Web </a:t>
            </a:r>
            <a:r>
              <a:rPr lang="en-US" b="1" dirty="0" err="1" smtClean="0"/>
              <a:t>Sayfalarında</a:t>
            </a:r>
            <a:r>
              <a:rPr lang="en-US" b="1" dirty="0" smtClean="0"/>
              <a:t> </a:t>
            </a:r>
            <a:r>
              <a:rPr lang="en-US" b="1" dirty="0" err="1" smtClean="0"/>
              <a:t>Bulunması</a:t>
            </a:r>
            <a:r>
              <a:rPr lang="en-US" b="1" dirty="0" smtClean="0"/>
              <a:t> </a:t>
            </a:r>
            <a:r>
              <a:rPr lang="en-US" b="1" dirty="0" err="1" smtClean="0"/>
              <a:t>Gereken</a:t>
            </a:r>
            <a:r>
              <a:rPr lang="en-US" b="1" dirty="0" smtClean="0"/>
              <a:t> </a:t>
            </a:r>
            <a:r>
              <a:rPr lang="en-US" b="1" dirty="0" err="1" smtClean="0"/>
              <a:t>Özellikler</a:t>
            </a:r>
            <a:r>
              <a:rPr lang="en-US" b="1" dirty="0" smtClean="0"/>
              <a:t> </a:t>
            </a:r>
          </a:p>
          <a:p>
            <a:r>
              <a:rPr lang="en-US" u="sng" dirty="0" smtClean="0"/>
              <a:t>1.Kullanıcı </a:t>
            </a:r>
            <a:r>
              <a:rPr lang="en-US" u="sng" dirty="0" err="1" smtClean="0"/>
              <a:t>tanımlama</a:t>
            </a:r>
            <a:r>
              <a:rPr lang="en-US" u="sng" dirty="0" smtClean="0"/>
              <a:t>: </a:t>
            </a:r>
            <a:r>
              <a:rPr lang="en-US" dirty="0" err="1" smtClean="0"/>
              <a:t>Geniş</a:t>
            </a:r>
            <a:r>
              <a:rPr lang="en-US" dirty="0" smtClean="0"/>
              <a:t> </a:t>
            </a:r>
            <a:r>
              <a:rPr lang="en-US" dirty="0" err="1" smtClean="0"/>
              <a:t>alan</a:t>
            </a:r>
            <a:r>
              <a:rPr lang="en-US" dirty="0" smtClean="0"/>
              <a:t> </a:t>
            </a:r>
            <a:r>
              <a:rPr lang="en-US" dirty="0" err="1" smtClean="0"/>
              <a:t>ağları</a:t>
            </a:r>
            <a:r>
              <a:rPr lang="en-US" dirty="0" smtClean="0"/>
              <a:t>, </a:t>
            </a:r>
            <a:r>
              <a:rPr lang="en-US" dirty="0" err="1" smtClean="0"/>
              <a:t>yerel</a:t>
            </a:r>
            <a:r>
              <a:rPr lang="en-US" dirty="0" smtClean="0"/>
              <a:t> </a:t>
            </a:r>
            <a:r>
              <a:rPr lang="en-US" dirty="0" err="1" smtClean="0"/>
              <a:t>ağlar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da internet </a:t>
            </a:r>
            <a:r>
              <a:rPr lang="en-US" dirty="0" err="1" smtClean="0"/>
              <a:t>üzerinden</a:t>
            </a:r>
            <a:r>
              <a:rPr lang="en-US" dirty="0" smtClean="0"/>
              <a:t> </a:t>
            </a:r>
            <a:r>
              <a:rPr lang="en-US" dirty="0" err="1" smtClean="0"/>
              <a:t>yayın</a:t>
            </a:r>
            <a:r>
              <a:rPr lang="en-US" dirty="0" smtClean="0"/>
              <a:t> </a:t>
            </a:r>
            <a:r>
              <a:rPr lang="en-US" dirty="0" err="1" smtClean="0"/>
              <a:t>yapan</a:t>
            </a:r>
            <a:r>
              <a:rPr lang="en-US" dirty="0" smtClean="0"/>
              <a:t> web </a:t>
            </a:r>
            <a:r>
              <a:rPr lang="en-US" dirty="0" err="1" smtClean="0"/>
              <a:t>tabanlı</a:t>
            </a:r>
            <a:r>
              <a:rPr lang="en-US" dirty="0" smtClean="0"/>
              <a:t> </a:t>
            </a:r>
            <a:r>
              <a:rPr lang="en-US" dirty="0" err="1" smtClean="0"/>
              <a:t>uzaktan</a:t>
            </a:r>
            <a:r>
              <a:rPr lang="en-US" dirty="0" smtClean="0"/>
              <a:t> </a:t>
            </a:r>
            <a:r>
              <a:rPr lang="en-US" dirty="0" err="1" smtClean="0"/>
              <a:t>eğitim</a:t>
            </a:r>
            <a:r>
              <a:rPr lang="en-US" dirty="0" smtClean="0"/>
              <a:t> </a:t>
            </a:r>
            <a:r>
              <a:rPr lang="en-US" dirty="0" err="1" smtClean="0"/>
              <a:t>genel</a:t>
            </a:r>
            <a:r>
              <a:rPr lang="en-US" dirty="0" smtClean="0"/>
              <a:t> </a:t>
            </a:r>
            <a:r>
              <a:rPr lang="en-US" dirty="0" err="1" smtClean="0"/>
              <a:t>erişime</a:t>
            </a:r>
            <a:r>
              <a:rPr lang="en-US" dirty="0" smtClean="0"/>
              <a:t> </a:t>
            </a:r>
            <a:r>
              <a:rPr lang="en-US" dirty="0" err="1" smtClean="0"/>
              <a:t>açık</a:t>
            </a:r>
            <a:r>
              <a:rPr lang="en-US" dirty="0" smtClean="0"/>
              <a:t> </a:t>
            </a:r>
            <a:r>
              <a:rPr lang="en-US" dirty="0" err="1" smtClean="0"/>
              <a:t>yapıda</a:t>
            </a:r>
            <a:r>
              <a:rPr lang="en-US" dirty="0" smtClean="0"/>
              <a:t> </a:t>
            </a:r>
            <a:r>
              <a:rPr lang="en-US" dirty="0" err="1" smtClean="0"/>
              <a:t>olmalıdır</a:t>
            </a:r>
            <a:r>
              <a:rPr lang="en-US" dirty="0" smtClean="0"/>
              <a:t> </a:t>
            </a:r>
            <a:r>
              <a:rPr lang="en-US" dirty="0" err="1" smtClean="0"/>
              <a:t>fakat</a:t>
            </a:r>
            <a:r>
              <a:rPr lang="en-US" dirty="0" smtClean="0"/>
              <a:t> </a:t>
            </a:r>
            <a:r>
              <a:rPr lang="en-US" dirty="0" err="1" smtClean="0"/>
              <a:t>eğitim</a:t>
            </a:r>
            <a:r>
              <a:rPr lang="en-US" dirty="0" smtClean="0"/>
              <a:t> </a:t>
            </a:r>
            <a:r>
              <a:rPr lang="en-US" dirty="0" err="1" smtClean="0"/>
              <a:t>içeriklerinin</a:t>
            </a:r>
            <a:r>
              <a:rPr lang="en-US" dirty="0" smtClean="0"/>
              <a:t> </a:t>
            </a:r>
            <a:r>
              <a:rPr lang="en-US" dirty="0" err="1" smtClean="0"/>
              <a:t>herkes</a:t>
            </a:r>
            <a:r>
              <a:rPr lang="en-US" dirty="0" smtClean="0"/>
              <a:t> </a:t>
            </a:r>
            <a:r>
              <a:rPr lang="en-US" dirty="0" err="1" smtClean="0"/>
              <a:t>tarafından</a:t>
            </a:r>
            <a:r>
              <a:rPr lang="en-US" dirty="0" smtClean="0"/>
              <a:t> </a:t>
            </a:r>
            <a:r>
              <a:rPr lang="en-US" dirty="0" err="1" smtClean="0"/>
              <a:t>görüntülenmesi</a:t>
            </a:r>
            <a:r>
              <a:rPr lang="en-US" dirty="0" smtClean="0"/>
              <a:t> </a:t>
            </a:r>
            <a:r>
              <a:rPr lang="en-US" dirty="0" err="1" smtClean="0"/>
              <a:t>istenmeyebilir</a:t>
            </a:r>
            <a:r>
              <a:rPr lang="en-US" dirty="0" smtClean="0"/>
              <a:t>. </a:t>
            </a:r>
            <a:r>
              <a:rPr lang="en-US" dirty="0" err="1" smtClean="0"/>
              <a:t>Belirli</a:t>
            </a:r>
            <a:r>
              <a:rPr lang="en-US" dirty="0" smtClean="0"/>
              <a:t> </a:t>
            </a:r>
            <a:r>
              <a:rPr lang="en-US" dirty="0" err="1" smtClean="0"/>
              <a:t>kullanıcı</a:t>
            </a:r>
            <a:r>
              <a:rPr lang="en-US" dirty="0" smtClean="0"/>
              <a:t> </a:t>
            </a:r>
            <a:r>
              <a:rPr lang="en-US" dirty="0" err="1" smtClean="0"/>
              <a:t>grup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hakları</a:t>
            </a:r>
            <a:r>
              <a:rPr lang="en-US" dirty="0" smtClean="0"/>
              <a:t> </a:t>
            </a:r>
            <a:r>
              <a:rPr lang="en-US" dirty="0" err="1" smtClean="0"/>
              <a:t>doğrultusunda</a:t>
            </a:r>
            <a:r>
              <a:rPr lang="en-US" dirty="0" smtClean="0"/>
              <a:t> </a:t>
            </a:r>
            <a:r>
              <a:rPr lang="en-US" dirty="0" err="1" smtClean="0"/>
              <a:t>sisteme</a:t>
            </a:r>
            <a:r>
              <a:rPr lang="en-US" dirty="0" smtClean="0"/>
              <a:t> </a:t>
            </a:r>
            <a:r>
              <a:rPr lang="en-US" dirty="0" err="1" smtClean="0"/>
              <a:t>giriş</a:t>
            </a:r>
            <a:r>
              <a:rPr lang="en-US" dirty="0" smtClean="0"/>
              <a:t> </a:t>
            </a:r>
            <a:r>
              <a:rPr lang="en-US" dirty="0" err="1" smtClean="0"/>
              <a:t>yetkisi</a:t>
            </a:r>
            <a:r>
              <a:rPr lang="en-US" dirty="0" smtClean="0"/>
              <a:t> </a:t>
            </a:r>
            <a:r>
              <a:rPr lang="en-US" dirty="0" err="1" smtClean="0"/>
              <a:t>verilmek</a:t>
            </a:r>
            <a:r>
              <a:rPr lang="en-US" dirty="0" smtClean="0"/>
              <a:t> </a:t>
            </a:r>
            <a:r>
              <a:rPr lang="en-US" dirty="0" err="1" smtClean="0"/>
              <a:t>istendiği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kullanıcı</a:t>
            </a:r>
            <a:r>
              <a:rPr lang="en-US" dirty="0" smtClean="0"/>
              <a:t> </a:t>
            </a:r>
            <a:r>
              <a:rPr lang="en-US" dirty="0" err="1" smtClean="0"/>
              <a:t>tanımlayabilir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yönetebilir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yapıda</a:t>
            </a:r>
            <a:r>
              <a:rPr lang="en-US" dirty="0" smtClean="0"/>
              <a:t> </a:t>
            </a:r>
            <a:r>
              <a:rPr lang="en-US" dirty="0" err="1" smtClean="0"/>
              <a:t>oluşturulmalıdır</a:t>
            </a:r>
            <a:r>
              <a:rPr lang="en-US" dirty="0" smtClean="0"/>
              <a:t>. </a:t>
            </a:r>
          </a:p>
          <a:p>
            <a:r>
              <a:rPr lang="en-US" u="sng" dirty="0" smtClean="0"/>
              <a:t>2.Ders </a:t>
            </a:r>
            <a:r>
              <a:rPr lang="en-US" u="sng" dirty="0" err="1" smtClean="0"/>
              <a:t>içerikleri</a:t>
            </a:r>
            <a:r>
              <a:rPr lang="en-US" u="sng" dirty="0" smtClean="0"/>
              <a:t>: </a:t>
            </a:r>
            <a:r>
              <a:rPr lang="en-US" dirty="0" smtClean="0"/>
              <a:t>Web </a:t>
            </a:r>
            <a:r>
              <a:rPr lang="en-US" dirty="0" err="1" smtClean="0"/>
              <a:t>tabanlı</a:t>
            </a:r>
            <a:r>
              <a:rPr lang="en-US" dirty="0" smtClean="0"/>
              <a:t> </a:t>
            </a:r>
            <a:r>
              <a:rPr lang="en-US" dirty="0" err="1" smtClean="0"/>
              <a:t>uzaktan</a:t>
            </a:r>
            <a:r>
              <a:rPr lang="en-US" dirty="0" smtClean="0"/>
              <a:t> </a:t>
            </a:r>
            <a:r>
              <a:rPr lang="en-US" dirty="0" err="1" smtClean="0"/>
              <a:t>eğitim</a:t>
            </a:r>
            <a:r>
              <a:rPr lang="en-US" dirty="0" smtClean="0"/>
              <a:t> </a:t>
            </a:r>
            <a:r>
              <a:rPr lang="en-US" dirty="0" err="1" smtClean="0"/>
              <a:t>sisteminin</a:t>
            </a:r>
            <a:r>
              <a:rPr lang="en-US" dirty="0" smtClean="0"/>
              <a:t> </a:t>
            </a:r>
            <a:r>
              <a:rPr lang="en-US" dirty="0" err="1" smtClean="0"/>
              <a:t>temeli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ders</a:t>
            </a:r>
            <a:r>
              <a:rPr lang="en-US" dirty="0" smtClean="0"/>
              <a:t> </a:t>
            </a:r>
            <a:r>
              <a:rPr lang="en-US" dirty="0" err="1" smtClean="0"/>
              <a:t>içeriklerinin</a:t>
            </a:r>
            <a:r>
              <a:rPr lang="en-US" dirty="0" smtClean="0"/>
              <a:t> </a:t>
            </a:r>
            <a:r>
              <a:rPr lang="en-US" dirty="0" err="1" smtClean="0"/>
              <a:t>hazırlanması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da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içeriklerin</a:t>
            </a:r>
            <a:r>
              <a:rPr lang="en-US" dirty="0" smtClean="0"/>
              <a:t> web </a:t>
            </a:r>
            <a:r>
              <a:rPr lang="en-US" dirty="0" err="1" smtClean="0"/>
              <a:t>ortamına</a:t>
            </a:r>
            <a:r>
              <a:rPr lang="en-US" dirty="0" smtClean="0"/>
              <a:t> </a:t>
            </a:r>
            <a:r>
              <a:rPr lang="en-US" dirty="0" err="1" smtClean="0"/>
              <a:t>aktarılması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içerisinden</a:t>
            </a:r>
            <a:r>
              <a:rPr lang="en-US" dirty="0" smtClean="0"/>
              <a:t> </a:t>
            </a:r>
            <a:r>
              <a:rPr lang="en-US" dirty="0" err="1" smtClean="0"/>
              <a:t>yapılabilmelidir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Arat</a:t>
            </a:r>
            <a:r>
              <a:rPr lang="en-US" dirty="0" smtClean="0"/>
              <a:t>, </a:t>
            </a:r>
            <a:r>
              <a:rPr lang="en-US" dirty="0" err="1" smtClean="0"/>
              <a:t>Bakan</a:t>
            </a:r>
            <a:r>
              <a:rPr lang="en-US" dirty="0" smtClean="0"/>
              <a:t>, 2011, sf369)</a:t>
            </a:r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708293"/>
            <a:ext cx="1135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-* </a:t>
            </a:r>
            <a:r>
              <a:rPr lang="en-US" dirty="0" err="1"/>
              <a:t>Tugay</a:t>
            </a:r>
            <a:r>
              <a:rPr lang="en-US" dirty="0"/>
              <a:t> ARAT, </a:t>
            </a:r>
            <a:r>
              <a:rPr lang="en-US" dirty="0" err="1"/>
              <a:t>Ömer</a:t>
            </a:r>
            <a:r>
              <a:rPr lang="en-US" dirty="0"/>
              <a:t> BAKAN</a:t>
            </a:r>
          </a:p>
          <a:p>
            <a:r>
              <a:rPr lang="en-US" dirty="0" err="1"/>
              <a:t>Selçuk</a:t>
            </a:r>
            <a:r>
              <a:rPr lang="en-US" dirty="0"/>
              <a:t> </a:t>
            </a:r>
            <a:r>
              <a:rPr lang="en-US" dirty="0" err="1"/>
              <a:t>Üniversitesi</a:t>
            </a:r>
            <a:r>
              <a:rPr lang="en-US" dirty="0"/>
              <a:t> </a:t>
            </a:r>
            <a:r>
              <a:rPr lang="en-US" dirty="0" err="1"/>
              <a:t>Sosyal</a:t>
            </a:r>
            <a:r>
              <a:rPr lang="en-US" dirty="0"/>
              <a:t> </a:t>
            </a:r>
            <a:r>
              <a:rPr lang="en-US" dirty="0" err="1"/>
              <a:t>Bilimler</a:t>
            </a:r>
            <a:r>
              <a:rPr lang="en-US" dirty="0"/>
              <a:t> </a:t>
            </a:r>
            <a:r>
              <a:rPr lang="en-US" dirty="0" err="1"/>
              <a:t>Meslek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Okulu</a:t>
            </a:r>
            <a:r>
              <a:rPr lang="en-US" dirty="0"/>
              <a:t> </a:t>
            </a:r>
            <a:r>
              <a:rPr lang="en-US" dirty="0" err="1"/>
              <a:t>Dergisi</a:t>
            </a:r>
            <a:endParaRPr lang="en-US" dirty="0"/>
          </a:p>
          <a:p>
            <a:r>
              <a:rPr lang="en-US" dirty="0" err="1" smtClean="0"/>
              <a:t>Cilt</a:t>
            </a:r>
            <a:r>
              <a:rPr lang="en-US" dirty="0" smtClean="0"/>
              <a:t> 14, </a:t>
            </a:r>
            <a:r>
              <a:rPr lang="en-US" dirty="0" err="1" smtClean="0"/>
              <a:t>Sayı</a:t>
            </a:r>
            <a:r>
              <a:rPr lang="en-US" dirty="0" smtClean="0"/>
              <a:t> 1-2 (2011)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75527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Uzaktan Eğitim Uygulamaları*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" y="13227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Web </a:t>
            </a:r>
            <a:r>
              <a:rPr lang="en-US" b="1" dirty="0" err="1" smtClean="0"/>
              <a:t>Sayfalarında</a:t>
            </a:r>
            <a:r>
              <a:rPr lang="en-US" b="1" dirty="0" smtClean="0"/>
              <a:t> </a:t>
            </a:r>
            <a:r>
              <a:rPr lang="en-US" b="1" dirty="0" err="1" smtClean="0"/>
              <a:t>Bulunması</a:t>
            </a:r>
            <a:r>
              <a:rPr lang="en-US" b="1" dirty="0" smtClean="0"/>
              <a:t> </a:t>
            </a:r>
            <a:r>
              <a:rPr lang="en-US" b="1" dirty="0" err="1" smtClean="0"/>
              <a:t>Gereken</a:t>
            </a:r>
            <a:r>
              <a:rPr lang="en-US" b="1" dirty="0" smtClean="0"/>
              <a:t> </a:t>
            </a:r>
            <a:r>
              <a:rPr lang="en-US" b="1" dirty="0" err="1" smtClean="0"/>
              <a:t>Özellikler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u="sng" dirty="0" smtClean="0"/>
              <a:t>3.Derslerin </a:t>
            </a:r>
            <a:r>
              <a:rPr lang="en-US" u="sng" dirty="0" err="1" smtClean="0"/>
              <a:t>yönetilmesi</a:t>
            </a:r>
            <a:r>
              <a:rPr lang="en-US" u="sng" dirty="0" smtClean="0"/>
              <a:t>: </a:t>
            </a:r>
            <a:r>
              <a:rPr lang="en-US" dirty="0" err="1" smtClean="0"/>
              <a:t>Ders</a:t>
            </a:r>
            <a:r>
              <a:rPr lang="en-US" dirty="0" smtClean="0"/>
              <a:t> </a:t>
            </a:r>
            <a:r>
              <a:rPr lang="en-US" dirty="0" err="1" smtClean="0"/>
              <a:t>yüklerinin</a:t>
            </a:r>
            <a:r>
              <a:rPr lang="en-US" dirty="0" smtClean="0"/>
              <a:t> </a:t>
            </a:r>
            <a:r>
              <a:rPr lang="en-US" dirty="0" err="1" smtClean="0"/>
              <a:t>kontrolü</a:t>
            </a:r>
            <a:r>
              <a:rPr lang="en-US" dirty="0" smtClean="0"/>
              <a:t>, </a:t>
            </a:r>
            <a:r>
              <a:rPr lang="en-US" dirty="0" err="1" smtClean="0"/>
              <a:t>hangi</a:t>
            </a:r>
            <a:r>
              <a:rPr lang="en-US" dirty="0" smtClean="0"/>
              <a:t> </a:t>
            </a:r>
            <a:r>
              <a:rPr lang="en-US" dirty="0" err="1" smtClean="0"/>
              <a:t>dönem</a:t>
            </a:r>
            <a:r>
              <a:rPr lang="en-US" dirty="0" smtClean="0"/>
              <a:t> </a:t>
            </a:r>
            <a:r>
              <a:rPr lang="en-US" dirty="0" err="1" smtClean="0"/>
              <a:t>hangi</a:t>
            </a:r>
            <a:r>
              <a:rPr lang="en-US" dirty="0" smtClean="0"/>
              <a:t> </a:t>
            </a:r>
            <a:r>
              <a:rPr lang="en-US" dirty="0" err="1" smtClean="0"/>
              <a:t>dersi</a:t>
            </a:r>
            <a:r>
              <a:rPr lang="en-US" dirty="0" smtClean="0"/>
              <a:t> </a:t>
            </a:r>
            <a:r>
              <a:rPr lang="en-US" dirty="0" err="1" smtClean="0"/>
              <a:t>almaları</a:t>
            </a:r>
            <a:r>
              <a:rPr lang="en-US" dirty="0" smtClean="0"/>
              <a:t> </a:t>
            </a:r>
            <a:r>
              <a:rPr lang="en-US" dirty="0" err="1" smtClean="0"/>
              <a:t>gerektiği</a:t>
            </a:r>
            <a:r>
              <a:rPr lang="en-US" dirty="0" smtClean="0"/>
              <a:t>, </a:t>
            </a:r>
            <a:r>
              <a:rPr lang="en-US" dirty="0" err="1" smtClean="0"/>
              <a:t>alınan</a:t>
            </a:r>
            <a:r>
              <a:rPr lang="en-US" dirty="0" smtClean="0"/>
              <a:t> </a:t>
            </a:r>
            <a:r>
              <a:rPr lang="en-US" dirty="0" err="1" smtClean="0"/>
              <a:t>dersler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bilgilerin</a:t>
            </a:r>
            <a:r>
              <a:rPr lang="en-US" dirty="0" smtClean="0"/>
              <a:t> </a:t>
            </a:r>
            <a:r>
              <a:rPr lang="en-US" dirty="0" err="1" smtClean="0"/>
              <a:t>takip</a:t>
            </a:r>
            <a:r>
              <a:rPr lang="en-US" dirty="0" smtClean="0"/>
              <a:t> </a:t>
            </a:r>
            <a:r>
              <a:rPr lang="en-US" dirty="0" err="1" smtClean="0"/>
              <a:t>edilebilir</a:t>
            </a:r>
            <a:r>
              <a:rPr lang="en-US" dirty="0" smtClean="0"/>
              <a:t> </a:t>
            </a:r>
            <a:r>
              <a:rPr lang="en-US" dirty="0" err="1" smtClean="0"/>
              <a:t>olması</a:t>
            </a:r>
            <a:r>
              <a:rPr lang="en-US" dirty="0" smtClean="0"/>
              <a:t> </a:t>
            </a:r>
            <a:r>
              <a:rPr lang="en-US" dirty="0" err="1" smtClean="0"/>
              <a:t>gerekmektedir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u="sng" dirty="0" smtClean="0"/>
              <a:t>4.Öğrenciye </a:t>
            </a:r>
            <a:r>
              <a:rPr lang="en-US" u="sng" dirty="0" err="1" smtClean="0"/>
              <a:t>özel</a:t>
            </a:r>
            <a:r>
              <a:rPr lang="en-US" u="sng" dirty="0" smtClean="0"/>
              <a:t> </a:t>
            </a:r>
            <a:r>
              <a:rPr lang="en-US" u="sng" dirty="0" err="1" smtClean="0"/>
              <a:t>programların</a:t>
            </a:r>
            <a:r>
              <a:rPr lang="en-US" u="sng" dirty="0" smtClean="0"/>
              <a:t> </a:t>
            </a:r>
            <a:r>
              <a:rPr lang="en-US" u="sng" dirty="0" err="1" smtClean="0"/>
              <a:t>açılması</a:t>
            </a:r>
            <a:r>
              <a:rPr lang="en-US" u="sng" dirty="0" smtClean="0"/>
              <a:t>: </a:t>
            </a:r>
            <a:r>
              <a:rPr lang="en-US" dirty="0" smtClean="0"/>
              <a:t>Web </a:t>
            </a:r>
            <a:r>
              <a:rPr lang="en-US" dirty="0" err="1" smtClean="0"/>
              <a:t>tabanlı</a:t>
            </a:r>
            <a:r>
              <a:rPr lang="en-US" dirty="0" smtClean="0"/>
              <a:t> </a:t>
            </a:r>
            <a:r>
              <a:rPr lang="en-US" dirty="0" err="1" smtClean="0"/>
              <a:t>uzaktan</a:t>
            </a:r>
            <a:r>
              <a:rPr lang="en-US" dirty="0" smtClean="0"/>
              <a:t> </a:t>
            </a:r>
            <a:r>
              <a:rPr lang="en-US" dirty="0" err="1" smtClean="0"/>
              <a:t>eğitimin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önemli</a:t>
            </a:r>
            <a:r>
              <a:rPr lang="en-US" dirty="0" smtClean="0"/>
              <a:t> </a:t>
            </a:r>
            <a:r>
              <a:rPr lang="en-US" dirty="0" err="1" smtClean="0"/>
              <a:t>özelliği</a:t>
            </a:r>
            <a:r>
              <a:rPr lang="en-US" dirty="0" smtClean="0"/>
              <a:t> </a:t>
            </a:r>
            <a:r>
              <a:rPr lang="en-US" dirty="0" err="1" smtClean="0"/>
              <a:t>esnekliktir</a:t>
            </a:r>
            <a:r>
              <a:rPr lang="en-US" dirty="0" smtClean="0"/>
              <a:t>. Bu </a:t>
            </a:r>
            <a:r>
              <a:rPr lang="en-US" dirty="0" err="1" smtClean="0"/>
              <a:t>esneklik</a:t>
            </a:r>
            <a:r>
              <a:rPr lang="en-US" dirty="0" smtClean="0"/>
              <a:t> </a:t>
            </a:r>
            <a:r>
              <a:rPr lang="en-US" dirty="0" err="1" smtClean="0"/>
              <a:t>öğrenciye</a:t>
            </a:r>
            <a:r>
              <a:rPr lang="en-US" dirty="0" smtClean="0"/>
              <a:t> </a:t>
            </a:r>
            <a:r>
              <a:rPr lang="en-US" dirty="0" err="1" smtClean="0"/>
              <a:t>özel</a:t>
            </a:r>
            <a:r>
              <a:rPr lang="en-US" dirty="0" smtClean="0"/>
              <a:t> </a:t>
            </a:r>
            <a:r>
              <a:rPr lang="en-US" dirty="0" err="1" smtClean="0"/>
              <a:t>programların</a:t>
            </a:r>
            <a:r>
              <a:rPr lang="en-US" dirty="0" smtClean="0"/>
              <a:t> </a:t>
            </a:r>
            <a:r>
              <a:rPr lang="en-US" dirty="0" err="1" smtClean="0"/>
              <a:t>oluşturulabilmesiyle</a:t>
            </a:r>
            <a:r>
              <a:rPr lang="en-US" dirty="0" smtClean="0"/>
              <a:t> </a:t>
            </a:r>
            <a:r>
              <a:rPr lang="en-US" dirty="0" err="1" smtClean="0"/>
              <a:t>ön</a:t>
            </a:r>
            <a:r>
              <a:rPr lang="en-US" dirty="0" smtClean="0"/>
              <a:t> </a:t>
            </a:r>
            <a:r>
              <a:rPr lang="en-US" dirty="0" err="1" smtClean="0"/>
              <a:t>plana</a:t>
            </a:r>
            <a:r>
              <a:rPr lang="en-US" dirty="0" smtClean="0"/>
              <a:t> </a:t>
            </a:r>
            <a:r>
              <a:rPr lang="en-US" dirty="0" err="1" smtClean="0"/>
              <a:t>çıkmalıdır</a:t>
            </a:r>
            <a:r>
              <a:rPr lang="en-US" dirty="0" smtClean="0"/>
              <a:t>. </a:t>
            </a:r>
            <a:r>
              <a:rPr lang="en-US" dirty="0" err="1" smtClean="0"/>
              <a:t>Eğitim</a:t>
            </a:r>
            <a:r>
              <a:rPr lang="en-US" dirty="0" smtClean="0"/>
              <a:t> </a:t>
            </a:r>
            <a:r>
              <a:rPr lang="en-US" dirty="0" err="1" smtClean="0"/>
              <a:t>programı</a:t>
            </a:r>
            <a:r>
              <a:rPr lang="en-US" dirty="0" smtClean="0"/>
              <a:t> </a:t>
            </a:r>
            <a:r>
              <a:rPr lang="en-US" dirty="0" err="1" smtClean="0"/>
              <a:t>zamandan</a:t>
            </a:r>
            <a:r>
              <a:rPr lang="en-US" dirty="0" smtClean="0"/>
              <a:t> </a:t>
            </a:r>
            <a:r>
              <a:rPr lang="en-US" dirty="0" err="1" smtClean="0"/>
              <a:t>bağımsız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tasarlanabildiğinden</a:t>
            </a:r>
            <a:r>
              <a:rPr lang="en-US" dirty="0" smtClean="0"/>
              <a:t>, </a:t>
            </a:r>
            <a:r>
              <a:rPr lang="en-US" dirty="0" err="1" smtClean="0"/>
              <a:t>dönemlik</a:t>
            </a:r>
            <a:r>
              <a:rPr lang="en-US" dirty="0" smtClean="0"/>
              <a:t>, </a:t>
            </a:r>
            <a:r>
              <a:rPr lang="en-US" dirty="0" err="1" smtClean="0"/>
              <a:t>aylık</a:t>
            </a:r>
            <a:r>
              <a:rPr lang="en-US" dirty="0" smtClean="0"/>
              <a:t> </a:t>
            </a:r>
            <a:r>
              <a:rPr lang="en-US" dirty="0" err="1" smtClean="0"/>
              <a:t>hatta</a:t>
            </a:r>
            <a:r>
              <a:rPr lang="en-US" dirty="0" smtClean="0"/>
              <a:t> </a:t>
            </a:r>
            <a:r>
              <a:rPr lang="en-US" dirty="0" err="1" smtClean="0"/>
              <a:t>haftalık</a:t>
            </a:r>
            <a:r>
              <a:rPr lang="en-US" dirty="0" smtClean="0"/>
              <a:t> </a:t>
            </a:r>
            <a:r>
              <a:rPr lang="en-US" dirty="0" err="1" smtClean="0"/>
              <a:t>ders</a:t>
            </a:r>
            <a:r>
              <a:rPr lang="en-US" dirty="0" smtClean="0"/>
              <a:t> </a:t>
            </a:r>
            <a:r>
              <a:rPr lang="en-US" dirty="0" err="1" smtClean="0"/>
              <a:t>yükleri</a:t>
            </a:r>
            <a:r>
              <a:rPr lang="en-US" dirty="0" smtClean="0"/>
              <a:t> </a:t>
            </a: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şekilde</a:t>
            </a:r>
            <a:r>
              <a:rPr lang="en-US" dirty="0" smtClean="0"/>
              <a:t> </a:t>
            </a:r>
            <a:r>
              <a:rPr lang="en-US" dirty="0" err="1" smtClean="0"/>
              <a:t>belirlenebilir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Arat</a:t>
            </a:r>
            <a:r>
              <a:rPr lang="en-US" dirty="0" smtClean="0"/>
              <a:t>, </a:t>
            </a:r>
            <a:r>
              <a:rPr lang="en-US" dirty="0" err="1" smtClean="0"/>
              <a:t>Bakan</a:t>
            </a:r>
            <a:r>
              <a:rPr lang="en-US" dirty="0" smtClean="0"/>
              <a:t>, 2011, sf369-70)</a:t>
            </a:r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708293"/>
            <a:ext cx="1135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-* </a:t>
            </a:r>
            <a:r>
              <a:rPr lang="en-US" dirty="0" err="1"/>
              <a:t>Tugay</a:t>
            </a:r>
            <a:r>
              <a:rPr lang="en-US" dirty="0"/>
              <a:t> ARAT, </a:t>
            </a:r>
            <a:r>
              <a:rPr lang="en-US" dirty="0" err="1"/>
              <a:t>Ömer</a:t>
            </a:r>
            <a:r>
              <a:rPr lang="en-US" dirty="0"/>
              <a:t> BAKAN</a:t>
            </a:r>
          </a:p>
          <a:p>
            <a:r>
              <a:rPr lang="en-US" dirty="0" err="1"/>
              <a:t>Selçuk</a:t>
            </a:r>
            <a:r>
              <a:rPr lang="en-US" dirty="0"/>
              <a:t> </a:t>
            </a:r>
            <a:r>
              <a:rPr lang="en-US" dirty="0" err="1"/>
              <a:t>Üniversitesi</a:t>
            </a:r>
            <a:r>
              <a:rPr lang="en-US" dirty="0"/>
              <a:t> </a:t>
            </a:r>
            <a:r>
              <a:rPr lang="en-US" dirty="0" err="1"/>
              <a:t>Sosyal</a:t>
            </a:r>
            <a:r>
              <a:rPr lang="en-US" dirty="0"/>
              <a:t> </a:t>
            </a:r>
            <a:r>
              <a:rPr lang="en-US" dirty="0" err="1"/>
              <a:t>Bilimler</a:t>
            </a:r>
            <a:r>
              <a:rPr lang="en-US" dirty="0"/>
              <a:t> </a:t>
            </a:r>
            <a:r>
              <a:rPr lang="en-US" dirty="0" err="1"/>
              <a:t>Meslek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Okulu</a:t>
            </a:r>
            <a:r>
              <a:rPr lang="en-US" dirty="0"/>
              <a:t> </a:t>
            </a:r>
            <a:r>
              <a:rPr lang="en-US" dirty="0" err="1"/>
              <a:t>Dergisi</a:t>
            </a:r>
            <a:endParaRPr lang="en-US" dirty="0"/>
          </a:p>
          <a:p>
            <a:r>
              <a:rPr lang="en-US" dirty="0" err="1" smtClean="0"/>
              <a:t>Cilt</a:t>
            </a:r>
            <a:r>
              <a:rPr lang="en-US" dirty="0" smtClean="0"/>
              <a:t> 14, </a:t>
            </a:r>
            <a:r>
              <a:rPr lang="en-US" dirty="0" err="1" smtClean="0"/>
              <a:t>Sayı</a:t>
            </a:r>
            <a:r>
              <a:rPr lang="en-US" dirty="0" smtClean="0"/>
              <a:t> 1-2 (2011)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7616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Uzaktan Eğitim Uygulamaları*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" y="13227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Web </a:t>
            </a:r>
            <a:r>
              <a:rPr lang="en-US" b="1" dirty="0" err="1" smtClean="0"/>
              <a:t>Sayfalarında</a:t>
            </a:r>
            <a:r>
              <a:rPr lang="en-US" b="1" dirty="0" smtClean="0"/>
              <a:t> </a:t>
            </a:r>
            <a:r>
              <a:rPr lang="en-US" b="1" dirty="0" err="1" smtClean="0"/>
              <a:t>Bulunması</a:t>
            </a:r>
            <a:r>
              <a:rPr lang="en-US" b="1" dirty="0" smtClean="0"/>
              <a:t> </a:t>
            </a:r>
            <a:r>
              <a:rPr lang="en-US" b="1" dirty="0" err="1" smtClean="0"/>
              <a:t>Gereken</a:t>
            </a:r>
            <a:r>
              <a:rPr lang="en-US" b="1" dirty="0" smtClean="0"/>
              <a:t> </a:t>
            </a:r>
            <a:r>
              <a:rPr lang="en-US" b="1" dirty="0" err="1" smtClean="0"/>
              <a:t>Özellikler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u="sng" dirty="0" smtClean="0"/>
              <a:t>5.Ödev </a:t>
            </a:r>
            <a:r>
              <a:rPr lang="en-US" u="sng" dirty="0" err="1" smtClean="0"/>
              <a:t>ve</a:t>
            </a:r>
            <a:r>
              <a:rPr lang="en-US" u="sng" dirty="0" smtClean="0"/>
              <a:t> </a:t>
            </a:r>
            <a:r>
              <a:rPr lang="en-US" u="sng" dirty="0" err="1" smtClean="0"/>
              <a:t>proje</a:t>
            </a:r>
            <a:r>
              <a:rPr lang="en-US" u="sng" dirty="0" smtClean="0"/>
              <a:t> </a:t>
            </a:r>
            <a:r>
              <a:rPr lang="en-US" u="sng" dirty="0" err="1" smtClean="0"/>
              <a:t>verilmesi</a:t>
            </a:r>
            <a:r>
              <a:rPr lang="en-US" u="sng" dirty="0" smtClean="0"/>
              <a:t>/</a:t>
            </a:r>
            <a:r>
              <a:rPr lang="en-US" u="sng" dirty="0" err="1" smtClean="0"/>
              <a:t>teslimi</a:t>
            </a:r>
            <a:r>
              <a:rPr lang="en-US" u="sng" dirty="0" smtClean="0"/>
              <a:t>: </a:t>
            </a:r>
            <a:r>
              <a:rPr lang="en-US" dirty="0" err="1" smtClean="0"/>
              <a:t>Öğrencilere</a:t>
            </a:r>
            <a:r>
              <a:rPr lang="en-US" dirty="0" smtClean="0"/>
              <a:t> </a:t>
            </a:r>
            <a:r>
              <a:rPr lang="en-US" dirty="0" err="1" smtClean="0"/>
              <a:t>ödev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projelerin</a:t>
            </a:r>
            <a:r>
              <a:rPr lang="en-US" dirty="0" smtClean="0"/>
              <a:t> </a:t>
            </a:r>
            <a:r>
              <a:rPr lang="en-US" dirty="0" err="1" smtClean="0"/>
              <a:t>verilmesi</a:t>
            </a:r>
            <a:r>
              <a:rPr lang="en-US" dirty="0" smtClean="0"/>
              <a:t>,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çalışmalar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ilgili</a:t>
            </a:r>
            <a:r>
              <a:rPr lang="en-US" dirty="0" smtClean="0"/>
              <a:t> </a:t>
            </a:r>
            <a:r>
              <a:rPr lang="en-US" dirty="0" err="1" smtClean="0"/>
              <a:t>içerik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açıklamaların</a:t>
            </a:r>
            <a:r>
              <a:rPr lang="en-US" dirty="0" smtClean="0"/>
              <a:t> </a:t>
            </a:r>
            <a:r>
              <a:rPr lang="en-US" dirty="0" err="1" smtClean="0"/>
              <a:t>öğrencilere</a:t>
            </a:r>
            <a:r>
              <a:rPr lang="en-US" dirty="0" smtClean="0"/>
              <a:t> </a:t>
            </a:r>
            <a:r>
              <a:rPr lang="en-US" dirty="0" err="1" smtClean="0"/>
              <a:t>aktarılması</a:t>
            </a:r>
            <a:r>
              <a:rPr lang="en-US" dirty="0" smtClean="0"/>
              <a:t>, </a:t>
            </a:r>
            <a:r>
              <a:rPr lang="en-US" dirty="0" err="1" smtClean="0"/>
              <a:t>tamamlanan</a:t>
            </a:r>
            <a:r>
              <a:rPr lang="en-US" dirty="0" smtClean="0"/>
              <a:t> </a:t>
            </a:r>
            <a:r>
              <a:rPr lang="en-US" dirty="0" err="1" smtClean="0"/>
              <a:t>çalışmaların</a:t>
            </a:r>
            <a:r>
              <a:rPr lang="en-US" dirty="0" smtClean="0"/>
              <a:t> </a:t>
            </a:r>
            <a:r>
              <a:rPr lang="en-US" dirty="0" err="1" smtClean="0"/>
              <a:t>toplanıp</a:t>
            </a:r>
            <a:r>
              <a:rPr lang="en-US" dirty="0" smtClean="0"/>
              <a:t> </a:t>
            </a:r>
            <a:r>
              <a:rPr lang="en-US" dirty="0" err="1" smtClean="0"/>
              <a:t>değerlendirilmesi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işlemlerin</a:t>
            </a:r>
            <a:r>
              <a:rPr lang="en-US" dirty="0" smtClean="0"/>
              <a:t> </a:t>
            </a:r>
            <a:r>
              <a:rPr lang="en-US" dirty="0" err="1" smtClean="0"/>
              <a:t>yapılabilmesi</a:t>
            </a:r>
            <a:r>
              <a:rPr lang="en-US" dirty="0" smtClean="0"/>
              <a:t> </a:t>
            </a:r>
            <a:r>
              <a:rPr lang="en-US" dirty="0" err="1" smtClean="0"/>
              <a:t>gerekmektedir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err="1" smtClean="0"/>
              <a:t>Tüm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işlemlerin</a:t>
            </a:r>
            <a:r>
              <a:rPr lang="en-US" dirty="0" smtClean="0"/>
              <a:t> 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merkezden</a:t>
            </a:r>
            <a:r>
              <a:rPr lang="en-US" dirty="0" smtClean="0"/>
              <a:t> </a:t>
            </a:r>
            <a:r>
              <a:rPr lang="en-US" dirty="0" err="1" smtClean="0"/>
              <a:t>yapılması</a:t>
            </a:r>
            <a:r>
              <a:rPr lang="en-US" dirty="0" smtClean="0"/>
              <a:t>, </a:t>
            </a:r>
            <a:r>
              <a:rPr lang="en-US" dirty="0" err="1" smtClean="0"/>
              <a:t>sorumlu</a:t>
            </a:r>
            <a:r>
              <a:rPr lang="en-US" dirty="0" smtClean="0"/>
              <a:t> </a:t>
            </a:r>
            <a:r>
              <a:rPr lang="en-US" dirty="0" err="1" smtClean="0"/>
              <a:t>kişilerin</a:t>
            </a:r>
            <a:r>
              <a:rPr lang="en-US" dirty="0" smtClean="0"/>
              <a:t> </a:t>
            </a:r>
            <a:r>
              <a:rPr lang="en-US" dirty="0" err="1" smtClean="0"/>
              <a:t>üzerindeki</a:t>
            </a:r>
            <a:r>
              <a:rPr lang="en-US" dirty="0" smtClean="0"/>
              <a:t> </a:t>
            </a:r>
            <a:r>
              <a:rPr lang="en-US" dirty="0" err="1" smtClean="0"/>
              <a:t>iş</a:t>
            </a:r>
            <a:r>
              <a:rPr lang="en-US" dirty="0" smtClean="0"/>
              <a:t> </a:t>
            </a:r>
            <a:r>
              <a:rPr lang="en-US" dirty="0" err="1" smtClean="0"/>
              <a:t>yükünü</a:t>
            </a:r>
            <a:r>
              <a:rPr lang="en-US" dirty="0" smtClean="0"/>
              <a:t> </a:t>
            </a:r>
            <a:r>
              <a:rPr lang="en-US" dirty="0" err="1" smtClean="0"/>
              <a:t>azaltıp</a:t>
            </a:r>
            <a:r>
              <a:rPr lang="en-US" dirty="0" smtClean="0"/>
              <a:t> </a:t>
            </a:r>
            <a:r>
              <a:rPr lang="en-US" dirty="0" err="1" smtClean="0"/>
              <a:t>hız</a:t>
            </a:r>
            <a:r>
              <a:rPr lang="en-US" dirty="0" smtClean="0"/>
              <a:t> </a:t>
            </a:r>
            <a:r>
              <a:rPr lang="en-US" dirty="0" err="1" smtClean="0"/>
              <a:t>kazandıracaktır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Arat</a:t>
            </a:r>
            <a:r>
              <a:rPr lang="en-US" dirty="0" smtClean="0"/>
              <a:t>, </a:t>
            </a:r>
            <a:r>
              <a:rPr lang="en-US" dirty="0" err="1" smtClean="0"/>
              <a:t>Bakan</a:t>
            </a:r>
            <a:r>
              <a:rPr lang="en-US" dirty="0" smtClean="0"/>
              <a:t>, 2011, sf369-70)</a:t>
            </a:r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708293"/>
            <a:ext cx="1135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-* </a:t>
            </a:r>
            <a:r>
              <a:rPr lang="en-US" dirty="0" err="1"/>
              <a:t>Tugay</a:t>
            </a:r>
            <a:r>
              <a:rPr lang="en-US" dirty="0"/>
              <a:t> ARAT, </a:t>
            </a:r>
            <a:r>
              <a:rPr lang="en-US" dirty="0" err="1"/>
              <a:t>Ömer</a:t>
            </a:r>
            <a:r>
              <a:rPr lang="en-US" dirty="0"/>
              <a:t> BAKAN</a:t>
            </a:r>
          </a:p>
          <a:p>
            <a:r>
              <a:rPr lang="en-US" dirty="0" err="1"/>
              <a:t>Selçuk</a:t>
            </a:r>
            <a:r>
              <a:rPr lang="en-US" dirty="0"/>
              <a:t> </a:t>
            </a:r>
            <a:r>
              <a:rPr lang="en-US" dirty="0" err="1"/>
              <a:t>Üniversitesi</a:t>
            </a:r>
            <a:r>
              <a:rPr lang="en-US" dirty="0"/>
              <a:t> </a:t>
            </a:r>
            <a:r>
              <a:rPr lang="en-US" dirty="0" err="1"/>
              <a:t>Sosyal</a:t>
            </a:r>
            <a:r>
              <a:rPr lang="en-US" dirty="0"/>
              <a:t> </a:t>
            </a:r>
            <a:r>
              <a:rPr lang="en-US" dirty="0" err="1"/>
              <a:t>Bilimler</a:t>
            </a:r>
            <a:r>
              <a:rPr lang="en-US" dirty="0"/>
              <a:t> </a:t>
            </a:r>
            <a:r>
              <a:rPr lang="en-US" dirty="0" err="1"/>
              <a:t>Meslek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Okulu</a:t>
            </a:r>
            <a:r>
              <a:rPr lang="en-US" dirty="0"/>
              <a:t> </a:t>
            </a:r>
            <a:r>
              <a:rPr lang="en-US" dirty="0" err="1"/>
              <a:t>Dergisi</a:t>
            </a:r>
            <a:endParaRPr lang="en-US" dirty="0"/>
          </a:p>
          <a:p>
            <a:r>
              <a:rPr lang="en-US" dirty="0" err="1" smtClean="0"/>
              <a:t>Cilt</a:t>
            </a:r>
            <a:r>
              <a:rPr lang="en-US" dirty="0" smtClean="0"/>
              <a:t> 14, </a:t>
            </a:r>
            <a:r>
              <a:rPr lang="en-US" dirty="0" err="1" smtClean="0"/>
              <a:t>Sayı</a:t>
            </a:r>
            <a:r>
              <a:rPr lang="en-US" dirty="0" smtClean="0"/>
              <a:t> 1-2 (2011)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9449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Uzaktan Eğitim Uygulamaları*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" y="132270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Web </a:t>
            </a:r>
            <a:r>
              <a:rPr lang="en-US" b="1" dirty="0" err="1" smtClean="0"/>
              <a:t>Sayfalarında</a:t>
            </a:r>
            <a:r>
              <a:rPr lang="en-US" b="1" dirty="0" smtClean="0"/>
              <a:t> </a:t>
            </a:r>
            <a:r>
              <a:rPr lang="en-US" b="1" dirty="0" err="1" smtClean="0"/>
              <a:t>Bulunması</a:t>
            </a:r>
            <a:r>
              <a:rPr lang="en-US" b="1" dirty="0" smtClean="0"/>
              <a:t> </a:t>
            </a:r>
            <a:r>
              <a:rPr lang="en-US" b="1" dirty="0" err="1" smtClean="0"/>
              <a:t>Gereken</a:t>
            </a:r>
            <a:r>
              <a:rPr lang="en-US" b="1" dirty="0" smtClean="0"/>
              <a:t> </a:t>
            </a:r>
            <a:r>
              <a:rPr lang="en-US" b="1" dirty="0" err="1" smtClean="0"/>
              <a:t>Özellikler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u="sng" dirty="0" smtClean="0"/>
              <a:t>6.Sınav </a:t>
            </a:r>
            <a:r>
              <a:rPr lang="en-US" u="sng" dirty="0" err="1" smtClean="0"/>
              <a:t>ve</a:t>
            </a:r>
            <a:r>
              <a:rPr lang="en-US" u="sng" dirty="0" smtClean="0"/>
              <a:t> </a:t>
            </a:r>
            <a:r>
              <a:rPr lang="en-US" u="sng" dirty="0" err="1" smtClean="0"/>
              <a:t>testlerin</a:t>
            </a:r>
            <a:r>
              <a:rPr lang="en-US" u="sng" dirty="0" smtClean="0"/>
              <a:t> </a:t>
            </a:r>
            <a:r>
              <a:rPr lang="en-US" u="sng" dirty="0" err="1" smtClean="0"/>
              <a:t>hazırlanması</a:t>
            </a:r>
            <a:r>
              <a:rPr lang="en-US" u="sng" dirty="0" smtClean="0"/>
              <a:t> </a:t>
            </a:r>
            <a:r>
              <a:rPr lang="en-US" u="sng" dirty="0" err="1" smtClean="0"/>
              <a:t>ve</a:t>
            </a:r>
            <a:r>
              <a:rPr lang="en-US" u="sng" dirty="0" smtClean="0"/>
              <a:t> </a:t>
            </a:r>
            <a:r>
              <a:rPr lang="en-US" u="sng" dirty="0" err="1" smtClean="0"/>
              <a:t>uygulanması</a:t>
            </a:r>
            <a:r>
              <a:rPr lang="en-US" dirty="0" smtClean="0"/>
              <a:t>: </a:t>
            </a:r>
            <a:r>
              <a:rPr lang="en-US" dirty="0" err="1" smtClean="0"/>
              <a:t>Dönem</a:t>
            </a:r>
            <a:r>
              <a:rPr lang="en-US" dirty="0" smtClean="0"/>
              <a:t> </a:t>
            </a:r>
            <a:r>
              <a:rPr lang="en-US" dirty="0" err="1" smtClean="0"/>
              <a:t>içinde</a:t>
            </a:r>
            <a:r>
              <a:rPr lang="en-US" dirty="0" smtClean="0"/>
              <a:t> </a:t>
            </a:r>
            <a:r>
              <a:rPr lang="en-US" dirty="0" err="1" smtClean="0"/>
              <a:t>aktarılan</a:t>
            </a:r>
            <a:r>
              <a:rPr lang="en-US" dirty="0" smtClean="0"/>
              <a:t> </a:t>
            </a:r>
            <a:r>
              <a:rPr lang="en-US" dirty="0" err="1" smtClean="0"/>
              <a:t>bilginin</a:t>
            </a:r>
            <a:r>
              <a:rPr lang="en-US" dirty="0" smtClean="0"/>
              <a:t> </a:t>
            </a:r>
            <a:r>
              <a:rPr lang="en-US" dirty="0" err="1" smtClean="0"/>
              <a:t>öğrenci</a:t>
            </a:r>
            <a:r>
              <a:rPr lang="en-US" dirty="0" smtClean="0"/>
              <a:t> </a:t>
            </a:r>
            <a:r>
              <a:rPr lang="en-US" dirty="0" err="1" smtClean="0"/>
              <a:t>tarafından</a:t>
            </a:r>
            <a:r>
              <a:rPr lang="en-US" dirty="0" smtClean="0"/>
              <a:t> ne </a:t>
            </a:r>
            <a:r>
              <a:rPr lang="en-US" dirty="0" err="1" smtClean="0"/>
              <a:t>derecede</a:t>
            </a:r>
            <a:r>
              <a:rPr lang="en-US" dirty="0" smtClean="0"/>
              <a:t> </a:t>
            </a:r>
            <a:r>
              <a:rPr lang="en-US" dirty="0" err="1" smtClean="0"/>
              <a:t>alınabildiğini</a:t>
            </a:r>
            <a:r>
              <a:rPr lang="en-US" dirty="0" smtClean="0"/>
              <a:t> </a:t>
            </a:r>
            <a:r>
              <a:rPr lang="en-US" dirty="0" err="1" smtClean="0"/>
              <a:t>ortaya</a:t>
            </a:r>
            <a:r>
              <a:rPr lang="en-US" dirty="0" smtClean="0"/>
              <a:t> </a:t>
            </a:r>
            <a:r>
              <a:rPr lang="en-US" dirty="0" err="1" smtClean="0"/>
              <a:t>koymak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tüm</a:t>
            </a:r>
            <a:r>
              <a:rPr lang="en-US" dirty="0" smtClean="0"/>
              <a:t> </a:t>
            </a:r>
            <a:r>
              <a:rPr lang="en-US" dirty="0" err="1" smtClean="0"/>
              <a:t>eğitim</a:t>
            </a:r>
            <a:r>
              <a:rPr lang="en-US" dirty="0" smtClean="0"/>
              <a:t> </a:t>
            </a:r>
            <a:r>
              <a:rPr lang="en-US" dirty="0" err="1" smtClean="0"/>
              <a:t>sistemlerinde</a:t>
            </a:r>
            <a:r>
              <a:rPr lang="en-US" dirty="0" smtClean="0"/>
              <a:t> </a:t>
            </a:r>
            <a:r>
              <a:rPr lang="en-US" dirty="0" err="1" smtClean="0"/>
              <a:t>olduğu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uzaktan</a:t>
            </a:r>
            <a:r>
              <a:rPr lang="en-US" dirty="0" smtClean="0"/>
              <a:t> </a:t>
            </a:r>
            <a:r>
              <a:rPr lang="en-US" dirty="0" err="1" smtClean="0"/>
              <a:t>eğitimde</a:t>
            </a:r>
            <a:r>
              <a:rPr lang="en-US" dirty="0" smtClean="0"/>
              <a:t> de </a:t>
            </a:r>
            <a:r>
              <a:rPr lang="en-US" dirty="0" err="1" smtClean="0"/>
              <a:t>sınav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testler</a:t>
            </a:r>
            <a:r>
              <a:rPr lang="en-US" dirty="0" smtClean="0"/>
              <a:t> </a:t>
            </a:r>
            <a:r>
              <a:rPr lang="en-US" dirty="0" err="1" smtClean="0"/>
              <a:t>yapılmaktadır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u="sng" dirty="0" smtClean="0"/>
              <a:t>7.Öğrenci </a:t>
            </a:r>
            <a:r>
              <a:rPr lang="en-US" u="sng" dirty="0" err="1" smtClean="0"/>
              <a:t>eğitimlerinin</a:t>
            </a:r>
            <a:r>
              <a:rPr lang="en-US" u="sng" dirty="0" smtClean="0"/>
              <a:t> </a:t>
            </a:r>
            <a:r>
              <a:rPr lang="en-US" u="sng" dirty="0" err="1" smtClean="0"/>
              <a:t>izlenmesi</a:t>
            </a:r>
            <a:r>
              <a:rPr lang="en-US" u="sng" dirty="0" smtClean="0"/>
              <a:t>: </a:t>
            </a:r>
            <a:r>
              <a:rPr lang="en-US" dirty="0" smtClean="0"/>
              <a:t>Web </a:t>
            </a:r>
            <a:r>
              <a:rPr lang="en-US" dirty="0" err="1" smtClean="0"/>
              <a:t>tabanlı</a:t>
            </a:r>
            <a:r>
              <a:rPr lang="en-US" dirty="0" smtClean="0"/>
              <a:t> </a:t>
            </a:r>
            <a:r>
              <a:rPr lang="en-US" dirty="0" err="1" smtClean="0"/>
              <a:t>uzaktan</a:t>
            </a:r>
            <a:r>
              <a:rPr lang="en-US" dirty="0" smtClean="0"/>
              <a:t> </a:t>
            </a:r>
            <a:r>
              <a:rPr lang="en-US" dirty="0" err="1" smtClean="0"/>
              <a:t>eğitimin</a:t>
            </a:r>
            <a:r>
              <a:rPr lang="en-US" dirty="0" smtClean="0"/>
              <a:t> </a:t>
            </a:r>
            <a:r>
              <a:rPr lang="en-US" dirty="0" err="1" smtClean="0"/>
              <a:t>başarıya</a:t>
            </a:r>
            <a:r>
              <a:rPr lang="en-US" dirty="0" smtClean="0"/>
              <a:t> </a:t>
            </a:r>
            <a:r>
              <a:rPr lang="en-US" dirty="0" err="1" smtClean="0"/>
              <a:t>ulaşması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sistemin</a:t>
            </a:r>
            <a:r>
              <a:rPr lang="en-US" dirty="0" smtClean="0"/>
              <a:t> ne </a:t>
            </a:r>
            <a:r>
              <a:rPr lang="en-US" dirty="0" err="1" smtClean="0"/>
              <a:t>derece</a:t>
            </a:r>
            <a:r>
              <a:rPr lang="en-US" dirty="0" smtClean="0"/>
              <a:t> </a:t>
            </a:r>
            <a:r>
              <a:rPr lang="en-US" dirty="0" err="1" smtClean="0"/>
              <a:t>etkin</a:t>
            </a:r>
            <a:r>
              <a:rPr lang="en-US" dirty="0" smtClean="0"/>
              <a:t> </a:t>
            </a:r>
            <a:r>
              <a:rPr lang="en-US" dirty="0" err="1" smtClean="0"/>
              <a:t>kullanıldığının</a:t>
            </a:r>
            <a:r>
              <a:rPr lang="en-US" dirty="0" smtClean="0"/>
              <a:t> </a:t>
            </a:r>
            <a:r>
              <a:rPr lang="en-US" dirty="0" err="1" smtClean="0"/>
              <a:t>izlenilmesi</a:t>
            </a:r>
            <a:r>
              <a:rPr lang="en-US" dirty="0" smtClean="0"/>
              <a:t> </a:t>
            </a:r>
            <a:r>
              <a:rPr lang="en-US" dirty="0" err="1" smtClean="0"/>
              <a:t>gereklidir</a:t>
            </a:r>
            <a:r>
              <a:rPr lang="en-US" dirty="0" smtClean="0"/>
              <a:t>. </a:t>
            </a:r>
            <a:r>
              <a:rPr lang="en-US" dirty="0" err="1" smtClean="0"/>
              <a:t>Öğrencilerin</a:t>
            </a:r>
            <a:r>
              <a:rPr lang="en-US" dirty="0" smtClean="0"/>
              <a:t> </a:t>
            </a:r>
            <a:r>
              <a:rPr lang="en-US" dirty="0" err="1" smtClean="0"/>
              <a:t>günün</a:t>
            </a:r>
            <a:r>
              <a:rPr lang="en-US" dirty="0" smtClean="0"/>
              <a:t> </a:t>
            </a:r>
            <a:r>
              <a:rPr lang="en-US" dirty="0" err="1" smtClean="0"/>
              <a:t>hangi</a:t>
            </a:r>
            <a:r>
              <a:rPr lang="en-US" dirty="0" smtClean="0"/>
              <a:t> </a:t>
            </a:r>
            <a:r>
              <a:rPr lang="en-US" dirty="0" err="1" smtClean="0"/>
              <a:t>saatinde</a:t>
            </a:r>
            <a:r>
              <a:rPr lang="en-US" dirty="0" smtClean="0"/>
              <a:t> </a:t>
            </a:r>
            <a:r>
              <a:rPr lang="en-US" dirty="0" err="1" smtClean="0"/>
              <a:t>sistemden</a:t>
            </a:r>
            <a:r>
              <a:rPr lang="en-US" dirty="0" smtClean="0"/>
              <a:t> ne </a:t>
            </a:r>
            <a:r>
              <a:rPr lang="en-US" dirty="0" err="1" smtClean="0"/>
              <a:t>ölçüde</a:t>
            </a:r>
            <a:r>
              <a:rPr lang="en-US" dirty="0" smtClean="0"/>
              <a:t> </a:t>
            </a:r>
            <a:r>
              <a:rPr lang="en-US" dirty="0" err="1" smtClean="0"/>
              <a:t>yararlandıkları</a:t>
            </a:r>
            <a:r>
              <a:rPr lang="en-US" dirty="0" smtClean="0"/>
              <a:t>, </a:t>
            </a:r>
            <a:r>
              <a:rPr lang="en-US" dirty="0" err="1" smtClean="0"/>
              <a:t>hangi</a:t>
            </a:r>
            <a:r>
              <a:rPr lang="en-US" dirty="0" smtClean="0"/>
              <a:t> </a:t>
            </a:r>
            <a:r>
              <a:rPr lang="en-US" dirty="0" err="1" smtClean="0"/>
              <a:t>ders</a:t>
            </a:r>
            <a:r>
              <a:rPr lang="en-US" dirty="0" smtClean="0"/>
              <a:t> </a:t>
            </a:r>
            <a:r>
              <a:rPr lang="en-US" dirty="0" err="1" smtClean="0"/>
              <a:t>içeriklerinde</a:t>
            </a:r>
            <a:r>
              <a:rPr lang="en-US" dirty="0" smtClean="0"/>
              <a:t> ne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vakit</a:t>
            </a:r>
            <a:r>
              <a:rPr lang="en-US" dirty="0" smtClean="0"/>
              <a:t> </a:t>
            </a:r>
            <a:r>
              <a:rPr lang="en-US" dirty="0" err="1" smtClean="0"/>
              <a:t>geçirdikleri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bilgilerin</a:t>
            </a:r>
            <a:r>
              <a:rPr lang="en-US" dirty="0" smtClean="0"/>
              <a:t> </a:t>
            </a:r>
            <a:r>
              <a:rPr lang="en-US" dirty="0" err="1" smtClean="0"/>
              <a:t>takip</a:t>
            </a:r>
            <a:r>
              <a:rPr lang="en-US" dirty="0" smtClean="0"/>
              <a:t> </a:t>
            </a:r>
            <a:r>
              <a:rPr lang="en-US" dirty="0" err="1" smtClean="0"/>
              <a:t>edilebilmesi</a:t>
            </a:r>
            <a:r>
              <a:rPr lang="en-US" dirty="0" smtClean="0"/>
              <a:t> </a:t>
            </a:r>
            <a:r>
              <a:rPr lang="en-US" dirty="0" err="1" smtClean="0"/>
              <a:t>gerekmektedir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Arat</a:t>
            </a:r>
            <a:r>
              <a:rPr lang="en-US" dirty="0" smtClean="0"/>
              <a:t>, </a:t>
            </a:r>
            <a:r>
              <a:rPr lang="en-US" dirty="0" err="1" smtClean="0"/>
              <a:t>Bakan</a:t>
            </a:r>
            <a:r>
              <a:rPr lang="en-US" dirty="0" smtClean="0"/>
              <a:t>, 2011, sf369-70)</a:t>
            </a:r>
            <a:endParaRPr lang="tr-TR" dirty="0" smtClean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38200" y="5708293"/>
            <a:ext cx="1135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-* </a:t>
            </a:r>
            <a:r>
              <a:rPr lang="en-US" dirty="0" err="1"/>
              <a:t>Tugay</a:t>
            </a:r>
            <a:r>
              <a:rPr lang="en-US" dirty="0"/>
              <a:t> ARAT, </a:t>
            </a:r>
            <a:r>
              <a:rPr lang="en-US" dirty="0" err="1"/>
              <a:t>Ömer</a:t>
            </a:r>
            <a:r>
              <a:rPr lang="en-US" dirty="0"/>
              <a:t> BAKAN</a:t>
            </a:r>
          </a:p>
          <a:p>
            <a:r>
              <a:rPr lang="en-US" dirty="0" err="1"/>
              <a:t>Selçuk</a:t>
            </a:r>
            <a:r>
              <a:rPr lang="en-US" dirty="0"/>
              <a:t> </a:t>
            </a:r>
            <a:r>
              <a:rPr lang="en-US" dirty="0" err="1"/>
              <a:t>Üniversitesi</a:t>
            </a:r>
            <a:r>
              <a:rPr lang="en-US" dirty="0"/>
              <a:t> </a:t>
            </a:r>
            <a:r>
              <a:rPr lang="en-US" dirty="0" err="1"/>
              <a:t>Sosyal</a:t>
            </a:r>
            <a:r>
              <a:rPr lang="en-US" dirty="0"/>
              <a:t> </a:t>
            </a:r>
            <a:r>
              <a:rPr lang="en-US" dirty="0" err="1"/>
              <a:t>Bilimler</a:t>
            </a:r>
            <a:r>
              <a:rPr lang="en-US" dirty="0"/>
              <a:t> </a:t>
            </a:r>
            <a:r>
              <a:rPr lang="en-US" dirty="0" err="1"/>
              <a:t>Meslek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Okulu</a:t>
            </a:r>
            <a:r>
              <a:rPr lang="en-US" dirty="0"/>
              <a:t> </a:t>
            </a:r>
            <a:r>
              <a:rPr lang="en-US" dirty="0" err="1"/>
              <a:t>Dergisi</a:t>
            </a:r>
            <a:endParaRPr lang="en-US" dirty="0"/>
          </a:p>
          <a:p>
            <a:r>
              <a:rPr lang="en-US" dirty="0" err="1" smtClean="0"/>
              <a:t>Cilt</a:t>
            </a:r>
            <a:r>
              <a:rPr lang="en-US" dirty="0" smtClean="0"/>
              <a:t> 14, </a:t>
            </a:r>
            <a:r>
              <a:rPr lang="en-US" dirty="0" err="1" smtClean="0"/>
              <a:t>Sayı</a:t>
            </a:r>
            <a:r>
              <a:rPr lang="en-US" dirty="0" smtClean="0"/>
              <a:t> 1-2 (2011)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89030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Uzaktan Eğitim Uygulamaları*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" y="132270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Web </a:t>
            </a:r>
            <a:r>
              <a:rPr lang="en-US" b="1" dirty="0" err="1" smtClean="0"/>
              <a:t>Sayfalarında</a:t>
            </a:r>
            <a:r>
              <a:rPr lang="en-US" b="1" dirty="0" smtClean="0"/>
              <a:t> </a:t>
            </a:r>
            <a:r>
              <a:rPr lang="en-US" b="1" dirty="0" err="1" smtClean="0"/>
              <a:t>Bulunması</a:t>
            </a:r>
            <a:r>
              <a:rPr lang="en-US" b="1" dirty="0" smtClean="0"/>
              <a:t> </a:t>
            </a:r>
            <a:r>
              <a:rPr lang="en-US" b="1" dirty="0" err="1" smtClean="0"/>
              <a:t>Gereken</a:t>
            </a:r>
            <a:r>
              <a:rPr lang="en-US" b="1" dirty="0" smtClean="0"/>
              <a:t> </a:t>
            </a:r>
            <a:r>
              <a:rPr lang="en-US" b="1" dirty="0" err="1" smtClean="0"/>
              <a:t>Özellikler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u="sng" dirty="0" smtClean="0"/>
              <a:t>8.Öğrencilerin </a:t>
            </a:r>
            <a:r>
              <a:rPr lang="en-US" u="sng" dirty="0" err="1" smtClean="0"/>
              <a:t>başarı</a:t>
            </a:r>
            <a:r>
              <a:rPr lang="en-US" u="sng" dirty="0" smtClean="0"/>
              <a:t> </a:t>
            </a:r>
            <a:r>
              <a:rPr lang="en-US" u="sng" dirty="0" err="1" smtClean="0"/>
              <a:t>durumlarının</a:t>
            </a:r>
            <a:r>
              <a:rPr lang="en-US" u="sng" dirty="0" smtClean="0"/>
              <a:t> </a:t>
            </a:r>
            <a:r>
              <a:rPr lang="en-US" u="sng" dirty="0" err="1" smtClean="0"/>
              <a:t>değerlendirilmesi</a:t>
            </a:r>
            <a:r>
              <a:rPr lang="en-US" u="sng" dirty="0" smtClean="0"/>
              <a:t>: </a:t>
            </a:r>
            <a:r>
              <a:rPr lang="en-US" dirty="0" err="1" smtClean="0"/>
              <a:t>Eğitimin</a:t>
            </a:r>
            <a:r>
              <a:rPr lang="en-US" dirty="0" smtClean="0"/>
              <a:t> </a:t>
            </a:r>
            <a:r>
              <a:rPr lang="en-US" dirty="0" err="1" smtClean="0"/>
              <a:t>sonunda</a:t>
            </a:r>
            <a:r>
              <a:rPr lang="en-US" dirty="0" smtClean="0"/>
              <a:t> hem </a:t>
            </a:r>
            <a:r>
              <a:rPr lang="en-US" dirty="0" err="1" smtClean="0"/>
              <a:t>sistemin</a:t>
            </a:r>
            <a:r>
              <a:rPr lang="en-US" dirty="0" smtClean="0"/>
              <a:t> </a:t>
            </a:r>
            <a:r>
              <a:rPr lang="en-US" dirty="0" err="1" smtClean="0"/>
              <a:t>başarısını</a:t>
            </a:r>
            <a:r>
              <a:rPr lang="en-US" dirty="0" smtClean="0"/>
              <a:t>, hem de </a:t>
            </a:r>
            <a:r>
              <a:rPr lang="en-US" dirty="0" err="1" smtClean="0"/>
              <a:t>öğrencinin</a:t>
            </a:r>
            <a:r>
              <a:rPr lang="en-US" dirty="0" smtClean="0"/>
              <a:t> </a:t>
            </a:r>
            <a:r>
              <a:rPr lang="en-US" dirty="0" err="1" smtClean="0"/>
              <a:t>başarısını</a:t>
            </a:r>
            <a:r>
              <a:rPr lang="en-US" dirty="0" smtClean="0"/>
              <a:t> </a:t>
            </a:r>
            <a:r>
              <a:rPr lang="en-US" dirty="0" err="1" smtClean="0"/>
              <a:t>öğrenci</a:t>
            </a:r>
            <a:r>
              <a:rPr lang="en-US" dirty="0" smtClean="0"/>
              <a:t> </a:t>
            </a:r>
            <a:r>
              <a:rPr lang="en-US" dirty="0" err="1" smtClean="0"/>
              <a:t>başarı</a:t>
            </a:r>
            <a:r>
              <a:rPr lang="en-US" dirty="0" smtClean="0"/>
              <a:t> durum </a:t>
            </a:r>
            <a:r>
              <a:rPr lang="en-US" dirty="0" err="1" smtClean="0"/>
              <a:t>değerlendirmesi</a:t>
            </a:r>
            <a:r>
              <a:rPr lang="en-US" dirty="0" smtClean="0"/>
              <a:t> </a:t>
            </a:r>
            <a:r>
              <a:rPr lang="en-US" dirty="0" err="1" smtClean="0"/>
              <a:t>ortaya</a:t>
            </a:r>
            <a:r>
              <a:rPr lang="en-US" dirty="0" smtClean="0"/>
              <a:t> </a:t>
            </a:r>
            <a:r>
              <a:rPr lang="en-US" dirty="0" err="1" smtClean="0"/>
              <a:t>koyacaktır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9.Etkileşimli </a:t>
            </a:r>
            <a:r>
              <a:rPr lang="en-US" u="sng" dirty="0" err="1" smtClean="0"/>
              <a:t>iletişim</a:t>
            </a:r>
            <a:r>
              <a:rPr lang="en-US" u="sng" dirty="0" smtClean="0"/>
              <a:t> </a:t>
            </a:r>
            <a:r>
              <a:rPr lang="en-US" u="sng" dirty="0" err="1" smtClean="0"/>
              <a:t>ortamlarının</a:t>
            </a:r>
            <a:r>
              <a:rPr lang="en-US" u="sng" dirty="0" smtClean="0"/>
              <a:t> </a:t>
            </a:r>
            <a:r>
              <a:rPr lang="en-US" u="sng" dirty="0" err="1" smtClean="0"/>
              <a:t>oluşturulması</a:t>
            </a:r>
            <a:r>
              <a:rPr lang="en-US" u="sng" dirty="0" smtClean="0"/>
              <a:t>: </a:t>
            </a:r>
            <a:r>
              <a:rPr lang="en-US" dirty="0" smtClean="0"/>
              <a:t>Web </a:t>
            </a:r>
            <a:r>
              <a:rPr lang="en-US" dirty="0" err="1" smtClean="0"/>
              <a:t>tabanlı</a:t>
            </a:r>
            <a:r>
              <a:rPr lang="en-US" dirty="0" smtClean="0"/>
              <a:t> </a:t>
            </a:r>
            <a:r>
              <a:rPr lang="en-US" dirty="0" err="1" smtClean="0"/>
              <a:t>uzaktan</a:t>
            </a:r>
            <a:r>
              <a:rPr lang="en-US" dirty="0" smtClean="0"/>
              <a:t> </a:t>
            </a:r>
            <a:r>
              <a:rPr lang="en-US" dirty="0" err="1" smtClean="0"/>
              <a:t>eğitim</a:t>
            </a:r>
            <a:r>
              <a:rPr lang="en-US" dirty="0" smtClean="0"/>
              <a:t> </a:t>
            </a:r>
            <a:r>
              <a:rPr lang="en-US" dirty="0" err="1" smtClean="0"/>
              <a:t>sisteminin</a:t>
            </a:r>
            <a:r>
              <a:rPr lang="en-US" dirty="0" smtClean="0"/>
              <a:t> </a:t>
            </a:r>
            <a:r>
              <a:rPr lang="en-US" dirty="0" err="1" smtClean="0"/>
              <a:t>kendi</a:t>
            </a:r>
            <a:r>
              <a:rPr lang="en-US" dirty="0" smtClean="0"/>
              <a:t> </a:t>
            </a:r>
            <a:r>
              <a:rPr lang="en-US" dirty="0" err="1" smtClean="0"/>
              <a:t>bünyesinde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iletişim</a:t>
            </a:r>
            <a:r>
              <a:rPr lang="en-US" dirty="0" smtClean="0"/>
              <a:t> </a:t>
            </a:r>
            <a:r>
              <a:rPr lang="en-US" dirty="0" err="1" smtClean="0"/>
              <a:t>ortamının</a:t>
            </a:r>
            <a:r>
              <a:rPr lang="en-US" dirty="0" smtClean="0"/>
              <a:t> </a:t>
            </a:r>
            <a:r>
              <a:rPr lang="en-US" dirty="0" err="1" smtClean="0"/>
              <a:t>kurulması</a:t>
            </a:r>
            <a:r>
              <a:rPr lang="en-US" dirty="0" smtClean="0"/>
              <a:t> </a:t>
            </a:r>
            <a:r>
              <a:rPr lang="en-US" dirty="0" err="1" smtClean="0"/>
              <a:t>gereklidir</a:t>
            </a:r>
            <a:r>
              <a:rPr lang="en-US" dirty="0" smtClean="0"/>
              <a:t>. </a:t>
            </a:r>
            <a:r>
              <a:rPr lang="en-US" dirty="0" err="1" smtClean="0"/>
              <a:t>Bunlar</a:t>
            </a:r>
            <a:r>
              <a:rPr lang="en-US" dirty="0" smtClean="0"/>
              <a:t> </a:t>
            </a:r>
            <a:r>
              <a:rPr lang="en-US" dirty="0" err="1" smtClean="0"/>
              <a:t>tartışma</a:t>
            </a:r>
            <a:r>
              <a:rPr lang="en-US" dirty="0" smtClean="0"/>
              <a:t> </a:t>
            </a:r>
            <a:r>
              <a:rPr lang="en-US" dirty="0" err="1" smtClean="0"/>
              <a:t>grupları</a:t>
            </a:r>
            <a:r>
              <a:rPr lang="en-US" dirty="0" smtClean="0"/>
              <a:t>, </a:t>
            </a:r>
            <a:r>
              <a:rPr lang="en-US" dirty="0" err="1" smtClean="0"/>
              <a:t>sohbet</a:t>
            </a:r>
            <a:r>
              <a:rPr lang="en-US" dirty="0" smtClean="0"/>
              <a:t> </a:t>
            </a:r>
            <a:r>
              <a:rPr lang="en-US" dirty="0" err="1" smtClean="0"/>
              <a:t>odaları</a:t>
            </a:r>
            <a:r>
              <a:rPr lang="en-US" dirty="0" smtClean="0"/>
              <a:t>, </a:t>
            </a:r>
            <a:r>
              <a:rPr lang="en-US" dirty="0" err="1" smtClean="0"/>
              <a:t>kişisel</a:t>
            </a:r>
            <a:r>
              <a:rPr lang="en-US" dirty="0" smtClean="0"/>
              <a:t> </a:t>
            </a:r>
            <a:r>
              <a:rPr lang="en-US" dirty="0" err="1" smtClean="0"/>
              <a:t>yazışmalar</a:t>
            </a:r>
            <a:r>
              <a:rPr lang="en-US" dirty="0" smtClean="0"/>
              <a:t> </a:t>
            </a:r>
            <a:r>
              <a:rPr lang="en-US" dirty="0" err="1" smtClean="0"/>
              <a:t>şeklinde</a:t>
            </a:r>
            <a:r>
              <a:rPr lang="en-US" dirty="0" smtClean="0"/>
              <a:t> </a:t>
            </a:r>
            <a:r>
              <a:rPr lang="en-US" dirty="0" err="1" smtClean="0"/>
              <a:t>olabilmektedir</a:t>
            </a:r>
            <a:r>
              <a:rPr lang="en-US" dirty="0" smtClean="0"/>
              <a:t> (Al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Mardan</a:t>
            </a:r>
            <a:r>
              <a:rPr lang="en-US" dirty="0" smtClean="0"/>
              <a:t>, 2004:266-268)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Arat</a:t>
            </a:r>
            <a:r>
              <a:rPr lang="en-US" dirty="0" smtClean="0"/>
              <a:t>, </a:t>
            </a:r>
            <a:r>
              <a:rPr lang="en-US" dirty="0" err="1" smtClean="0"/>
              <a:t>Bakan</a:t>
            </a:r>
            <a:r>
              <a:rPr lang="en-US" dirty="0" smtClean="0"/>
              <a:t>, 2011, sf369-70)</a:t>
            </a:r>
            <a:endParaRPr lang="tr-TR" dirty="0" smtClean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38200" y="5708293"/>
            <a:ext cx="1135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-* </a:t>
            </a:r>
            <a:r>
              <a:rPr lang="en-US" dirty="0" err="1"/>
              <a:t>Tugay</a:t>
            </a:r>
            <a:r>
              <a:rPr lang="en-US" dirty="0"/>
              <a:t> ARAT, </a:t>
            </a:r>
            <a:r>
              <a:rPr lang="en-US" dirty="0" err="1"/>
              <a:t>Ömer</a:t>
            </a:r>
            <a:r>
              <a:rPr lang="en-US" dirty="0"/>
              <a:t> BAKAN</a:t>
            </a:r>
          </a:p>
          <a:p>
            <a:r>
              <a:rPr lang="en-US" dirty="0" err="1"/>
              <a:t>Selçuk</a:t>
            </a:r>
            <a:r>
              <a:rPr lang="en-US" dirty="0"/>
              <a:t> </a:t>
            </a:r>
            <a:r>
              <a:rPr lang="en-US" dirty="0" err="1"/>
              <a:t>Üniversitesi</a:t>
            </a:r>
            <a:r>
              <a:rPr lang="en-US" dirty="0"/>
              <a:t> </a:t>
            </a:r>
            <a:r>
              <a:rPr lang="en-US" dirty="0" err="1"/>
              <a:t>Sosyal</a:t>
            </a:r>
            <a:r>
              <a:rPr lang="en-US" dirty="0"/>
              <a:t> </a:t>
            </a:r>
            <a:r>
              <a:rPr lang="en-US" dirty="0" err="1"/>
              <a:t>Bilimler</a:t>
            </a:r>
            <a:r>
              <a:rPr lang="en-US" dirty="0"/>
              <a:t> </a:t>
            </a:r>
            <a:r>
              <a:rPr lang="en-US" dirty="0" err="1"/>
              <a:t>Meslek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Okulu</a:t>
            </a:r>
            <a:r>
              <a:rPr lang="en-US" dirty="0"/>
              <a:t> </a:t>
            </a:r>
            <a:r>
              <a:rPr lang="en-US" dirty="0" err="1"/>
              <a:t>Dergisi</a:t>
            </a:r>
            <a:endParaRPr lang="en-US" dirty="0"/>
          </a:p>
          <a:p>
            <a:r>
              <a:rPr lang="en-US" dirty="0" err="1" smtClean="0"/>
              <a:t>Cilt</a:t>
            </a:r>
            <a:r>
              <a:rPr lang="en-US" dirty="0" smtClean="0"/>
              <a:t> 14, </a:t>
            </a:r>
            <a:r>
              <a:rPr lang="en-US" dirty="0" err="1" smtClean="0"/>
              <a:t>Sayı</a:t>
            </a:r>
            <a:r>
              <a:rPr lang="en-US" dirty="0" smtClean="0"/>
              <a:t> 1-2 (2011)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13816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5145"/>
            <a:ext cx="10515600" cy="1325563"/>
          </a:xfrm>
        </p:spPr>
        <p:txBody>
          <a:bodyPr/>
          <a:lstStyle/>
          <a:p>
            <a:r>
              <a:rPr lang="tr-TR" dirty="0" smtClean="0"/>
              <a:t>Mobil uygulamalar</a:t>
            </a:r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0" y="365124"/>
            <a:ext cx="6537960" cy="6044655"/>
          </a:xfrm>
        </p:spPr>
      </p:pic>
      <p:sp>
        <p:nvSpPr>
          <p:cNvPr id="4" name="TextBox 3"/>
          <p:cNvSpPr txBox="1"/>
          <p:nvPr/>
        </p:nvSpPr>
        <p:spPr>
          <a:xfrm>
            <a:off x="1165860" y="6176963"/>
            <a:ext cx="11026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Kaynak: </a:t>
            </a:r>
            <a:r>
              <a:rPr lang="tr-TR" dirty="0" err="1" smtClean="0"/>
              <a:t>https</a:t>
            </a:r>
            <a:r>
              <a:rPr lang="tr-TR" dirty="0" smtClean="0"/>
              <a:t>://</a:t>
            </a:r>
            <a:r>
              <a:rPr lang="tr-TR" dirty="0" err="1" smtClean="0"/>
              <a:t>elearninginfographics.com</a:t>
            </a:r>
            <a:r>
              <a:rPr lang="tr-TR" dirty="0" smtClean="0"/>
              <a:t>/</a:t>
            </a:r>
            <a:r>
              <a:rPr lang="tr-TR" dirty="0" err="1" smtClean="0"/>
              <a:t>understanding-difference-elearning-mlearning-infographic</a:t>
            </a:r>
            <a:r>
              <a:rPr lang="tr-TR" dirty="0" smtClean="0"/>
              <a:t>/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1362076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ew_Template5">
  <a:themeElements>
    <a:clrScheme name="New_Template5">
      <a:dk1>
        <a:srgbClr val="5E524C"/>
      </a:dk1>
      <a:lt1>
        <a:srgbClr val="12455E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 Medium"/>
        <a:ea typeface="Avenir Next Medium"/>
        <a:cs typeface="Avenir Next Medium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760000" rotWithShape="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E3B39"/>
            </a:solidFill>
            <a:effectLst>
              <a:outerShdw blurRad="25400" dist="12700" dir="4920000" rotWithShape="0">
                <a:srgbClr val="FFFFFF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blurRad="25400" dist="25400" dir="5520000" rotWithShape="0">
            <a:srgbClr val="FFFFFF">
              <a:alpha val="72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1" u="none" strike="noStrike" cap="none" spc="0" normalizeH="0" baseline="0">
            <a:ln>
              <a:noFill/>
            </a:ln>
            <a:solidFill>
              <a:srgbClr val="5E524C"/>
            </a:solidFill>
            <a:effectLst>
              <a:outerShdw blurRad="25400" dist="25400" dir="5520000" rotWithShape="0">
                <a:srgbClr val="FFFFFF">
                  <a:alpha val="71999"/>
                </a:srgbClr>
              </a:outerShdw>
            </a:effectLst>
            <a:uFillTx/>
            <a:latin typeface="+mn-lt"/>
            <a:ea typeface="+mn-ea"/>
            <a:cs typeface="+mn-cs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820</Words>
  <Application>Microsoft Macintosh PowerPoint</Application>
  <PresentationFormat>Widescreen</PresentationFormat>
  <Paragraphs>71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Avenir Next</vt:lpstr>
      <vt:lpstr>Avenir Next Demi Bold</vt:lpstr>
      <vt:lpstr>Avenir Next Medium</vt:lpstr>
      <vt:lpstr>Calibri</vt:lpstr>
      <vt:lpstr>Calibri Light</vt:lpstr>
      <vt:lpstr>Franklin Gothic Book</vt:lpstr>
      <vt:lpstr>Franklin Gothic Medium</vt:lpstr>
      <vt:lpstr>Times</vt:lpstr>
      <vt:lpstr>Times New Roman</vt:lpstr>
      <vt:lpstr>Wingdings 2</vt:lpstr>
      <vt:lpstr>Arial</vt:lpstr>
      <vt:lpstr>Office Theme</vt:lpstr>
      <vt:lpstr>New_Template5</vt:lpstr>
      <vt:lpstr>Bilgisayar II dersi</vt:lpstr>
      <vt:lpstr>Uzaktan Eğitim Uygulamaları</vt:lpstr>
      <vt:lpstr>Türkiye’de Uzaktan Eğitim</vt:lpstr>
      <vt:lpstr>Uzaktan Eğitim Uygulamaları*</vt:lpstr>
      <vt:lpstr>Uzaktan Eğitim Uygulamaları*</vt:lpstr>
      <vt:lpstr>Uzaktan Eğitim Uygulamaları*</vt:lpstr>
      <vt:lpstr>Uzaktan Eğitim Uygulamaları*</vt:lpstr>
      <vt:lpstr>Uzaktan Eğitim Uygulamaları*</vt:lpstr>
      <vt:lpstr>Mobil uygulamalar</vt:lpstr>
      <vt:lpstr>Karma öğrenme  (blended learning) </vt:lpstr>
      <vt:lpstr>PowerPoint Presentation</vt:lpstr>
      <vt:lpstr>PowerPoint Presentation</vt:lpstr>
      <vt:lpstr>FC modelin faydaları</vt:lpstr>
      <vt:lpstr>PowerPoint Presentation</vt:lpstr>
      <vt:lpstr>(Bu hafta, derste Adobe Connect ile uzaktan eğitim uygulaması yürütülecektir) </vt:lpstr>
      <vt:lpstr>Adobe connect</vt:lpstr>
      <vt:lpstr>Adobe Connect vb uygulamalar</vt:lpstr>
      <vt:lpstr>Adobe Connect vb uygulamalar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</cp:lastModifiedBy>
  <cp:revision>16</cp:revision>
  <dcterms:created xsi:type="dcterms:W3CDTF">2018-03-25T16:28:24Z</dcterms:created>
  <dcterms:modified xsi:type="dcterms:W3CDTF">2018-03-25T18:10:11Z</dcterms:modified>
</cp:coreProperties>
</file>