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0"/>
  </p:notesMasterIdLst>
  <p:sldIdLst>
    <p:sldId id="256" r:id="rId2"/>
    <p:sldId id="257" r:id="rId3"/>
    <p:sldId id="274" r:id="rId4"/>
    <p:sldId id="258" r:id="rId5"/>
    <p:sldId id="259" r:id="rId6"/>
    <p:sldId id="261" r:id="rId7"/>
    <p:sldId id="262" r:id="rId8"/>
    <p:sldId id="270" r:id="rId9"/>
    <p:sldId id="271" r:id="rId10"/>
    <p:sldId id="260" r:id="rId11"/>
    <p:sldId id="263" r:id="rId12"/>
    <p:sldId id="265" r:id="rId13"/>
    <p:sldId id="264" r:id="rId14"/>
    <p:sldId id="266" r:id="rId15"/>
    <p:sldId id="268" r:id="rId16"/>
    <p:sldId id="267" r:id="rId17"/>
    <p:sldId id="272" r:id="rId18"/>
    <p:sldId id="286" r:id="rId19"/>
    <p:sldId id="287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8FC14-DF69-4118-837B-68C9964B40C0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A8701-2720-4B6B-8035-87324F2977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60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7A36-E0EC-4F5E-AB12-FB98E74BC931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879C26A-6145-4758-B7D1-E0CE8F732E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964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7A36-E0EC-4F5E-AB12-FB98E74BC931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79C26A-6145-4758-B7D1-E0CE8F732E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435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7A36-E0EC-4F5E-AB12-FB98E74BC931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79C26A-6145-4758-B7D1-E0CE8F732E90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86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7A36-E0EC-4F5E-AB12-FB98E74BC931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79C26A-6145-4758-B7D1-E0CE8F732E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922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7A36-E0EC-4F5E-AB12-FB98E74BC931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79C26A-6145-4758-B7D1-E0CE8F732E90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6889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7A36-E0EC-4F5E-AB12-FB98E74BC931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79C26A-6145-4758-B7D1-E0CE8F732E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901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7A36-E0EC-4F5E-AB12-FB98E74BC931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26A-6145-4758-B7D1-E0CE8F732E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75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7A36-E0EC-4F5E-AB12-FB98E74BC931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26A-6145-4758-B7D1-E0CE8F732E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696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718D7-5736-405E-B768-1AC18D754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51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7A36-E0EC-4F5E-AB12-FB98E74BC931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26A-6145-4758-B7D1-E0CE8F732E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828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7A36-E0EC-4F5E-AB12-FB98E74BC931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79C26A-6145-4758-B7D1-E0CE8F732E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18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7A36-E0EC-4F5E-AB12-FB98E74BC931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79C26A-6145-4758-B7D1-E0CE8F732E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49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7A36-E0EC-4F5E-AB12-FB98E74BC931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79C26A-6145-4758-B7D1-E0CE8F732E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78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7A36-E0EC-4F5E-AB12-FB98E74BC931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26A-6145-4758-B7D1-E0CE8F732E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490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7A36-E0EC-4F5E-AB12-FB98E74BC931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26A-6145-4758-B7D1-E0CE8F732E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863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7A36-E0EC-4F5E-AB12-FB98E74BC931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26A-6145-4758-B7D1-E0CE8F732E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606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7A36-E0EC-4F5E-AB12-FB98E74BC931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79C26A-6145-4758-B7D1-E0CE8F732E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492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27A36-E0EC-4F5E-AB12-FB98E74BC931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879C26A-6145-4758-B7D1-E0CE8F732E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58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6.png"/><Relationship Id="rId4" Type="http://schemas.openxmlformats.org/officeDocument/2006/relationships/image" Target="NULL"/><Relationship Id="rId9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6200" b="1" dirty="0" smtClean="0"/>
              <a:t>Bölüm</a:t>
            </a:r>
            <a:r>
              <a:rPr lang="en-US" altLang="tr-TR" sz="6200" b="1" dirty="0" smtClean="0"/>
              <a:t> </a:t>
            </a:r>
            <a:r>
              <a:rPr lang="tr-TR" altLang="tr-TR" sz="6200" b="1" dirty="0"/>
              <a:t>3</a:t>
            </a:r>
            <a:endParaRPr lang="en-US" altLang="tr-TR" sz="6200" b="1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indent="338455"/>
            <a:r>
              <a:rPr lang="tr-TR" sz="2800" b="1" i="1" dirty="0" err="1" smtClean="0">
                <a:latin typeface="Comic Sans MS" panose="030F0702030302020204" pitchFamily="66" charset="0"/>
                <a:ea typeface="Times New Roman" panose="02020603050405020304" pitchFamily="18" charset="0"/>
              </a:rPr>
              <a:t>Coulomb</a:t>
            </a:r>
            <a:r>
              <a:rPr lang="tr-TR" sz="2800" b="1" i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Yasası ve Elektrik </a:t>
            </a:r>
            <a:r>
              <a:rPr lang="tr-TR" sz="2800" b="1" i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Alan</a:t>
            </a:r>
          </a:p>
          <a:p>
            <a:pPr indent="338455"/>
            <a:r>
              <a:rPr lang="tr-TR" sz="2800" b="1" i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Elektriksel Potansiyel ve Kondansatörler</a:t>
            </a:r>
            <a:endParaRPr lang="tr-TR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2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83629" y="495447"/>
            <a:ext cx="8911687" cy="1280890"/>
          </a:xfrm>
        </p:spPr>
        <p:txBody>
          <a:bodyPr/>
          <a:lstStyle/>
          <a:p>
            <a:r>
              <a:rPr lang="tr-TR" b="1" dirty="0" err="1"/>
              <a:t>Coulomb</a:t>
            </a:r>
            <a:r>
              <a:rPr lang="tr-TR" b="1" dirty="0"/>
              <a:t> Kanunu</a:t>
            </a:r>
            <a:br>
              <a:rPr lang="tr-TR" b="1" dirty="0"/>
            </a:b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380009" y="1329070"/>
                <a:ext cx="8845489" cy="5076235"/>
              </a:xfrm>
            </p:spPr>
            <p:txBody>
              <a:bodyPr>
                <a:noAutofit/>
              </a:bodyPr>
              <a:lstStyle/>
              <a:p>
                <a:r>
                  <a:rPr lang="tr-TR" sz="2000" dirty="0" smtClean="0"/>
                  <a:t>Yüklü iki parçacık arasındaki kuvvetin şiddeti yüklerin çarpımıyla (q</a:t>
                </a:r>
                <a:r>
                  <a:rPr lang="tr-TR" sz="2000" baseline="-25000" dirty="0" smtClean="0"/>
                  <a:t>1</a:t>
                </a:r>
                <a:r>
                  <a:rPr lang="tr-TR" sz="2000" dirty="0" smtClean="0"/>
                  <a:t>q</a:t>
                </a:r>
                <a:r>
                  <a:rPr lang="tr-TR" sz="2000" baseline="-25000" dirty="0" smtClean="0"/>
                  <a:t>2</a:t>
                </a:r>
                <a:r>
                  <a:rPr lang="tr-TR" sz="2000" dirty="0" smtClean="0"/>
                  <a:t>)</a:t>
                </a:r>
                <a:r>
                  <a:rPr lang="tr-TR" sz="2000" baseline="-25000" dirty="0" smtClean="0"/>
                  <a:t> </a:t>
                </a:r>
                <a:r>
                  <a:rPr lang="tr-TR" sz="2000" dirty="0" smtClean="0"/>
                  <a:t>doğru, aralarındaki uzaklığın karesiyle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tr-T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tr-T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>
                    <a:solidFill>
                      <a:srgbClr val="00B0F0"/>
                    </a:solidFill>
                  </a:rPr>
                  <a:t> </a:t>
                </a:r>
                <a:r>
                  <a:rPr lang="tr-TR" sz="2000" dirty="0" smtClean="0"/>
                  <a:t> ters orantılıdır:</a:t>
                </a:r>
              </a:p>
              <a:p>
                <a:endParaRPr lang="tr-TR" sz="2000" dirty="0"/>
              </a:p>
              <a:p>
                <a:endParaRPr lang="tr-TR" sz="2000" dirty="0" smtClean="0"/>
              </a:p>
              <a:p>
                <a:endParaRPr lang="tr-TR" sz="2000" dirty="0"/>
              </a:p>
              <a:p>
                <a:endParaRPr lang="tr-TR" sz="2000" dirty="0" smtClean="0"/>
              </a:p>
              <a:p>
                <a:endParaRPr lang="tr-TR" sz="2000" dirty="0"/>
              </a:p>
              <a:p>
                <a:pPr marL="0" indent="0">
                  <a:buNone/>
                </a:pPr>
                <a:r>
                  <a:rPr lang="en-AU" sz="2000" dirty="0" smtClean="0"/>
                  <a:t>SI </a:t>
                </a:r>
                <a:r>
                  <a:rPr lang="en-AU" sz="2000" dirty="0" err="1" smtClean="0"/>
                  <a:t>sistemind</a:t>
                </a:r>
                <a:r>
                  <a:rPr lang="tr-TR" sz="2000" dirty="0" smtClean="0"/>
                  <a:t>e,</a:t>
                </a:r>
              </a:p>
              <a:p>
                <a:pPr marL="0" indent="0">
                  <a:buNone/>
                </a:pPr>
                <a:r>
                  <a:rPr lang="tr-TR" altLang="tr-TR" sz="2000" dirty="0" smtClean="0"/>
                  <a:t>Yükün birimi (q),  C</a:t>
                </a:r>
                <a:r>
                  <a:rPr lang="en-US" altLang="tr-TR" sz="2000" b="1" dirty="0" err="1" smtClean="0"/>
                  <a:t>oulomb</a:t>
                </a:r>
                <a:r>
                  <a:rPr lang="en-US" altLang="tr-TR" sz="2000" dirty="0" smtClean="0"/>
                  <a:t> </a:t>
                </a:r>
                <a:r>
                  <a:rPr lang="en-US" altLang="tr-TR" sz="2000" dirty="0"/>
                  <a:t>(C</a:t>
                </a:r>
                <a:r>
                  <a:rPr lang="en-US" altLang="tr-TR" sz="2000" dirty="0" smtClean="0"/>
                  <a:t>)</a:t>
                </a:r>
                <a:r>
                  <a:rPr lang="tr-TR" altLang="tr-TR" sz="2000" dirty="0" smtClean="0"/>
                  <a:t>, </a:t>
                </a:r>
                <a:r>
                  <a:rPr lang="en-US" altLang="tr-TR" sz="2000" i="1" dirty="0" smtClean="0"/>
                  <a:t>k</a:t>
                </a:r>
                <a:r>
                  <a:rPr lang="tr-TR" altLang="tr-TR" sz="2000" i="1" dirty="0" smtClean="0"/>
                  <a:t> ise </a:t>
                </a:r>
                <a:r>
                  <a:rPr lang="en-US" altLang="tr-TR" sz="2000" b="1" dirty="0" smtClean="0"/>
                  <a:t>Coulomb </a:t>
                </a:r>
                <a:r>
                  <a:rPr lang="tr-TR" altLang="tr-TR" sz="2000" b="1" dirty="0" smtClean="0"/>
                  <a:t>sabiti olup </a:t>
                </a:r>
                <a:r>
                  <a:rPr lang="en-US" altLang="tr-TR" sz="2000" i="1" dirty="0" err="1" smtClean="0"/>
                  <a:t>k</a:t>
                </a:r>
                <a:r>
                  <a:rPr lang="en-US" altLang="tr-TR" sz="2000" i="1" baseline="-25000" dirty="0" err="1" smtClean="0"/>
                  <a:t>e</a:t>
                </a:r>
                <a:r>
                  <a:rPr lang="en-US" altLang="tr-TR" sz="2000" dirty="0" smtClean="0"/>
                  <a:t> </a:t>
                </a:r>
                <a:r>
                  <a:rPr lang="en-US" altLang="tr-TR" sz="2000" dirty="0"/>
                  <a:t>= </a:t>
                </a:r>
                <a:r>
                  <a:rPr lang="tr-TR" altLang="tr-TR" sz="2000" dirty="0" smtClean="0"/>
                  <a:t>9</a:t>
                </a:r>
                <a:r>
                  <a:rPr lang="en-US" altLang="tr-TR" sz="2000" dirty="0" smtClean="0"/>
                  <a:t> </a:t>
                </a:r>
                <a:r>
                  <a:rPr lang="en-US" altLang="tr-TR" sz="2000" dirty="0"/>
                  <a:t>x 10</a:t>
                </a:r>
                <a:r>
                  <a:rPr lang="en-US" altLang="tr-TR" sz="2000" baseline="30000" dirty="0"/>
                  <a:t>9</a:t>
                </a:r>
                <a:r>
                  <a:rPr lang="en-US" altLang="tr-TR" sz="2000" dirty="0"/>
                  <a:t> N</a:t>
                </a:r>
                <a:r>
                  <a:rPr lang="en-US" altLang="tr-TR" sz="2000" baseline="30000" dirty="0"/>
                  <a:t>.</a:t>
                </a:r>
                <a:r>
                  <a:rPr lang="en-US" altLang="tr-TR" sz="2000" dirty="0"/>
                  <a:t>m</a:t>
                </a:r>
                <a:r>
                  <a:rPr lang="en-US" altLang="tr-TR" sz="2000" baseline="30000" dirty="0"/>
                  <a:t>2</a:t>
                </a:r>
                <a:r>
                  <a:rPr lang="en-US" altLang="tr-TR" sz="2000" dirty="0"/>
                  <a:t>/C</a:t>
                </a:r>
                <a:r>
                  <a:rPr lang="en-US" altLang="tr-TR" sz="2000" baseline="30000" dirty="0"/>
                  <a:t>2</a:t>
                </a:r>
                <a:r>
                  <a:rPr lang="en-US" altLang="tr-TR" sz="2000" dirty="0"/>
                  <a:t> = 1/(</a:t>
                </a:r>
                <a:r>
                  <a:rPr lang="en-US" altLang="tr-TR" sz="2000" dirty="0" smtClean="0"/>
                  <a:t>4</a:t>
                </a:r>
                <a:r>
                  <a:rPr lang="en-US" altLang="tr-TR" sz="2000" i="1" dirty="0" smtClean="0">
                    <a:cs typeface="Arial" panose="020B0604020202020204" pitchFamily="34" charset="0"/>
                  </a:rPr>
                  <a:t>π</a:t>
                </a:r>
                <a:r>
                  <a:rPr lang="en-US" altLang="tr-TR" sz="2000" i="1" dirty="0" smtClean="0">
                    <a:cs typeface="Arial" panose="020B0604020202020204" pitchFamily="34" charset="0"/>
                    <a:sym typeface="Symbol" panose="05050102010706020507" pitchFamily="18" charset="2"/>
                  </a:rPr>
                  <a:t></a:t>
                </a:r>
                <a:r>
                  <a:rPr lang="en-US" altLang="tr-TR" sz="2000" dirty="0" smtClean="0"/>
                  <a:t>)</a:t>
                </a:r>
                <a:r>
                  <a:rPr lang="tr-TR" altLang="tr-TR" sz="2000" dirty="0" smtClean="0"/>
                  <a:t> </a:t>
                </a:r>
                <a:r>
                  <a:rPr lang="tr-TR" altLang="tr-TR" sz="2000" dirty="0" err="1" smtClean="0"/>
                  <a:t>dir</a:t>
                </a:r>
                <a:r>
                  <a:rPr lang="tr-TR" altLang="tr-TR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tr-TR" altLang="tr-TR" sz="2000" dirty="0" smtClean="0">
                    <a:sym typeface="Symbol" panose="05050102010706020507" pitchFamily="18" charset="2"/>
                  </a:rPr>
                  <a:t></a:t>
                </a:r>
                <a:r>
                  <a:rPr lang="tr-TR" altLang="tr-TR" sz="2000" dirty="0" smtClean="0"/>
                  <a:t>, boşluğun elektriksel geçirgenliğidir (</a:t>
                </a:r>
                <a:r>
                  <a:rPr lang="en-US" altLang="tr-TR" sz="2000" i="1" dirty="0" err="1" smtClean="0"/>
                  <a:t>e</a:t>
                </a:r>
                <a:r>
                  <a:rPr lang="en-US" altLang="tr-TR" sz="2000" baseline="-25000" dirty="0" err="1" smtClean="0"/>
                  <a:t>o</a:t>
                </a:r>
                <a:r>
                  <a:rPr lang="en-US" altLang="tr-TR" sz="2000" baseline="-25000" dirty="0" smtClean="0"/>
                  <a:t> </a:t>
                </a:r>
                <a:r>
                  <a:rPr lang="en-US" altLang="tr-TR" sz="2000" dirty="0"/>
                  <a:t>= 8.8542 x 10</a:t>
                </a:r>
                <a:r>
                  <a:rPr lang="en-US" altLang="tr-TR" sz="2000" baseline="30000" dirty="0"/>
                  <a:t>-12</a:t>
                </a:r>
                <a:r>
                  <a:rPr lang="en-US" altLang="tr-TR" sz="2000" dirty="0"/>
                  <a:t> C</a:t>
                </a:r>
                <a:r>
                  <a:rPr lang="en-US" altLang="tr-TR" sz="2000" baseline="30000" dirty="0"/>
                  <a:t>2</a:t>
                </a:r>
                <a:r>
                  <a:rPr lang="en-US" altLang="tr-TR" sz="2000" dirty="0"/>
                  <a:t> / </a:t>
                </a:r>
                <a:r>
                  <a:rPr lang="en-US" altLang="tr-TR" sz="2000" dirty="0" smtClean="0"/>
                  <a:t>N</a:t>
                </a:r>
                <a:r>
                  <a:rPr lang="en-US" altLang="tr-TR" sz="2000" baseline="30000" dirty="0" smtClean="0"/>
                  <a:t>.</a:t>
                </a:r>
                <a:r>
                  <a:rPr lang="en-US" altLang="tr-TR" sz="2000" dirty="0" smtClean="0"/>
                  <a:t>m</a:t>
                </a:r>
                <a:r>
                  <a:rPr lang="en-US" altLang="tr-TR" sz="2000" baseline="30000" dirty="0" smtClean="0"/>
                  <a:t>2</a:t>
                </a:r>
                <a:r>
                  <a:rPr lang="tr-TR" altLang="tr-TR" sz="2000" dirty="0" smtClean="0"/>
                  <a:t>)</a:t>
                </a:r>
                <a:endParaRPr lang="tr-TR" sz="2000" dirty="0"/>
              </a:p>
              <a:p>
                <a:pPr marL="0" indent="0">
                  <a:buNone/>
                </a:pPr>
                <a:r>
                  <a:rPr lang="tr-TR" sz="2000" dirty="0" smtClean="0"/>
                  <a:t>Elektriksel kuvvetin</a:t>
                </a:r>
                <a:r>
                  <a:rPr lang="en-AU" sz="2000" dirty="0" smtClean="0"/>
                  <a:t> </a:t>
                </a:r>
                <a:r>
                  <a:rPr lang="en-AU" sz="2000" dirty="0" err="1" smtClean="0"/>
                  <a:t>birimi</a:t>
                </a:r>
                <a:r>
                  <a:rPr lang="tr-TR" sz="2000" dirty="0" smtClean="0"/>
                  <a:t> ise</a:t>
                </a:r>
                <a:r>
                  <a:rPr lang="en-AU" sz="2000" dirty="0" smtClean="0"/>
                  <a:t> </a:t>
                </a:r>
                <a:r>
                  <a:rPr lang="en-AU" sz="2000" dirty="0">
                    <a:solidFill>
                      <a:srgbClr val="00B0F0"/>
                    </a:solidFill>
                  </a:rPr>
                  <a:t>Newton (N)</a:t>
                </a:r>
                <a:r>
                  <a:rPr lang="en-AU" sz="2000" dirty="0"/>
                  <a:t>’dur. </a:t>
                </a:r>
                <a:endParaRPr lang="tr-TR" sz="2000" dirty="0"/>
              </a:p>
              <a:p>
                <a:endParaRPr lang="tr-TR" sz="20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0009" y="1329070"/>
                <a:ext cx="8845489" cy="5076235"/>
              </a:xfrm>
              <a:blipFill>
                <a:blip r:embed="rId2"/>
                <a:stretch>
                  <a:fillRect l="-689" t="-6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02676" y="-126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/>
              <p:cNvSpPr txBox="1"/>
              <p:nvPr/>
            </p:nvSpPr>
            <p:spPr>
              <a:xfrm>
                <a:off x="5465671" y="3528652"/>
                <a:ext cx="2546851" cy="952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tr-T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tr-TR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tr-T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tr-TR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671" y="3528652"/>
                <a:ext cx="2546851" cy="952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894" y="2223603"/>
            <a:ext cx="4986238" cy="115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4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5670" y="591206"/>
            <a:ext cx="8911687" cy="1280890"/>
          </a:xfrm>
        </p:spPr>
        <p:txBody>
          <a:bodyPr/>
          <a:lstStyle/>
          <a:p>
            <a:r>
              <a:rPr lang="tr-TR" b="1" dirty="0" err="1" smtClean="0"/>
              <a:t>Coulomb</a:t>
            </a:r>
            <a:r>
              <a:rPr lang="tr-TR" b="1" dirty="0" smtClean="0"/>
              <a:t> Kanunu</a:t>
            </a: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348479" y="1487026"/>
                <a:ext cx="8596668" cy="3880773"/>
              </a:xfrm>
            </p:spPr>
            <p:txBody>
              <a:bodyPr/>
              <a:lstStyle/>
              <a:p>
                <a:r>
                  <a:rPr lang="tr-TR" sz="2000" dirty="0" smtClean="0"/>
                  <a:t>Elektriksel kuvvetin vektör</a:t>
                </a:r>
                <a:r>
                  <a:rPr lang="tr-TR" dirty="0" smtClean="0"/>
                  <a:t> formu ise,</a:t>
                </a:r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şeklinde yazılır.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tr-TR" b="0" i="0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baseline="-25000" dirty="0" smtClean="0"/>
                  <a:t> </a:t>
                </a:r>
                <a:r>
                  <a:rPr lang="tr-TR" dirty="0" smtClean="0"/>
                  <a:t> yükünden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dirty="0">
                        <a:latin typeface="Cambria Math" panose="02040503050406030204" pitchFamily="18" charset="0"/>
                      </a:rPr>
                      <m:t>q</m:t>
                    </m:r>
                    <m:r>
                      <a:rPr lang="tr-TR" b="0" i="0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baseline="-25000" dirty="0" smtClean="0"/>
                  <a:t> </a:t>
                </a:r>
                <a:r>
                  <a:rPr lang="tr-TR" dirty="0" smtClean="0"/>
                  <a:t> yüküne doğru yönelen birim vektördür.</a:t>
                </a:r>
                <a:endParaRPr lang="tr-TR" baseline="-250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8479" y="1487026"/>
                <a:ext cx="8596668" cy="3880773"/>
              </a:xfrm>
              <a:blipFill>
                <a:blip r:embed="rId2"/>
                <a:stretch>
                  <a:fillRect l="-638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Resim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9347" y="2024994"/>
            <a:ext cx="3204362" cy="1292934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649" y="4310974"/>
            <a:ext cx="7016328" cy="185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3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14462" y="536553"/>
            <a:ext cx="8911687" cy="1280890"/>
          </a:xfrm>
        </p:spPr>
        <p:txBody>
          <a:bodyPr/>
          <a:lstStyle/>
          <a:p>
            <a:r>
              <a:rPr lang="tr-TR" b="1" dirty="0" err="1" smtClean="0"/>
              <a:t>Coulomb</a:t>
            </a:r>
            <a:r>
              <a:rPr lang="tr-TR" b="1" dirty="0" smtClean="0"/>
              <a:t> Kanunu</a:t>
            </a:r>
            <a:endParaRPr lang="tr-TR" b="1" dirty="0"/>
          </a:p>
        </p:txBody>
      </p:sp>
      <p:sp>
        <p:nvSpPr>
          <p:cNvPr id="10" name="Dikdörtgen 9"/>
          <p:cNvSpPr/>
          <p:nvPr/>
        </p:nvSpPr>
        <p:spPr>
          <a:xfrm>
            <a:off x="1814462" y="4311192"/>
            <a:ext cx="101062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Elektriksel kuvvetler </a:t>
            </a:r>
            <a:r>
              <a:rPr lang="tr-TR" dirty="0"/>
              <a:t>Newton'un Üçüncü Yasasına </a:t>
            </a:r>
            <a:r>
              <a:rPr lang="tr-TR" dirty="0" smtClean="0"/>
              <a:t>uyarlar. q</a:t>
            </a:r>
            <a:r>
              <a:rPr lang="tr-TR" baseline="-25000" dirty="0" smtClean="0"/>
              <a:t>1</a:t>
            </a:r>
            <a:r>
              <a:rPr lang="tr-TR" dirty="0" smtClean="0"/>
              <a:t> yüküne uygulanan kuvvet q</a:t>
            </a:r>
            <a:r>
              <a:rPr lang="tr-TR" baseline="-25000" dirty="0" smtClean="0"/>
              <a:t>2</a:t>
            </a:r>
            <a:r>
              <a:rPr lang="tr-TR" dirty="0" smtClean="0"/>
              <a:t> yüküne uygulanan kuvvete eşit ancak zıt yönlü bir kuvvettir.</a:t>
            </a:r>
          </a:p>
          <a:p>
            <a:endParaRPr lang="tr-TR" dirty="0"/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 </a:t>
            </a:r>
            <a:br>
              <a:rPr lang="tr-TR" dirty="0"/>
            </a:br>
            <a:r>
              <a:rPr lang="tr-TR" dirty="0" smtClean="0"/>
              <a:t>Yüklerin işaretleri göz önüne alındığında, benzer yükler için </a:t>
            </a:r>
            <a:r>
              <a:rPr lang="tr-TR" dirty="0"/>
              <a:t>q</a:t>
            </a:r>
            <a:r>
              <a:rPr lang="tr-TR" baseline="-25000" dirty="0"/>
              <a:t>1</a:t>
            </a:r>
            <a:r>
              <a:rPr lang="tr-TR" dirty="0"/>
              <a:t>q</a:t>
            </a:r>
            <a:r>
              <a:rPr lang="tr-TR" baseline="-25000" dirty="0"/>
              <a:t>2</a:t>
            </a:r>
            <a:r>
              <a:rPr lang="tr-TR" dirty="0"/>
              <a:t> çarpımı pozitiftir ve kuvvet </a:t>
            </a:r>
            <a:r>
              <a:rPr lang="tr-TR" dirty="0" smtClean="0"/>
              <a:t>iticidir. Farklı yükler için çarpım negatiftir ve kuvvet çekicidir.</a:t>
            </a:r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1174" y="5024643"/>
            <a:ext cx="1450542" cy="57290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603" y="2764196"/>
            <a:ext cx="3390642" cy="129131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218" y="1246357"/>
            <a:ext cx="5285412" cy="14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44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1722" y="514310"/>
            <a:ext cx="8911687" cy="1280890"/>
          </a:xfrm>
        </p:spPr>
        <p:txBody>
          <a:bodyPr/>
          <a:lstStyle/>
          <a:p>
            <a:r>
              <a:rPr lang="tr-TR" b="1" dirty="0" err="1" smtClean="0"/>
              <a:t>Coulomb</a:t>
            </a:r>
            <a:r>
              <a:rPr lang="tr-TR" b="1" dirty="0" smtClean="0"/>
              <a:t> Kanunu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06741" y="1714801"/>
            <a:ext cx="8596668" cy="3880773"/>
          </a:xfrm>
        </p:spPr>
        <p:txBody>
          <a:bodyPr/>
          <a:lstStyle/>
          <a:p>
            <a:r>
              <a:rPr lang="tr-TR" dirty="0" smtClean="0"/>
              <a:t>İkiden fazla yükün olması durumunda,</a:t>
            </a:r>
            <a:r>
              <a:rPr lang="tr-TR" dirty="0"/>
              <a:t> </a:t>
            </a:r>
            <a:r>
              <a:rPr lang="tr-TR" dirty="0" smtClean="0"/>
              <a:t>herhangi </a:t>
            </a:r>
            <a:r>
              <a:rPr lang="tr-TR" dirty="0"/>
              <a:t>bir yükte oluşan kuvvet, var olan diğer </a:t>
            </a:r>
            <a:r>
              <a:rPr lang="tr-TR" dirty="0" smtClean="0"/>
              <a:t>yüklerin </a:t>
            </a:r>
            <a:r>
              <a:rPr lang="tr-TR" dirty="0"/>
              <a:t>uyguladığı kuvvetlerin </a:t>
            </a:r>
            <a:r>
              <a:rPr lang="tr-TR" dirty="0" err="1"/>
              <a:t>vektörel</a:t>
            </a:r>
            <a:r>
              <a:rPr lang="tr-TR" dirty="0"/>
              <a:t> toplamına eşittir.</a:t>
            </a:r>
            <a:br>
              <a:rPr lang="tr-TR" dirty="0"/>
            </a:br>
            <a:r>
              <a:rPr lang="tr-TR" dirty="0" smtClean="0"/>
              <a:t>q</a:t>
            </a:r>
            <a:r>
              <a:rPr lang="tr-TR" baseline="-25000" dirty="0" smtClean="0"/>
              <a:t>1</a:t>
            </a:r>
            <a:r>
              <a:rPr lang="tr-TR" dirty="0" smtClean="0"/>
              <a:t> </a:t>
            </a:r>
            <a:r>
              <a:rPr lang="tr-TR" dirty="0"/>
              <a:t>üzerindeki </a:t>
            </a:r>
            <a:r>
              <a:rPr lang="tr-TR" dirty="0" smtClean="0"/>
              <a:t>bileşke kuvvet, </a:t>
            </a:r>
            <a:r>
              <a:rPr lang="tr-TR" dirty="0"/>
              <a:t>diğer yüklerle ona uygulanan tüm kuvvetlerin vektör toplamıdır: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880" y="2636462"/>
            <a:ext cx="4302920" cy="38961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2004172" y="4201981"/>
                <a:ext cx="4537139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3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tr-TR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tr-TR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tr-TR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tr-TR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tr-TR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72" y="4201981"/>
                <a:ext cx="4537139" cy="552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4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12743" y="615403"/>
            <a:ext cx="8911687" cy="1280890"/>
          </a:xfrm>
        </p:spPr>
        <p:txBody>
          <a:bodyPr/>
          <a:lstStyle/>
          <a:p>
            <a:r>
              <a:rPr lang="tr-TR" b="1" dirty="0" smtClean="0"/>
              <a:t>Elektrik Alanı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27762" y="1407147"/>
            <a:ext cx="8596668" cy="3880773"/>
          </a:xfrm>
        </p:spPr>
        <p:txBody>
          <a:bodyPr/>
          <a:lstStyle/>
          <a:p>
            <a:r>
              <a:rPr lang="en-AU" dirty="0" err="1"/>
              <a:t>Elektriksel</a:t>
            </a:r>
            <a:r>
              <a:rPr lang="en-AU" dirty="0"/>
              <a:t> </a:t>
            </a:r>
            <a:r>
              <a:rPr lang="en-AU" dirty="0" err="1"/>
              <a:t>kuvvetleri</a:t>
            </a:r>
            <a:r>
              <a:rPr lang="en-AU" dirty="0"/>
              <a:t> </a:t>
            </a:r>
            <a:r>
              <a:rPr lang="en-AU" dirty="0" err="1"/>
              <a:t>elektrik</a:t>
            </a:r>
            <a:r>
              <a:rPr lang="en-AU" dirty="0"/>
              <a:t> </a:t>
            </a:r>
            <a:r>
              <a:rPr lang="en-AU" dirty="0" err="1"/>
              <a:t>alan</a:t>
            </a:r>
            <a:r>
              <a:rPr lang="en-AU" dirty="0"/>
              <a:t> </a:t>
            </a:r>
            <a:r>
              <a:rPr lang="en-AU" dirty="0" err="1"/>
              <a:t>kavramı</a:t>
            </a:r>
            <a:r>
              <a:rPr lang="en-AU" dirty="0"/>
              <a:t> </a:t>
            </a:r>
            <a:r>
              <a:rPr lang="en-AU" dirty="0" err="1"/>
              <a:t>yardımı</a:t>
            </a:r>
            <a:r>
              <a:rPr lang="en-AU" dirty="0"/>
              <a:t> </a:t>
            </a:r>
            <a:r>
              <a:rPr lang="en-AU" dirty="0" err="1"/>
              <a:t>ile</a:t>
            </a:r>
            <a:r>
              <a:rPr lang="en-AU" dirty="0"/>
              <a:t> </a:t>
            </a:r>
            <a:r>
              <a:rPr lang="en-AU" dirty="0" err="1"/>
              <a:t>tartışmak</a:t>
            </a:r>
            <a:r>
              <a:rPr lang="en-AU" dirty="0"/>
              <a:t> </a:t>
            </a:r>
            <a:r>
              <a:rPr lang="en-AU" dirty="0" err="1"/>
              <a:t>daha</a:t>
            </a:r>
            <a:r>
              <a:rPr lang="en-AU" dirty="0"/>
              <a:t> </a:t>
            </a:r>
            <a:r>
              <a:rPr lang="en-AU" dirty="0" err="1"/>
              <a:t>uygundur</a:t>
            </a:r>
            <a:r>
              <a:rPr lang="en-AU" dirty="0"/>
              <a:t>. </a:t>
            </a:r>
            <a:r>
              <a:rPr lang="en-AU" dirty="0" err="1"/>
              <a:t>Elektriksel</a:t>
            </a:r>
            <a:r>
              <a:rPr lang="en-AU" dirty="0"/>
              <a:t> </a:t>
            </a:r>
            <a:r>
              <a:rPr lang="en-AU" dirty="0" err="1"/>
              <a:t>alan</a:t>
            </a:r>
            <a:r>
              <a:rPr lang="en-AU" dirty="0"/>
              <a:t>, </a:t>
            </a:r>
            <a:r>
              <a:rPr lang="en-AU" dirty="0" err="1"/>
              <a:t>durgun</a:t>
            </a:r>
            <a:r>
              <a:rPr lang="en-AU" dirty="0"/>
              <a:t> </a:t>
            </a:r>
            <a:r>
              <a:rPr lang="en-AU" dirty="0" err="1"/>
              <a:t>bir</a:t>
            </a:r>
            <a:r>
              <a:rPr lang="en-AU" dirty="0"/>
              <a:t> </a:t>
            </a:r>
            <a:r>
              <a:rPr lang="en-AU" dirty="0" err="1"/>
              <a:t>yükün</a:t>
            </a:r>
            <a:r>
              <a:rPr lang="en-AU" dirty="0"/>
              <a:t> </a:t>
            </a:r>
            <a:r>
              <a:rPr lang="en-AU" dirty="0" err="1"/>
              <a:t>maruz</a:t>
            </a:r>
            <a:r>
              <a:rPr lang="en-AU" dirty="0"/>
              <a:t> </a:t>
            </a:r>
            <a:r>
              <a:rPr lang="en-AU" dirty="0" err="1"/>
              <a:t>kaldığı</a:t>
            </a:r>
            <a:r>
              <a:rPr lang="en-AU" dirty="0"/>
              <a:t> </a:t>
            </a:r>
            <a:r>
              <a:rPr lang="en-AU" dirty="0" err="1"/>
              <a:t>elektriksel</a:t>
            </a:r>
            <a:r>
              <a:rPr lang="en-AU" dirty="0"/>
              <a:t> </a:t>
            </a:r>
            <a:r>
              <a:rPr lang="en-AU" dirty="0" err="1"/>
              <a:t>kuvveti</a:t>
            </a:r>
            <a:r>
              <a:rPr lang="en-AU" dirty="0"/>
              <a:t> </a:t>
            </a:r>
            <a:r>
              <a:rPr lang="en-AU" dirty="0" err="1"/>
              <a:t>temsil</a:t>
            </a:r>
            <a:r>
              <a:rPr lang="en-AU" dirty="0"/>
              <a:t> </a:t>
            </a:r>
            <a:r>
              <a:rPr lang="en-AU" dirty="0" err="1"/>
              <a:t>eder</a:t>
            </a:r>
            <a:r>
              <a:rPr lang="en-AU" dirty="0"/>
              <a:t>. </a:t>
            </a:r>
            <a:r>
              <a:rPr lang="en-AU" dirty="0" err="1"/>
              <a:t>Bir</a:t>
            </a:r>
            <a:r>
              <a:rPr lang="en-AU" dirty="0"/>
              <a:t> </a:t>
            </a:r>
            <a:r>
              <a:rPr lang="en-AU" dirty="0" err="1"/>
              <a:t>noktadaki</a:t>
            </a:r>
            <a:r>
              <a:rPr lang="en-AU" dirty="0"/>
              <a:t> </a:t>
            </a:r>
            <a:r>
              <a:rPr lang="en-AU" dirty="0" err="1"/>
              <a:t>elektrik</a:t>
            </a:r>
            <a:r>
              <a:rPr lang="en-AU" dirty="0"/>
              <a:t> </a:t>
            </a:r>
            <a:r>
              <a:rPr lang="en-AU" dirty="0" err="1"/>
              <a:t>alanının</a:t>
            </a:r>
            <a:r>
              <a:rPr lang="en-AU" dirty="0"/>
              <a:t> </a:t>
            </a:r>
            <a:r>
              <a:rPr lang="en-AU" dirty="0" err="1"/>
              <a:t>yönü</a:t>
            </a:r>
            <a:r>
              <a:rPr lang="en-AU" dirty="0"/>
              <a:t>, o </a:t>
            </a:r>
            <a:r>
              <a:rPr lang="en-AU" dirty="0" err="1"/>
              <a:t>noktaya</a:t>
            </a:r>
            <a:r>
              <a:rPr lang="en-AU" dirty="0"/>
              <a:t> </a:t>
            </a:r>
            <a:r>
              <a:rPr lang="en-AU" dirty="0" err="1"/>
              <a:t>konulan</a:t>
            </a:r>
            <a:r>
              <a:rPr lang="en-AU" dirty="0"/>
              <a:t> </a:t>
            </a:r>
            <a:r>
              <a:rPr lang="en-AU" dirty="0" err="1"/>
              <a:t>pozitif</a:t>
            </a:r>
            <a:r>
              <a:rPr lang="en-AU" dirty="0"/>
              <a:t> </a:t>
            </a:r>
            <a:r>
              <a:rPr lang="en-AU" dirty="0" err="1"/>
              <a:t>deneme</a:t>
            </a:r>
            <a:r>
              <a:rPr lang="en-AU" dirty="0"/>
              <a:t> </a:t>
            </a:r>
            <a:r>
              <a:rPr lang="en-AU" dirty="0" err="1"/>
              <a:t>yüküne</a:t>
            </a:r>
            <a:r>
              <a:rPr lang="en-AU" dirty="0"/>
              <a:t> </a:t>
            </a:r>
            <a:r>
              <a:rPr lang="en-AU" dirty="0" err="1"/>
              <a:t>etkiyen</a:t>
            </a:r>
            <a:r>
              <a:rPr lang="en-AU" dirty="0"/>
              <a:t> </a:t>
            </a:r>
            <a:r>
              <a:rPr lang="en-AU" dirty="0" err="1"/>
              <a:t>kuvvetin</a:t>
            </a:r>
            <a:r>
              <a:rPr lang="en-AU" dirty="0"/>
              <a:t> </a:t>
            </a:r>
            <a:r>
              <a:rPr lang="en-AU" dirty="0" err="1"/>
              <a:t>yönü</a:t>
            </a:r>
            <a:r>
              <a:rPr lang="en-AU" dirty="0"/>
              <a:t> </a:t>
            </a:r>
            <a:r>
              <a:rPr lang="en-AU" dirty="0" err="1"/>
              <a:t>ile</a:t>
            </a:r>
            <a:r>
              <a:rPr lang="en-AU" dirty="0"/>
              <a:t> </a:t>
            </a:r>
            <a:r>
              <a:rPr lang="en-AU" dirty="0" err="1"/>
              <a:t>aynı</a:t>
            </a:r>
            <a:r>
              <a:rPr lang="en-AU" dirty="0"/>
              <a:t> </a:t>
            </a:r>
            <a:r>
              <a:rPr lang="en-AU" dirty="0" err="1"/>
              <a:t>alınır</a:t>
            </a:r>
            <a:r>
              <a:rPr lang="en-AU" dirty="0"/>
              <a:t>. Buna gore </a:t>
            </a:r>
            <a:r>
              <a:rPr lang="en-AU" dirty="0" err="1"/>
              <a:t>pozitif</a:t>
            </a:r>
            <a:r>
              <a:rPr lang="en-AU" dirty="0"/>
              <a:t> </a:t>
            </a:r>
            <a:r>
              <a:rPr lang="en-AU" dirty="0" err="1"/>
              <a:t>bir</a:t>
            </a:r>
            <a:r>
              <a:rPr lang="en-AU" dirty="0"/>
              <a:t> </a:t>
            </a:r>
            <a:r>
              <a:rPr lang="en-AU" dirty="0" err="1"/>
              <a:t>yükün</a:t>
            </a:r>
            <a:r>
              <a:rPr lang="en-AU" dirty="0"/>
              <a:t> </a:t>
            </a:r>
            <a:r>
              <a:rPr lang="en-AU" dirty="0" err="1"/>
              <a:t>elektrik</a:t>
            </a:r>
            <a:r>
              <a:rPr lang="en-AU" dirty="0"/>
              <a:t> </a:t>
            </a:r>
            <a:r>
              <a:rPr lang="en-AU" dirty="0" err="1"/>
              <a:t>alan</a:t>
            </a:r>
            <a:r>
              <a:rPr lang="en-AU" dirty="0"/>
              <a:t> </a:t>
            </a:r>
            <a:r>
              <a:rPr lang="en-AU" dirty="0" err="1"/>
              <a:t>çizgileri</a:t>
            </a:r>
            <a:r>
              <a:rPr lang="en-AU" dirty="0"/>
              <a:t> </a:t>
            </a:r>
            <a:r>
              <a:rPr lang="en-AU" dirty="0" err="1"/>
              <a:t>radyal</a:t>
            </a:r>
            <a:r>
              <a:rPr lang="en-AU" dirty="0"/>
              <a:t> </a:t>
            </a:r>
            <a:r>
              <a:rPr lang="en-AU" dirty="0" err="1"/>
              <a:t>olarak</a:t>
            </a:r>
            <a:r>
              <a:rPr lang="en-AU" dirty="0"/>
              <a:t> </a:t>
            </a:r>
            <a:r>
              <a:rPr lang="en-AU" dirty="0" err="1"/>
              <a:t>dışa</a:t>
            </a:r>
            <a:r>
              <a:rPr lang="en-AU" dirty="0"/>
              <a:t> </a:t>
            </a:r>
            <a:r>
              <a:rPr lang="en-AU" dirty="0" err="1"/>
              <a:t>doğru</a:t>
            </a:r>
            <a:r>
              <a:rPr lang="en-AU" dirty="0"/>
              <a:t>, </a:t>
            </a:r>
            <a:r>
              <a:rPr lang="en-AU" dirty="0" err="1" smtClean="0"/>
              <a:t>negati</a:t>
            </a:r>
            <a:r>
              <a:rPr lang="tr-TR" dirty="0" smtClean="0"/>
              <a:t>f</a:t>
            </a:r>
            <a:r>
              <a:rPr lang="en-AU" dirty="0" smtClean="0"/>
              <a:t> </a:t>
            </a:r>
            <a:r>
              <a:rPr lang="en-AU" dirty="0" err="1"/>
              <a:t>bir</a:t>
            </a:r>
            <a:r>
              <a:rPr lang="en-AU" dirty="0"/>
              <a:t> </a:t>
            </a:r>
            <a:r>
              <a:rPr lang="en-AU" dirty="0" err="1"/>
              <a:t>yük</a:t>
            </a:r>
            <a:r>
              <a:rPr lang="en-AU" dirty="0"/>
              <a:t> </a:t>
            </a:r>
            <a:r>
              <a:rPr lang="en-AU" dirty="0" err="1"/>
              <a:t>için</a:t>
            </a:r>
            <a:r>
              <a:rPr lang="en-AU" dirty="0"/>
              <a:t> de </a:t>
            </a:r>
            <a:r>
              <a:rPr lang="en-AU" dirty="0" err="1"/>
              <a:t>içe</a:t>
            </a:r>
            <a:r>
              <a:rPr lang="en-AU" dirty="0"/>
              <a:t> </a:t>
            </a:r>
            <a:r>
              <a:rPr lang="en-AU" dirty="0" err="1"/>
              <a:t>doğru</a:t>
            </a:r>
            <a:r>
              <a:rPr lang="en-AU" dirty="0"/>
              <a:t> </a:t>
            </a:r>
            <a:r>
              <a:rPr lang="en-AU" dirty="0" err="1"/>
              <a:t>olarak</a:t>
            </a:r>
            <a:r>
              <a:rPr lang="en-AU" dirty="0"/>
              <a:t> </a:t>
            </a:r>
            <a:r>
              <a:rPr lang="en-AU" dirty="0" err="1"/>
              <a:t>yönelir</a:t>
            </a:r>
            <a:r>
              <a:rPr lang="en-AU" dirty="0"/>
              <a:t>.</a:t>
            </a:r>
            <a:endParaRPr lang="tr-TR" dirty="0"/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8024" y="3666329"/>
            <a:ext cx="4417180" cy="2038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851" y="3666329"/>
            <a:ext cx="2664821" cy="19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40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1575" y="543215"/>
            <a:ext cx="8911687" cy="1280890"/>
          </a:xfrm>
        </p:spPr>
        <p:txBody>
          <a:bodyPr/>
          <a:lstStyle/>
          <a:p>
            <a:r>
              <a:rPr lang="tr-TR" b="1" dirty="0" smtClean="0"/>
              <a:t>Elektrik Alanı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9086" y="1533272"/>
            <a:ext cx="8596668" cy="2306908"/>
          </a:xfrm>
        </p:spPr>
        <p:txBody>
          <a:bodyPr/>
          <a:lstStyle/>
          <a:p>
            <a:r>
              <a:rPr lang="tr-TR" dirty="0"/>
              <a:t>Uzayda bir noktadaki (P noktası) E elektrik alan vektörü o noktaya konulan artı bir deneme yüküne etkiyen F elektrik kuvvetinin q</a:t>
            </a:r>
            <a:r>
              <a:rPr lang="tr-TR" baseline="-25000" dirty="0"/>
              <a:t>0</a:t>
            </a:r>
            <a:r>
              <a:rPr lang="tr-TR" dirty="0"/>
              <a:t> deneme yüküne bölümü olarak tanımlanır: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5295112" y="2371302"/>
                <a:ext cx="1501308" cy="1274644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tr-T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tr-TR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tr-TR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112" y="2371302"/>
                <a:ext cx="1501308" cy="12746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ikdörtgen 8"/>
          <p:cNvSpPr/>
          <p:nvPr/>
        </p:nvSpPr>
        <p:spPr>
          <a:xfrm>
            <a:off x="2125192" y="3893074"/>
            <a:ext cx="87216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</a:t>
            </a:r>
            <a:r>
              <a:rPr lang="tr-TR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’ın bulunduğu konumda q yükünden ileri gelen elektrik 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alanı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İle verilir.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 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sisteminde birimi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N/C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dur.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125192" y="54648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5149266" y="4592299"/>
                <a:ext cx="2196307" cy="948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tr-T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tr-T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tr-TR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tr-T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tr-TR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266" y="4592299"/>
                <a:ext cx="2196307" cy="948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136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8149" y="725880"/>
            <a:ext cx="8911687" cy="1280890"/>
          </a:xfrm>
        </p:spPr>
        <p:txBody>
          <a:bodyPr/>
          <a:lstStyle/>
          <a:p>
            <a:r>
              <a:rPr lang="tr-TR" b="1" dirty="0" smtClean="0"/>
              <a:t>Elektrik Alanı</a:t>
            </a: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033168" y="1585824"/>
                <a:ext cx="8596668" cy="2306908"/>
              </a:xfrm>
            </p:spPr>
            <p:txBody>
              <a:bodyPr/>
              <a:lstStyle/>
              <a:p>
                <a:r>
                  <a:rPr lang="en-AU" dirty="0" smtClean="0"/>
                  <a:t>q</a:t>
                </a:r>
                <a:r>
                  <a:rPr lang="en-AU" baseline="-25000" dirty="0" smtClean="0"/>
                  <a:t>0</a:t>
                </a:r>
                <a:r>
                  <a:rPr lang="en-AU" dirty="0" smtClean="0"/>
                  <a:t> </a:t>
                </a:r>
                <a:r>
                  <a:rPr lang="en-AU" dirty="0" err="1"/>
                  <a:t>yükünün</a:t>
                </a:r>
                <a:r>
                  <a:rPr lang="en-AU" dirty="0"/>
                  <a:t> </a:t>
                </a:r>
                <a:r>
                  <a:rPr lang="en-AU" dirty="0" err="1"/>
                  <a:t>bulunduğu</a:t>
                </a:r>
                <a:r>
                  <a:rPr lang="en-AU" dirty="0"/>
                  <a:t> </a:t>
                </a:r>
                <a:r>
                  <a:rPr lang="en-AU" dirty="0" err="1"/>
                  <a:t>noktada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AU" dirty="0" smtClean="0"/>
                  <a:t>q </a:t>
                </a:r>
                <a:r>
                  <a:rPr lang="en-AU" dirty="0" err="1"/>
                  <a:t>yükünden</a:t>
                </a:r>
                <a:r>
                  <a:rPr lang="en-AU" dirty="0"/>
                  <a:t> </a:t>
                </a:r>
                <a:r>
                  <a:rPr lang="en-AU" dirty="0" err="1"/>
                  <a:t>ileri</a:t>
                </a:r>
                <a:r>
                  <a:rPr lang="en-AU" dirty="0"/>
                  <a:t> </a:t>
                </a:r>
                <a:r>
                  <a:rPr lang="en-AU" dirty="0" err="1"/>
                  <a:t>gelen</a:t>
                </a:r>
                <a:r>
                  <a:rPr lang="en-AU" dirty="0"/>
                  <a:t> </a:t>
                </a:r>
                <a:r>
                  <a:rPr lang="en-AU" dirty="0" err="1"/>
                  <a:t>elektrik</a:t>
                </a:r>
                <a:r>
                  <a:rPr lang="en-AU" dirty="0"/>
                  <a:t> </a:t>
                </a:r>
                <a:r>
                  <a:rPr lang="en-AU" dirty="0" err="1"/>
                  <a:t>alanı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3168" y="1585824"/>
                <a:ext cx="8596668" cy="2306908"/>
              </a:xfrm>
              <a:blipFill>
                <a:blip r:embed="rId2"/>
                <a:stretch>
                  <a:fillRect l="-496" t="-13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ikdörtgen 8"/>
          <p:cNvSpPr/>
          <p:nvPr/>
        </p:nvSpPr>
        <p:spPr>
          <a:xfrm>
            <a:off x="2209274" y="4155598"/>
            <a:ext cx="8721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</a:t>
            </a:r>
            <a:r>
              <a:rPr lang="tr-TR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’ın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bulunduğu konumda q yükünden ileri gelen elektrik 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alanı</a:t>
            </a:r>
            <a:endParaRPr lang="tr-TR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09274" y="55174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7806731" y="4970646"/>
                <a:ext cx="3075009" cy="1055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tr-T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±)</m:t>
                      </m:r>
                      <m:r>
                        <a:rPr lang="tr-T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tr-T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(±)</m:t>
                          </m:r>
                        </m:num>
                        <m:den>
                          <m:sSup>
                            <m:sSupPr>
                              <m:ctrlPr>
                                <a:rPr lang="tr-TR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tr-T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tr-TR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731" y="4970646"/>
                <a:ext cx="3075009" cy="1055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 20"/>
          <p:cNvGrpSpPr/>
          <p:nvPr/>
        </p:nvGrpSpPr>
        <p:grpSpPr>
          <a:xfrm>
            <a:off x="4544681" y="2293898"/>
            <a:ext cx="4050820" cy="2046347"/>
            <a:chOff x="3071552" y="2007319"/>
            <a:chExt cx="4050820" cy="2046347"/>
          </a:xfrm>
        </p:grpSpPr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1552" y="2007319"/>
              <a:ext cx="3609994" cy="1326853"/>
            </a:xfrm>
            <a:prstGeom prst="rect">
              <a:avLst/>
            </a:prstGeom>
          </p:spPr>
        </p:pic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2418" y="2997848"/>
              <a:ext cx="3029670" cy="8725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Metin kutusu 13"/>
                <p:cNvSpPr txBox="1"/>
                <p:nvPr/>
              </p:nvSpPr>
              <p:spPr>
                <a:xfrm>
                  <a:off x="5197562" y="3570520"/>
                  <a:ext cx="345864" cy="4831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4" name="Metin kutusu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7562" y="3570520"/>
                  <a:ext cx="345864" cy="48314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Metin kutusu 14"/>
                <p:cNvSpPr txBox="1"/>
                <p:nvPr/>
              </p:nvSpPr>
              <p:spPr>
                <a:xfrm>
                  <a:off x="5777008" y="2532245"/>
                  <a:ext cx="2968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Metin kutusu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7008" y="2532245"/>
                  <a:ext cx="29681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6327" r="-2041" b="-2608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Metin kutusu 18"/>
                <p:cNvSpPr txBox="1"/>
                <p:nvPr/>
              </p:nvSpPr>
              <p:spPr>
                <a:xfrm>
                  <a:off x="6776508" y="2092511"/>
                  <a:ext cx="345864" cy="4831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9" name="Metin kutusu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6508" y="2092511"/>
                  <a:ext cx="345864" cy="48314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Metin kutusu 19"/>
                <p:cNvSpPr txBox="1"/>
                <p:nvPr/>
              </p:nvSpPr>
              <p:spPr>
                <a:xfrm>
                  <a:off x="5912552" y="3584165"/>
                  <a:ext cx="2968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0" name="Metin kutusu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2552" y="3584165"/>
                  <a:ext cx="29681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6327" r="-4082" b="-2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up 24"/>
          <p:cNvGrpSpPr/>
          <p:nvPr/>
        </p:nvGrpSpPr>
        <p:grpSpPr>
          <a:xfrm>
            <a:off x="3020570" y="4903861"/>
            <a:ext cx="3705758" cy="1283575"/>
            <a:chOff x="1664736" y="4903861"/>
            <a:chExt cx="3705758" cy="1283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Metin kutusu 7"/>
                <p:cNvSpPr txBox="1"/>
                <p:nvPr/>
              </p:nvSpPr>
              <p:spPr>
                <a:xfrm>
                  <a:off x="1664736" y="4903861"/>
                  <a:ext cx="3705758" cy="1274644"/>
                </a:xfrm>
                <a:prstGeom prst="rect">
                  <a:avLst/>
                </a:prstGeom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tr-TR" sz="3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tr-TR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tr-TR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tr-TR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num>
                          <m:den>
                            <m:sSub>
                              <m:sSubPr>
                                <m:ctrlPr>
                                  <a:rPr lang="tr-TR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tr-TR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tr-TR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tr-TR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sSub>
                              <m:sSubPr>
                                <m:ctrlPr>
                                  <a:rPr lang="tr-TR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tr-TR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tr-TR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tr-TR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acc>
                          <m:accPr>
                            <m:chr m:val="̂"/>
                            <m:ctrlPr>
                              <a:rPr lang="tr-TR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tr-TR" sz="3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Metin kutusu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4736" y="4903861"/>
                  <a:ext cx="3705758" cy="12746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Düz Bağlayıcı 22"/>
            <p:cNvCxnSpPr/>
            <p:nvPr/>
          </p:nvCxnSpPr>
          <p:spPr>
            <a:xfrm flipH="1">
              <a:off x="4389120" y="5094514"/>
              <a:ext cx="586548" cy="44666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Bağlayıcı 23"/>
            <p:cNvCxnSpPr/>
            <p:nvPr/>
          </p:nvCxnSpPr>
          <p:spPr>
            <a:xfrm flipH="1">
              <a:off x="4010705" y="5740767"/>
              <a:ext cx="586548" cy="44666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ağ Ok 25"/>
          <p:cNvSpPr/>
          <p:nvPr/>
        </p:nvSpPr>
        <p:spPr>
          <a:xfrm>
            <a:off x="7119372" y="5393334"/>
            <a:ext cx="432357" cy="295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/>
          <p:cNvSpPr/>
          <p:nvPr/>
        </p:nvSpPr>
        <p:spPr>
          <a:xfrm>
            <a:off x="1602714" y="6312500"/>
            <a:ext cx="10135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q </a:t>
            </a:r>
            <a:r>
              <a:rPr lang="tr-TR" dirty="0"/>
              <a:t>pozitif ise, kuvvet ve alan aynı </a:t>
            </a:r>
            <a:r>
              <a:rPr lang="tr-TR" dirty="0" smtClean="0"/>
              <a:t>yöndedir, q </a:t>
            </a:r>
            <a:r>
              <a:rPr lang="tr-TR" dirty="0"/>
              <a:t>negatif ise, kuvvet ve alan ters yöndedir</a:t>
            </a:r>
          </a:p>
        </p:txBody>
      </p:sp>
    </p:spTree>
    <p:extLst>
      <p:ext uri="{BB962C8B-B14F-4D97-AF65-F5344CB8AC3E}">
        <p14:creationId xmlns:p14="http://schemas.microsoft.com/office/powerpoint/2010/main" val="391305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50726" y="513876"/>
            <a:ext cx="8911687" cy="1280890"/>
          </a:xfrm>
        </p:spPr>
        <p:txBody>
          <a:bodyPr/>
          <a:lstStyle/>
          <a:p>
            <a:r>
              <a:rPr lang="tr-TR" b="1" dirty="0"/>
              <a:t>Düzgün bir Elektrik Alanında Yüklü Parçacıkların Hareketi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28368" y="1950383"/>
            <a:ext cx="8596668" cy="1170440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Yüklü bir parçacığın düzgün bir elektrik alanındaki hareketini anlatacağız. </a:t>
            </a:r>
            <a:r>
              <a:rPr lang="tr-TR" dirty="0" smtClean="0"/>
              <a:t>q </a:t>
            </a:r>
            <a:r>
              <a:rPr lang="tr-TR" dirty="0"/>
              <a:t>yüklü parçacığın bir E elektrik alanına konulduğunda, yüke etkiyen elektrik kuvveti </a:t>
            </a:r>
            <a:r>
              <a:rPr lang="tr-TR" dirty="0" err="1"/>
              <a:t>qE’dir</a:t>
            </a:r>
            <a:r>
              <a:rPr lang="tr-TR" dirty="0"/>
              <a:t>. Newton’un II. Yasasına göre,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860704" y="4117870"/>
            <a:ext cx="4340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elde edilir. Buna göre parçacığın ivmesi,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860704" y="5973270"/>
            <a:ext cx="1186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ile verilir.</a:t>
            </a:r>
          </a:p>
        </p:txBody>
      </p:sp>
      <p:grpSp>
        <p:nvGrpSpPr>
          <p:cNvPr id="14" name="Grup 13"/>
          <p:cNvGrpSpPr/>
          <p:nvPr/>
        </p:nvGrpSpPr>
        <p:grpSpPr>
          <a:xfrm>
            <a:off x="8456532" y="2677527"/>
            <a:ext cx="1868504" cy="3480409"/>
            <a:chOff x="6782265" y="2847884"/>
            <a:chExt cx="1868504" cy="3480409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2265" y="3156752"/>
              <a:ext cx="1868504" cy="31715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Metin kutusu 11"/>
                <p:cNvSpPr txBox="1"/>
                <p:nvPr/>
              </p:nvSpPr>
              <p:spPr>
                <a:xfrm>
                  <a:off x="7486248" y="2847884"/>
                  <a:ext cx="345864" cy="4831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2" name="Metin kutusu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6248" y="2847884"/>
                  <a:ext cx="345864" cy="48314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Metin kutusu 12"/>
                <p:cNvSpPr txBox="1"/>
                <p:nvPr/>
              </p:nvSpPr>
              <p:spPr>
                <a:xfrm>
                  <a:off x="7067210" y="4432957"/>
                  <a:ext cx="2009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Metin kutusu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7210" y="4432957"/>
                  <a:ext cx="200952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4242" r="-21212" b="-2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3428944" y="3047325"/>
                <a:ext cx="3513462" cy="75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tr-TR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tr-TR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tr-TR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tr-TR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tr-TR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44" y="3047325"/>
                <a:ext cx="3513462" cy="7593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4127827" y="4572165"/>
                <a:ext cx="1929246" cy="14428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4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4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tr-TR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4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⃗"/>
                              <m:ctrlPr>
                                <a:rPr lang="tr-TR" sz="4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4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num>
                        <m:den>
                          <m:r>
                            <a:rPr lang="tr-TR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tr-TR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827" y="4572165"/>
                <a:ext cx="1929246" cy="14428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210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3552" y="651360"/>
            <a:ext cx="8911687" cy="1280890"/>
          </a:xfrm>
        </p:spPr>
        <p:txBody>
          <a:bodyPr/>
          <a:lstStyle/>
          <a:p>
            <a:r>
              <a:rPr lang="tr-TR" b="1" dirty="0"/>
              <a:t>Elektriksel Potansiyel Enerji</a:t>
            </a:r>
            <a:br>
              <a:rPr lang="tr-TR" b="1" dirty="0"/>
            </a:b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127761" y="1753761"/>
                <a:ext cx="9083611" cy="3274690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Bir test yükü </a:t>
                </a:r>
                <a:r>
                  <a:rPr lang="tr-TR" dirty="0"/>
                  <a:t>bir elektrik alanına </a:t>
                </a:r>
                <a:r>
                  <a:rPr lang="tr-TR" dirty="0" smtClean="0"/>
                  <a:t>yerleştirildiğinde,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tr-T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acc>
                      <m:accPr>
                        <m:chr m:val="⃗"/>
                        <m:ctrlPr>
                          <a:rPr lang="tr-T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tr-TR" dirty="0" smtClean="0"/>
                  <a:t>   kuvveti etki eder. Kuvvet </a:t>
                </a:r>
                <a:r>
                  <a:rPr lang="tr-TR" dirty="0" err="1" smtClean="0"/>
                  <a:t>korunumludur</a:t>
                </a:r>
                <a:r>
                  <a:rPr lang="tr-TR" dirty="0"/>
                  <a:t>. Test yükü </a:t>
                </a:r>
                <a:r>
                  <a:rPr lang="tr-TR" dirty="0" smtClean="0"/>
                  <a:t>alanda </a:t>
                </a:r>
                <a:r>
                  <a:rPr lang="tr-TR" dirty="0"/>
                  <a:t>bazı dış etkenlerle taşınırsa, alan </a:t>
                </a:r>
                <a:r>
                  <a:rPr lang="tr-TR" dirty="0" smtClean="0"/>
                  <a:t>tarafından </a:t>
                </a:r>
                <a:r>
                  <a:rPr lang="tr-TR" dirty="0"/>
                  <a:t>yapılan </a:t>
                </a:r>
                <a:r>
                  <a:rPr lang="tr-TR" dirty="0" smtClean="0"/>
                  <a:t>iş, </a:t>
                </a:r>
                <a:r>
                  <a:rPr lang="tr-TR" dirty="0"/>
                  <a:t>dış etken tarafından yapılan işin </a:t>
                </a:r>
                <a:r>
                  <a:rPr lang="tr-TR" dirty="0" smtClean="0"/>
                  <a:t>negatifidir.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7761" y="1753761"/>
                <a:ext cx="9083611" cy="3274690"/>
              </a:xfrm>
              <a:blipFill>
                <a:blip r:embed="rId2"/>
                <a:stretch>
                  <a:fillRect l="-4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ikdörtgen 4"/>
          <p:cNvSpPr/>
          <p:nvPr/>
        </p:nvSpPr>
        <p:spPr>
          <a:xfrm>
            <a:off x="2480459" y="2836745"/>
            <a:ext cx="510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Yükün A'dan B'ye sonlu bir yer değiştirmesi için,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2480459" y="5385126"/>
            <a:ext cx="8074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Kuvvet </a:t>
            </a:r>
            <a:r>
              <a:rPr lang="tr-TR" dirty="0" err="1" smtClean="0"/>
              <a:t>korunumlu</a:t>
            </a:r>
            <a:r>
              <a:rPr lang="tr-TR" dirty="0" smtClean="0"/>
              <a:t> </a:t>
            </a:r>
            <a:r>
              <a:rPr lang="tr-TR" dirty="0"/>
              <a:t>olduğu için, </a:t>
            </a:r>
            <a:r>
              <a:rPr lang="tr-TR" dirty="0" smtClean="0"/>
              <a:t>çizgi integrali </a:t>
            </a:r>
            <a:r>
              <a:rPr lang="tr-TR" dirty="0"/>
              <a:t>yükün yoluna bağlı değildir.</a:t>
            </a:r>
          </a:p>
          <a:p>
            <a:r>
              <a:rPr lang="tr-TR" dirty="0"/>
              <a:t>Bu, sistemin potansiyel enerjisindeki </a:t>
            </a:r>
            <a:r>
              <a:rPr lang="tr-TR" dirty="0" smtClean="0"/>
              <a:t>değişimdir.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/>
              <p:cNvSpPr txBox="1"/>
              <p:nvPr/>
            </p:nvSpPr>
            <p:spPr>
              <a:xfrm>
                <a:off x="3086432" y="3562752"/>
                <a:ext cx="6495561" cy="1380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tr-T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trlP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tr-T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tr-T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tr-TR" sz="4000" dirty="0"/>
              </a:p>
            </p:txBody>
          </p:sp>
        </mc:Choice>
        <mc:Fallback xmlns=""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432" y="3562752"/>
                <a:ext cx="6495561" cy="1380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772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31077" y="567398"/>
            <a:ext cx="8911687" cy="1280890"/>
          </a:xfrm>
        </p:spPr>
        <p:txBody>
          <a:bodyPr/>
          <a:lstStyle/>
          <a:p>
            <a:r>
              <a:rPr lang="tr-TR" b="1" dirty="0" smtClean="0"/>
              <a:t>Potansiyel Farkı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  <p:sp>
        <p:nvSpPr>
          <p:cNvPr id="8" name="Dikdörtgen 7"/>
          <p:cNvSpPr/>
          <p:nvPr/>
        </p:nvSpPr>
        <p:spPr>
          <a:xfrm>
            <a:off x="2295927" y="1575703"/>
            <a:ext cx="8740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Birim yük başına potansiyel enerji, </a:t>
            </a:r>
            <a:r>
              <a:rPr lang="tr-TR" dirty="0" smtClean="0">
                <a:sym typeface="Symbol" panose="05050102010706020507" pitchFamily="18" charset="2"/>
              </a:rPr>
              <a:t></a:t>
            </a:r>
            <a:r>
              <a:rPr lang="tr-TR" dirty="0" smtClean="0"/>
              <a:t>U/q</a:t>
            </a:r>
            <a:r>
              <a:rPr lang="tr-TR" baseline="-25000" dirty="0" smtClean="0"/>
              <a:t>0</a:t>
            </a:r>
            <a:r>
              <a:rPr lang="tr-TR" dirty="0" smtClean="0"/>
              <a:t>, </a:t>
            </a:r>
            <a:r>
              <a:rPr lang="tr-TR" dirty="0"/>
              <a:t>elektrik </a:t>
            </a:r>
            <a:r>
              <a:rPr lang="tr-TR" dirty="0" smtClean="0"/>
              <a:t>potansiyelini işaret </a:t>
            </a:r>
            <a:r>
              <a:rPr lang="tr-TR" dirty="0"/>
              <a:t>eder</a:t>
            </a:r>
            <a:r>
              <a:rPr lang="tr-TR" dirty="0" smtClean="0"/>
              <a:t>. Birimi Volttur. 1V=1J/C</a:t>
            </a:r>
            <a:endParaRPr lang="tr-TR" dirty="0"/>
          </a:p>
        </p:txBody>
      </p:sp>
      <p:grpSp>
        <p:nvGrpSpPr>
          <p:cNvPr id="15" name="Grup 14"/>
          <p:cNvGrpSpPr/>
          <p:nvPr/>
        </p:nvGrpSpPr>
        <p:grpSpPr>
          <a:xfrm>
            <a:off x="5449468" y="2190089"/>
            <a:ext cx="1813177" cy="1412828"/>
            <a:chOff x="3896189" y="2497668"/>
            <a:chExt cx="1813177" cy="1412828"/>
          </a:xfrm>
        </p:grpSpPr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6189" y="2591902"/>
              <a:ext cx="1813177" cy="13185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Metin kutusu 13"/>
                <p:cNvSpPr txBox="1"/>
                <p:nvPr/>
              </p:nvSpPr>
              <p:spPr>
                <a:xfrm>
                  <a:off x="4794552" y="2497668"/>
                  <a:ext cx="506549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tr-TR" sz="4400" dirty="0"/>
                </a:p>
              </p:txBody>
            </p:sp>
          </mc:Choice>
          <mc:Fallback xmlns="">
            <p:sp>
              <p:nvSpPr>
                <p:cNvPr id="14" name="Metin kutusu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552" y="2497668"/>
                  <a:ext cx="506549" cy="67710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Dikdörtgen 15"/>
          <p:cNvSpPr/>
          <p:nvPr/>
        </p:nvSpPr>
        <p:spPr>
          <a:xfrm>
            <a:off x="2295927" y="3602917"/>
            <a:ext cx="547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Düzgün Alanda </a:t>
            </a:r>
            <a:r>
              <a:rPr lang="tr-TR" dirty="0" smtClean="0"/>
              <a:t>iki nokta arasındaki Potansiyel </a:t>
            </a:r>
            <a:r>
              <a:rPr lang="tr-TR" dirty="0"/>
              <a:t>Farkı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2295926" y="5133595"/>
            <a:ext cx="9028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Olur. Negatif </a:t>
            </a:r>
            <a:r>
              <a:rPr lang="tr-TR" dirty="0"/>
              <a:t>işaret, B noktasındaki elektrik potansiyelinin A noktasından düşük olduğunu </a:t>
            </a:r>
            <a:r>
              <a:rPr lang="tr-TR" dirty="0" smtClean="0"/>
              <a:t>gösterir</a:t>
            </a:r>
            <a:r>
              <a:rPr lang="tr-TR" dirty="0"/>
              <a:t>. Bir yükün kinetik enerjisinde herhangi bir değişiklik olmadan bir elektrik alanında hareket ettiğini </a:t>
            </a:r>
            <a:r>
              <a:rPr lang="tr-TR" dirty="0" smtClean="0"/>
              <a:t>varsayalım. Yükle </a:t>
            </a:r>
            <a:r>
              <a:rPr lang="tr-TR" dirty="0"/>
              <a:t>ilgili yapılan iş,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5034240" y="6056925"/>
            <a:ext cx="2941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/>
              <a:t>W = </a:t>
            </a:r>
            <a:r>
              <a:rPr lang="el-GR" sz="3200" dirty="0"/>
              <a:t>Δ</a:t>
            </a:r>
            <a:r>
              <a:rPr lang="tr-TR" sz="3200" dirty="0"/>
              <a:t>U = </a:t>
            </a:r>
            <a:r>
              <a:rPr lang="tr-TR" sz="3200" dirty="0" smtClean="0"/>
              <a:t>q</a:t>
            </a:r>
            <a:r>
              <a:rPr lang="tr-TR" sz="3200" baseline="-25000" dirty="0" smtClean="0"/>
              <a:t>0</a:t>
            </a:r>
            <a:r>
              <a:rPr lang="tr-TR" sz="3200" dirty="0" smtClean="0"/>
              <a:t> </a:t>
            </a:r>
            <a:r>
              <a:rPr lang="el-GR" sz="3200" dirty="0"/>
              <a:t>Δ</a:t>
            </a:r>
            <a:r>
              <a:rPr lang="tr-TR" sz="3200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3353324" y="3771623"/>
                <a:ext cx="5828647" cy="1380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tr-T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tr-T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tr-T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tr-TR" sz="4000" dirty="0"/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324" y="3771623"/>
                <a:ext cx="5828647" cy="1380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2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dirty="0"/>
              <a:t>ELEKTRİK ALANLARI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400" dirty="0"/>
              <a:t>Elektrik Yüklerinin Özellikleri</a:t>
            </a:r>
          </a:p>
          <a:p>
            <a:pPr lvl="0"/>
            <a:r>
              <a:rPr lang="tr-TR" sz="2400" dirty="0" err="1"/>
              <a:t>Coulomb</a:t>
            </a:r>
            <a:r>
              <a:rPr lang="tr-TR" sz="2400" dirty="0"/>
              <a:t> Kanunu</a:t>
            </a:r>
          </a:p>
          <a:p>
            <a:pPr lvl="0"/>
            <a:r>
              <a:rPr lang="tr-TR" sz="2400" dirty="0"/>
              <a:t>Elektrik Alanı</a:t>
            </a:r>
          </a:p>
          <a:p>
            <a:pPr lvl="0"/>
            <a:r>
              <a:rPr lang="tr-TR" sz="2400" dirty="0"/>
              <a:t>Düzgün Bir </a:t>
            </a:r>
            <a:r>
              <a:rPr lang="tr-TR" sz="2400" dirty="0" err="1"/>
              <a:t>EA’da</a:t>
            </a:r>
            <a:r>
              <a:rPr lang="tr-TR" sz="2400" dirty="0"/>
              <a:t> Yüklü Parçacıkların Hareketi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09705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8015" y="592176"/>
            <a:ext cx="8911687" cy="1280890"/>
          </a:xfrm>
        </p:spPr>
        <p:txBody>
          <a:bodyPr/>
          <a:lstStyle/>
          <a:p>
            <a:r>
              <a:rPr lang="tr-TR" b="1" dirty="0"/>
              <a:t>Potansiyel Farkı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2045181" y="1564126"/>
            <a:ext cx="8375226" cy="3057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r-TR" dirty="0" smtClean="0"/>
              <a:t>Sabit bir elektrik alanda, A’dan B’ye gitmekle F kuvveti tarafından yapılan iş,</a:t>
            </a:r>
          </a:p>
          <a:p>
            <a:pPr marL="0" indent="0" algn="ctr">
              <a:buFont typeface="Wingdings 3" charset="2"/>
              <a:buNone/>
            </a:pPr>
            <a:r>
              <a:rPr lang="tr-TR" dirty="0" smtClean="0"/>
              <a:t>				</a:t>
            </a:r>
            <a:r>
              <a:rPr lang="tr-TR" sz="2400" dirty="0" smtClean="0"/>
              <a:t>      </a:t>
            </a:r>
            <a:r>
              <a:rPr lang="tr-TR" sz="3200" dirty="0" smtClean="0">
                <a:solidFill>
                  <a:schemeClr val="tx1"/>
                </a:solidFill>
              </a:rPr>
              <a:t>W</a:t>
            </a:r>
            <a:r>
              <a:rPr lang="tr-TR" sz="3200" baseline="-25000" dirty="0" smtClean="0">
                <a:solidFill>
                  <a:schemeClr val="tx1"/>
                </a:solidFill>
              </a:rPr>
              <a:t>AB</a:t>
            </a:r>
            <a:r>
              <a:rPr lang="tr-TR" sz="3200" dirty="0" smtClean="0">
                <a:solidFill>
                  <a:schemeClr val="tx1"/>
                </a:solidFill>
              </a:rPr>
              <a:t>=</a:t>
            </a:r>
            <a:r>
              <a:rPr lang="tr-TR" sz="3200" i="1" dirty="0" err="1" smtClean="0">
                <a:solidFill>
                  <a:schemeClr val="tx1"/>
                </a:solidFill>
              </a:rPr>
              <a:t>F</a:t>
            </a:r>
            <a:r>
              <a:rPr lang="tr-TR" sz="3200" dirty="0" err="1" smtClean="0">
                <a:solidFill>
                  <a:schemeClr val="tx1"/>
                </a:solidFill>
              </a:rPr>
              <a:t>d</a:t>
            </a:r>
            <a:r>
              <a:rPr lang="tr-TR" sz="3200" dirty="0" smtClean="0">
                <a:solidFill>
                  <a:schemeClr val="tx1"/>
                </a:solidFill>
              </a:rPr>
              <a:t>=q</a:t>
            </a:r>
            <a:r>
              <a:rPr lang="tr-TR" sz="3200" baseline="-25000" dirty="0" smtClean="0">
                <a:solidFill>
                  <a:schemeClr val="tx1"/>
                </a:solidFill>
              </a:rPr>
              <a:t>0</a:t>
            </a:r>
            <a:r>
              <a:rPr lang="tr-TR" sz="3200" i="1" dirty="0" smtClean="0">
                <a:solidFill>
                  <a:schemeClr val="tx1"/>
                </a:solidFill>
              </a:rPr>
              <a:t>E</a:t>
            </a:r>
            <a:r>
              <a:rPr lang="tr-TR" sz="3200" dirty="0" smtClean="0">
                <a:solidFill>
                  <a:schemeClr val="tx1"/>
                </a:solidFill>
              </a:rPr>
              <a:t>d	</a:t>
            </a:r>
            <a:r>
              <a:rPr lang="tr-TR" dirty="0" smtClean="0"/>
              <a:t>					</a:t>
            </a:r>
          </a:p>
          <a:p>
            <a:pPr marL="0" indent="0">
              <a:buFont typeface="Wingdings 3" charset="2"/>
              <a:buNone/>
            </a:pPr>
            <a:r>
              <a:rPr lang="tr-TR" dirty="0" smtClean="0"/>
              <a:t>olur. Dolayısıyla,</a:t>
            </a:r>
          </a:p>
          <a:p>
            <a:pPr marL="0" indent="0" algn="ctr">
              <a:buFont typeface="Wingdings 3" charset="2"/>
              <a:buNone/>
            </a:pPr>
            <a:r>
              <a:rPr lang="tr-TR" sz="3600" dirty="0" smtClean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tr-TR" sz="3600" dirty="0" smtClean="0">
                <a:solidFill>
                  <a:schemeClr val="tx1"/>
                </a:solidFill>
              </a:rPr>
              <a:t>V=</a:t>
            </a:r>
            <a:r>
              <a:rPr lang="tr-TR" sz="3600" i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E</a:t>
            </a:r>
            <a:r>
              <a:rPr lang="tr-TR" sz="36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d</a:t>
            </a:r>
            <a:r>
              <a:rPr lang="tr-TR" dirty="0" smtClean="0">
                <a:solidFill>
                  <a:schemeClr val="tx1"/>
                </a:solidFill>
              </a:rPr>
              <a:t>	</a:t>
            </a:r>
          </a:p>
          <a:p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26" y="3093062"/>
            <a:ext cx="3061781" cy="3261101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974304" y="425216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Elektrik alanı </a:t>
            </a:r>
            <a:r>
              <a:rPr lang="tr-TR" dirty="0" smtClean="0"/>
              <a:t>sağa </a:t>
            </a:r>
            <a:r>
              <a:rPr lang="tr-TR" dirty="0"/>
              <a:t>doğru yönlendirildiğinde, B noktası A noktasından daha düşük bir potansiyeldedir.</a:t>
            </a:r>
          </a:p>
          <a:p>
            <a:r>
              <a:rPr lang="tr-TR" dirty="0"/>
              <a:t>Pozitif bir test </a:t>
            </a:r>
            <a:r>
              <a:rPr lang="tr-TR" dirty="0" smtClean="0"/>
              <a:t>yükü </a:t>
            </a:r>
            <a:r>
              <a:rPr lang="tr-TR" dirty="0"/>
              <a:t>A'dan B'ye hareket ettiğinde, </a:t>
            </a:r>
            <a:r>
              <a:rPr lang="tr-TR" dirty="0" smtClean="0"/>
              <a:t>yük- alan </a:t>
            </a:r>
            <a:r>
              <a:rPr lang="tr-TR" dirty="0"/>
              <a:t>sistemi potansiyel enerjiyi </a:t>
            </a:r>
            <a:r>
              <a:rPr lang="tr-TR" dirty="0" smtClean="0"/>
              <a:t>kaybeder.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9066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823584" y="677950"/>
            <a:ext cx="8911687" cy="1280890"/>
          </a:xfrm>
        </p:spPr>
        <p:txBody>
          <a:bodyPr/>
          <a:lstStyle/>
          <a:p>
            <a:r>
              <a:rPr lang="tr-TR" b="1" dirty="0"/>
              <a:t>Potansiyel Farkı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49388" y="1746932"/>
            <a:ext cx="8596668" cy="3880773"/>
          </a:xfrm>
        </p:spPr>
        <p:txBody>
          <a:bodyPr/>
          <a:lstStyle/>
          <a:p>
            <a:r>
              <a:rPr lang="tr-TR" dirty="0" smtClean="0"/>
              <a:t>Noktasal bir yükün </a:t>
            </a:r>
            <a:r>
              <a:rPr lang="tr-TR" dirty="0"/>
              <a:t>oluşturduğu potansiyeli hesaplayalım</a:t>
            </a:r>
            <a:r>
              <a:rPr lang="tr-TR" dirty="0" smtClean="0"/>
              <a:t>.</a:t>
            </a:r>
            <a:r>
              <a:rPr lang="en-US" altLang="tr-TR" dirty="0"/>
              <a:t> </a:t>
            </a:r>
            <a:r>
              <a:rPr lang="tr-TR" altLang="tr-TR" dirty="0" smtClean="0"/>
              <a:t>A ve B noktaları arasındaki potansiyel,</a:t>
            </a:r>
          </a:p>
          <a:p>
            <a:endParaRPr lang="tr-TR" altLang="tr-TR" dirty="0"/>
          </a:p>
          <a:p>
            <a:endParaRPr lang="tr-TR" altLang="tr-TR" dirty="0" smtClean="0"/>
          </a:p>
          <a:p>
            <a:endParaRPr lang="tr-TR" altLang="tr-TR" dirty="0" smtClean="0"/>
          </a:p>
          <a:p>
            <a:endParaRPr lang="en-US" altLang="tr-TR" dirty="0"/>
          </a:p>
          <a:p>
            <a:r>
              <a:rPr lang="tr-TR" dirty="0" smtClean="0"/>
              <a:t> </a:t>
            </a:r>
            <a:r>
              <a:rPr lang="tr-TR" dirty="0"/>
              <a:t>Elektrik potansiyeli </a:t>
            </a:r>
            <a:r>
              <a:rPr lang="tr-TR" dirty="0" smtClean="0"/>
              <a:t>1 ve 2 noktaları </a:t>
            </a:r>
            <a:r>
              <a:rPr lang="tr-TR" dirty="0"/>
              <a:t>arasındaki yoldan </a:t>
            </a:r>
            <a:r>
              <a:rPr lang="tr-TR" dirty="0" smtClean="0"/>
              <a:t>bağımsızdır.</a:t>
            </a:r>
            <a:endParaRPr lang="tr-TR" dirty="0"/>
          </a:p>
          <a:p>
            <a:r>
              <a:rPr lang="tr-TR" dirty="0" smtClean="0"/>
              <a:t>r</a:t>
            </a:r>
            <a:r>
              <a:rPr lang="tr-TR" baseline="-25000" dirty="0" smtClean="0"/>
              <a:t>1</a:t>
            </a:r>
            <a:r>
              <a:rPr lang="tr-TR" dirty="0" smtClean="0"/>
              <a:t> </a:t>
            </a:r>
            <a:r>
              <a:rPr lang="tr-TR" dirty="0"/>
              <a:t>= ∞'da V = 0 referans potansiyeli seçmek </a:t>
            </a:r>
            <a:r>
              <a:rPr lang="tr-TR" dirty="0" smtClean="0"/>
              <a:t>alışılmış bir durumdur</a:t>
            </a:r>
            <a:endParaRPr lang="tr-TR" dirty="0"/>
          </a:p>
          <a:p>
            <a:r>
              <a:rPr lang="tr-TR" dirty="0"/>
              <a:t>O zaman r noktasının potansiyeli</a:t>
            </a:r>
          </a:p>
        </p:txBody>
      </p:sp>
      <p:grpSp>
        <p:nvGrpSpPr>
          <p:cNvPr id="27" name="Grup 26"/>
          <p:cNvGrpSpPr/>
          <p:nvPr/>
        </p:nvGrpSpPr>
        <p:grpSpPr>
          <a:xfrm>
            <a:off x="8193475" y="2760617"/>
            <a:ext cx="3198237" cy="2065311"/>
            <a:chOff x="7121421" y="2455817"/>
            <a:chExt cx="3198237" cy="2065311"/>
          </a:xfrm>
        </p:grpSpPr>
        <p:grpSp>
          <p:nvGrpSpPr>
            <p:cNvPr id="14" name="Grup 13"/>
            <p:cNvGrpSpPr/>
            <p:nvPr/>
          </p:nvGrpSpPr>
          <p:grpSpPr>
            <a:xfrm>
              <a:off x="7121421" y="2455817"/>
              <a:ext cx="3198237" cy="2065311"/>
              <a:chOff x="3307066" y="4206240"/>
              <a:chExt cx="3856667" cy="2534194"/>
            </a:xfrm>
          </p:grpSpPr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307066" y="4555838"/>
                <a:ext cx="3534427" cy="192914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Metin kutusu 5"/>
                  <p:cNvSpPr txBox="1"/>
                  <p:nvPr/>
                </p:nvSpPr>
                <p:spPr>
                  <a:xfrm>
                    <a:off x="4721111" y="4458588"/>
                    <a:ext cx="25455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6" name="Metin kutusu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1111" y="4458588"/>
                    <a:ext cx="254557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3529" r="-17647" b="-4324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Metin kutusu 6"/>
                  <p:cNvSpPr txBox="1"/>
                  <p:nvPr/>
                </p:nvSpPr>
                <p:spPr>
                  <a:xfrm>
                    <a:off x="4961325" y="5902862"/>
                    <a:ext cx="25987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" name="Metin kutusu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1325" y="5902862"/>
                    <a:ext cx="259878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2222" r="-16667" b="-4324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Serbest Form 8"/>
              <p:cNvSpPr/>
              <p:nvPr/>
            </p:nvSpPr>
            <p:spPr>
              <a:xfrm>
                <a:off x="5172892" y="4206240"/>
                <a:ext cx="1920240" cy="2534194"/>
              </a:xfrm>
              <a:custGeom>
                <a:avLst/>
                <a:gdLst>
                  <a:gd name="connsiteX0" fmla="*/ 0 w 2088251"/>
                  <a:gd name="connsiteY0" fmla="*/ 0 h 2659684"/>
                  <a:gd name="connsiteX1" fmla="*/ 1018903 w 2088251"/>
                  <a:gd name="connsiteY1" fmla="*/ 300446 h 2659684"/>
                  <a:gd name="connsiteX2" fmla="*/ 1175658 w 2088251"/>
                  <a:gd name="connsiteY2" fmla="*/ 1293223 h 2659684"/>
                  <a:gd name="connsiteX3" fmla="*/ 1410789 w 2088251"/>
                  <a:gd name="connsiteY3" fmla="*/ 1815737 h 2659684"/>
                  <a:gd name="connsiteX4" fmla="*/ 2024743 w 2088251"/>
                  <a:gd name="connsiteY4" fmla="*/ 2599509 h 2659684"/>
                  <a:gd name="connsiteX5" fmla="*/ 2037806 w 2088251"/>
                  <a:gd name="connsiteY5" fmla="*/ 2547257 h 265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8251" h="2659684">
                    <a:moveTo>
                      <a:pt x="0" y="0"/>
                    </a:moveTo>
                    <a:cubicBezTo>
                      <a:pt x="411480" y="42454"/>
                      <a:pt x="822960" y="84909"/>
                      <a:pt x="1018903" y="300446"/>
                    </a:cubicBezTo>
                    <a:cubicBezTo>
                      <a:pt x="1214846" y="515983"/>
                      <a:pt x="1110344" y="1040675"/>
                      <a:pt x="1175658" y="1293223"/>
                    </a:cubicBezTo>
                    <a:cubicBezTo>
                      <a:pt x="1240972" y="1545771"/>
                      <a:pt x="1269275" y="1598023"/>
                      <a:pt x="1410789" y="1815737"/>
                    </a:cubicBezTo>
                    <a:cubicBezTo>
                      <a:pt x="1552303" y="2033451"/>
                      <a:pt x="2024743" y="2599509"/>
                      <a:pt x="2024743" y="2599509"/>
                    </a:cubicBezTo>
                    <a:cubicBezTo>
                      <a:pt x="2129246" y="2721429"/>
                      <a:pt x="2083526" y="2634343"/>
                      <a:pt x="2037806" y="2547257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1" name="Resim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7044" y="4423169"/>
                <a:ext cx="265337" cy="265337"/>
              </a:xfrm>
              <a:prstGeom prst="rect">
                <a:avLst/>
              </a:prstGeom>
            </p:spPr>
          </p:pic>
          <p:pic>
            <p:nvPicPr>
              <p:cNvPr id="12" name="Resim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13701" y="6212309"/>
                <a:ext cx="250032" cy="250032"/>
              </a:xfrm>
              <a:prstGeom prst="rect">
                <a:avLst/>
              </a:prstGeom>
            </p:spPr>
          </p:pic>
        </p:grpSp>
        <p:cxnSp>
          <p:nvCxnSpPr>
            <p:cNvPr id="18" name="Düz Ok Bağlayıcısı 17"/>
            <p:cNvCxnSpPr/>
            <p:nvPr/>
          </p:nvCxnSpPr>
          <p:spPr>
            <a:xfrm>
              <a:off x="9567764" y="3558530"/>
              <a:ext cx="346807" cy="47947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Bağlayıcı 23"/>
            <p:cNvCxnSpPr/>
            <p:nvPr/>
          </p:nvCxnSpPr>
          <p:spPr>
            <a:xfrm>
              <a:off x="7341326" y="3488472"/>
              <a:ext cx="2226438" cy="70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Metin kutusu 25"/>
                <p:cNvSpPr txBox="1"/>
                <p:nvPr/>
              </p:nvSpPr>
              <p:spPr>
                <a:xfrm>
                  <a:off x="8708766" y="3171845"/>
                  <a:ext cx="1829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6" name="Metin kutusu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8766" y="3171845"/>
                  <a:ext cx="18299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333" r="-133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Resim 27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2119" y="2422075"/>
            <a:ext cx="3662926" cy="1441255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1725" y="5287142"/>
            <a:ext cx="1523069" cy="10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27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612755" y="629057"/>
            <a:ext cx="8596668" cy="701056"/>
          </a:xfrm>
        </p:spPr>
        <p:txBody>
          <a:bodyPr/>
          <a:lstStyle/>
          <a:p>
            <a:r>
              <a:rPr lang="tr-TR" b="1" dirty="0" smtClean="0"/>
              <a:t>İki Noktasal yükün Potansiyel Enerjisi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59596" y="1657910"/>
            <a:ext cx="8596668" cy="1104357"/>
          </a:xfrm>
        </p:spPr>
        <p:txBody>
          <a:bodyPr>
            <a:normAutofit/>
          </a:bodyPr>
          <a:lstStyle/>
          <a:p>
            <a:r>
              <a:rPr lang="tr-TR" dirty="0" smtClean="0"/>
              <a:t>İki noktasal yük birbirinden      </a:t>
            </a:r>
            <a:r>
              <a:rPr lang="en-US" dirty="0" smtClean="0"/>
              <a:t> </a:t>
            </a:r>
            <a:r>
              <a:rPr lang="tr-TR" dirty="0" smtClean="0"/>
              <a:t>uzaklığı kadar ayrılmışsa bu yük çiftinin potansiyel enerjisi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63" y="4222324"/>
            <a:ext cx="2124970" cy="1283143"/>
          </a:xfrm>
          <a:prstGeom prst="rect">
            <a:avLst/>
          </a:prstGeom>
        </p:spPr>
      </p:pic>
      <p:grpSp>
        <p:nvGrpSpPr>
          <p:cNvPr id="13" name="Grup 12"/>
          <p:cNvGrpSpPr/>
          <p:nvPr/>
        </p:nvGrpSpPr>
        <p:grpSpPr>
          <a:xfrm>
            <a:off x="4503168" y="2632812"/>
            <a:ext cx="3937540" cy="1226738"/>
            <a:chOff x="5480780" y="2626806"/>
            <a:chExt cx="3310242" cy="988746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780" y="2982572"/>
              <a:ext cx="3137615" cy="2667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Metin kutusu 7"/>
                <p:cNvSpPr txBox="1"/>
                <p:nvPr/>
              </p:nvSpPr>
              <p:spPr>
                <a:xfrm>
                  <a:off x="5480780" y="3307775"/>
                  <a:ext cx="34525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sz="2000" dirty="0"/>
                </a:p>
              </p:txBody>
            </p:sp>
          </mc:Choice>
          <mc:Fallback xmlns="">
            <p:sp>
              <p:nvSpPr>
                <p:cNvPr id="8" name="Metin kutusu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0780" y="3307775"/>
                  <a:ext cx="345254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471" b="-158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Metin kutusu 8"/>
                <p:cNvSpPr txBox="1"/>
                <p:nvPr/>
              </p:nvSpPr>
              <p:spPr>
                <a:xfrm>
                  <a:off x="8445768" y="3282164"/>
                  <a:ext cx="34525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sz="2000" dirty="0"/>
                </a:p>
              </p:txBody>
            </p:sp>
          </mc:Choice>
          <mc:Fallback xmlns="">
            <p:sp>
              <p:nvSpPr>
                <p:cNvPr id="9" name="Metin kutusu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5768" y="3282164"/>
                  <a:ext cx="345254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2985" b="-158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Dikdörtgen 10"/>
                <p:cNvSpPr/>
                <p:nvPr/>
              </p:nvSpPr>
              <p:spPr>
                <a:xfrm>
                  <a:off x="6781084" y="2626806"/>
                  <a:ext cx="5370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1" name="Dikdörtgen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084" y="2626806"/>
                  <a:ext cx="53700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5139160" y="1644252"/>
                <a:ext cx="5370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160" y="1644252"/>
                <a:ext cx="537006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etin kutusu 14"/>
          <p:cNvSpPr txBox="1"/>
          <p:nvPr/>
        </p:nvSpPr>
        <p:spPr>
          <a:xfrm>
            <a:off x="2510171" y="5832040"/>
            <a:ext cx="118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İle verilir.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3154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7910" y="632569"/>
            <a:ext cx="10058400" cy="1295400"/>
          </a:xfrm>
        </p:spPr>
        <p:txBody>
          <a:bodyPr/>
          <a:lstStyle/>
          <a:p>
            <a:pPr eaLnBrk="1" hangingPunct="1"/>
            <a:r>
              <a:rPr lang="tr-TR" altLang="tr-TR" b="1" i="1" dirty="0" smtClean="0"/>
              <a:t>Birden Fazla Yükün Potansiyel Enerjisi</a:t>
            </a:r>
            <a:endParaRPr lang="en-US" altLang="tr-TR" b="1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60938" y="1761304"/>
            <a:ext cx="53848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600" dirty="0" smtClean="0"/>
              <a:t>Eğer ikiden fazla yük varsa</a:t>
            </a:r>
            <a:r>
              <a:rPr lang="en-US" altLang="tr-TR" sz="2600" dirty="0" smtClean="0"/>
              <a:t>, </a:t>
            </a:r>
            <a:r>
              <a:rPr lang="tr-TR" altLang="tr-TR" sz="2600" dirty="0" smtClean="0"/>
              <a:t>o zaman her bir yük çifti için </a:t>
            </a:r>
            <a:r>
              <a:rPr lang="en-US" altLang="tr-TR" sz="2600" i="1" dirty="0" smtClean="0"/>
              <a:t>U</a:t>
            </a:r>
            <a:r>
              <a:rPr lang="en-US" altLang="tr-TR" sz="2600" dirty="0" smtClean="0"/>
              <a:t> </a:t>
            </a:r>
            <a:r>
              <a:rPr lang="tr-TR" altLang="tr-TR" sz="2600" dirty="0" smtClean="0"/>
              <a:t>bulunur ve bunlar toplanır:</a:t>
            </a:r>
            <a:endParaRPr lang="en-US" altLang="tr-TR" sz="2600" dirty="0"/>
          </a:p>
          <a:p>
            <a:pPr eaLnBrk="1" hangingPunct="1">
              <a:lnSpc>
                <a:spcPct val="90000"/>
              </a:lnSpc>
            </a:pPr>
            <a:endParaRPr lang="en-US" altLang="tr-TR" sz="2600" dirty="0"/>
          </a:p>
          <a:p>
            <a:pPr eaLnBrk="1" hangingPunct="1">
              <a:lnSpc>
                <a:spcPct val="90000"/>
              </a:lnSpc>
            </a:pPr>
            <a:endParaRPr lang="en-US" altLang="tr-TR" sz="2600" dirty="0"/>
          </a:p>
          <a:p>
            <a:pPr lvl="1" eaLnBrk="1" hangingPunct="1">
              <a:lnSpc>
                <a:spcPct val="90000"/>
              </a:lnSpc>
            </a:pPr>
            <a:endParaRPr lang="en-US" altLang="tr-TR" sz="2200" dirty="0"/>
          </a:p>
        </p:txBody>
      </p:sp>
      <p:pic>
        <p:nvPicPr>
          <p:cNvPr id="27652" name="Picture 6" descr="25-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5048" y="1717280"/>
            <a:ext cx="4038600" cy="3892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76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611669"/>
              </p:ext>
            </p:extLst>
          </p:nvPr>
        </p:nvGraphicFramePr>
        <p:xfrm>
          <a:off x="2026183" y="3663555"/>
          <a:ext cx="34290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1816100" imgH="482600" progId="Equation.DSMT4">
                  <p:embed/>
                </p:oleObj>
              </mc:Choice>
              <mc:Fallback>
                <p:oleObj name="Equation" r:id="rId4" imgW="1816100" imgH="482600" progId="Equation.DSMT4">
                  <p:embed/>
                  <p:pic>
                    <p:nvPicPr>
                      <p:cNvPr id="2765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6183" y="3663555"/>
                        <a:ext cx="34290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6771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8003" y="676661"/>
            <a:ext cx="8911687" cy="1280890"/>
          </a:xfrm>
        </p:spPr>
        <p:txBody>
          <a:bodyPr/>
          <a:lstStyle/>
          <a:p>
            <a:r>
              <a:rPr lang="tr-TR" b="1" dirty="0" smtClean="0"/>
              <a:t>Kondansatörler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75513" y="2052482"/>
            <a:ext cx="8596668" cy="388077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Sığa</a:t>
            </a:r>
            <a:endParaRPr lang="tr-TR" sz="2800" dirty="0"/>
          </a:p>
          <a:p>
            <a:r>
              <a:rPr lang="tr-TR" sz="2800" dirty="0" smtClean="0"/>
              <a:t>Seri </a:t>
            </a:r>
            <a:r>
              <a:rPr lang="tr-TR" sz="2800" dirty="0"/>
              <a:t>ve Paralel Bağlı Kondansatörler</a:t>
            </a:r>
          </a:p>
          <a:p>
            <a:r>
              <a:rPr lang="tr-TR" sz="2800" dirty="0" smtClean="0"/>
              <a:t>Kondansatörlerde </a:t>
            </a:r>
            <a:r>
              <a:rPr lang="tr-TR" sz="2800" dirty="0"/>
              <a:t>Depolanan Enerji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42277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62608" y="673546"/>
            <a:ext cx="8911687" cy="1280890"/>
          </a:xfrm>
        </p:spPr>
        <p:txBody>
          <a:bodyPr/>
          <a:lstStyle/>
          <a:p>
            <a:r>
              <a:rPr lang="tr-TR" b="1" dirty="0" smtClean="0"/>
              <a:t>Sığa</a:t>
            </a:r>
            <a:endParaRPr lang="tr-TR" b="1" dirty="0"/>
          </a:p>
        </p:txBody>
      </p:sp>
      <p:sp>
        <p:nvSpPr>
          <p:cNvPr id="14" name="Dikdörtgen 13"/>
          <p:cNvSpPr/>
          <p:nvPr/>
        </p:nvSpPr>
        <p:spPr>
          <a:xfrm>
            <a:off x="1528671" y="1752515"/>
            <a:ext cx="88846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Elektrik yükü ve enerji depolayan iki zıt yüklü paralel levhalara kondansatör denir. Sığa (</a:t>
            </a:r>
            <a:r>
              <a:rPr lang="tr-TR" dirty="0" err="1"/>
              <a:t>kapasitans</a:t>
            </a:r>
            <a:r>
              <a:rPr lang="tr-TR" dirty="0"/>
              <a:t>) C, levhalarda depolanan yükün levhalar arasındaki potansiyele bölünmesi ile ifade edilir: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2952219" y="3617853"/>
                <a:ext cx="1786451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tr-TR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tr-TR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219" y="3617853"/>
                <a:ext cx="1786451" cy="1265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up 52"/>
          <p:cNvGrpSpPr/>
          <p:nvPr/>
        </p:nvGrpSpPr>
        <p:grpSpPr>
          <a:xfrm>
            <a:off x="6311613" y="3073315"/>
            <a:ext cx="3701512" cy="2253133"/>
            <a:chOff x="5721896" y="2828318"/>
            <a:chExt cx="2865125" cy="1859845"/>
          </a:xfrm>
        </p:grpSpPr>
        <p:pic>
          <p:nvPicPr>
            <p:cNvPr id="16" name="Resim 15"/>
            <p:cNvPicPr>
              <a:picLocks noChangeAspect="1"/>
            </p:cNvPicPr>
            <p:nvPr/>
          </p:nvPicPr>
          <p:blipFill rotWithShape="1">
            <a:blip r:embed="rId3"/>
            <a:srcRect t="37487" r="432"/>
            <a:stretch/>
          </p:blipFill>
          <p:spPr>
            <a:xfrm>
              <a:off x="5721896" y="2828318"/>
              <a:ext cx="2865125" cy="1859845"/>
            </a:xfrm>
            <a:prstGeom prst="rect">
              <a:avLst/>
            </a:prstGeom>
          </p:spPr>
        </p:pic>
        <p:grpSp>
          <p:nvGrpSpPr>
            <p:cNvPr id="52" name="Grup 51"/>
            <p:cNvGrpSpPr/>
            <p:nvPr/>
          </p:nvGrpSpPr>
          <p:grpSpPr>
            <a:xfrm>
              <a:off x="6231348" y="3173466"/>
              <a:ext cx="1941276" cy="1297414"/>
              <a:chOff x="6235331" y="3146859"/>
              <a:chExt cx="1941276" cy="1297414"/>
            </a:xfrm>
          </p:grpSpPr>
          <p:grpSp>
            <p:nvGrpSpPr>
              <p:cNvPr id="31" name="Grup 30"/>
              <p:cNvGrpSpPr/>
              <p:nvPr/>
            </p:nvGrpSpPr>
            <p:grpSpPr>
              <a:xfrm>
                <a:off x="6953792" y="3251199"/>
                <a:ext cx="574766" cy="1"/>
                <a:chOff x="5643154" y="5460274"/>
                <a:chExt cx="574766" cy="1"/>
              </a:xfrm>
            </p:grpSpPr>
            <p:cxnSp>
              <p:nvCxnSpPr>
                <p:cNvPr id="18" name="Düz Ok Bağlayıcısı 17"/>
                <p:cNvCxnSpPr/>
                <p:nvPr/>
              </p:nvCxnSpPr>
              <p:spPr>
                <a:xfrm>
                  <a:off x="5643154" y="5460274"/>
                  <a:ext cx="36576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Düz Bağlayıcı 20"/>
                <p:cNvCxnSpPr/>
                <p:nvPr/>
              </p:nvCxnSpPr>
              <p:spPr>
                <a:xfrm>
                  <a:off x="6008914" y="5460274"/>
                  <a:ext cx="2090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up 31"/>
              <p:cNvGrpSpPr/>
              <p:nvPr/>
            </p:nvGrpSpPr>
            <p:grpSpPr>
              <a:xfrm>
                <a:off x="6975563" y="3648670"/>
                <a:ext cx="574766" cy="1"/>
                <a:chOff x="5643154" y="5460274"/>
                <a:chExt cx="574766" cy="1"/>
              </a:xfrm>
            </p:grpSpPr>
            <p:cxnSp>
              <p:nvCxnSpPr>
                <p:cNvPr id="33" name="Düz Ok Bağlayıcısı 32"/>
                <p:cNvCxnSpPr/>
                <p:nvPr/>
              </p:nvCxnSpPr>
              <p:spPr>
                <a:xfrm>
                  <a:off x="5643154" y="5460274"/>
                  <a:ext cx="36576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Düz Bağlayıcı 33"/>
                <p:cNvCxnSpPr/>
                <p:nvPr/>
              </p:nvCxnSpPr>
              <p:spPr>
                <a:xfrm>
                  <a:off x="6008914" y="5460274"/>
                  <a:ext cx="2090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 34"/>
              <p:cNvGrpSpPr/>
              <p:nvPr/>
            </p:nvGrpSpPr>
            <p:grpSpPr>
              <a:xfrm>
                <a:off x="6975562" y="3442788"/>
                <a:ext cx="574766" cy="1"/>
                <a:chOff x="5643154" y="5460274"/>
                <a:chExt cx="574766" cy="1"/>
              </a:xfrm>
            </p:grpSpPr>
            <p:cxnSp>
              <p:nvCxnSpPr>
                <p:cNvPr id="36" name="Düz Ok Bağlayıcısı 35"/>
                <p:cNvCxnSpPr/>
                <p:nvPr/>
              </p:nvCxnSpPr>
              <p:spPr>
                <a:xfrm>
                  <a:off x="5643154" y="5460274"/>
                  <a:ext cx="36576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Düz Bağlayıcı 36"/>
                <p:cNvCxnSpPr/>
                <p:nvPr/>
              </p:nvCxnSpPr>
              <p:spPr>
                <a:xfrm>
                  <a:off x="6008914" y="5460274"/>
                  <a:ext cx="2090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 37"/>
              <p:cNvGrpSpPr/>
              <p:nvPr/>
            </p:nvGrpSpPr>
            <p:grpSpPr>
              <a:xfrm>
                <a:off x="6975562" y="3847736"/>
                <a:ext cx="574766" cy="1"/>
                <a:chOff x="5643154" y="5460274"/>
                <a:chExt cx="574766" cy="1"/>
              </a:xfrm>
            </p:grpSpPr>
            <p:cxnSp>
              <p:nvCxnSpPr>
                <p:cNvPr id="39" name="Düz Ok Bağlayıcısı 38"/>
                <p:cNvCxnSpPr/>
                <p:nvPr/>
              </p:nvCxnSpPr>
              <p:spPr>
                <a:xfrm>
                  <a:off x="5643154" y="5460274"/>
                  <a:ext cx="36576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Düz Bağlayıcı 39"/>
                <p:cNvCxnSpPr/>
                <p:nvPr/>
              </p:nvCxnSpPr>
              <p:spPr>
                <a:xfrm>
                  <a:off x="6008914" y="5460274"/>
                  <a:ext cx="2090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 40"/>
              <p:cNvGrpSpPr/>
              <p:nvPr/>
            </p:nvGrpSpPr>
            <p:grpSpPr>
              <a:xfrm>
                <a:off x="6962499" y="4053618"/>
                <a:ext cx="574766" cy="1"/>
                <a:chOff x="5643154" y="5460274"/>
                <a:chExt cx="574766" cy="1"/>
              </a:xfrm>
            </p:grpSpPr>
            <p:cxnSp>
              <p:nvCxnSpPr>
                <p:cNvPr id="42" name="Düz Ok Bağlayıcısı 41"/>
                <p:cNvCxnSpPr/>
                <p:nvPr/>
              </p:nvCxnSpPr>
              <p:spPr>
                <a:xfrm>
                  <a:off x="5643154" y="5460274"/>
                  <a:ext cx="36576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Düz Bağlayıcı 42"/>
                <p:cNvCxnSpPr/>
                <p:nvPr/>
              </p:nvCxnSpPr>
              <p:spPr>
                <a:xfrm>
                  <a:off x="6008914" y="5460274"/>
                  <a:ext cx="2090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 43"/>
              <p:cNvGrpSpPr/>
              <p:nvPr/>
            </p:nvGrpSpPr>
            <p:grpSpPr>
              <a:xfrm>
                <a:off x="6953792" y="4252684"/>
                <a:ext cx="574766" cy="1"/>
                <a:chOff x="5643154" y="5460274"/>
                <a:chExt cx="574766" cy="1"/>
              </a:xfrm>
            </p:grpSpPr>
            <p:cxnSp>
              <p:nvCxnSpPr>
                <p:cNvPr id="45" name="Düz Ok Bağlayıcısı 44"/>
                <p:cNvCxnSpPr/>
                <p:nvPr/>
              </p:nvCxnSpPr>
              <p:spPr>
                <a:xfrm>
                  <a:off x="5643154" y="5460274"/>
                  <a:ext cx="36576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Düz Bağlayıcı 45"/>
                <p:cNvCxnSpPr/>
                <p:nvPr/>
              </p:nvCxnSpPr>
              <p:spPr>
                <a:xfrm>
                  <a:off x="6008914" y="5460274"/>
                  <a:ext cx="2090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up 46"/>
              <p:cNvGrpSpPr/>
              <p:nvPr/>
            </p:nvGrpSpPr>
            <p:grpSpPr>
              <a:xfrm>
                <a:off x="6975562" y="4444272"/>
                <a:ext cx="574766" cy="1"/>
                <a:chOff x="5643154" y="5460274"/>
                <a:chExt cx="574766" cy="1"/>
              </a:xfrm>
            </p:grpSpPr>
            <p:cxnSp>
              <p:nvCxnSpPr>
                <p:cNvPr id="48" name="Düz Ok Bağlayıcısı 47"/>
                <p:cNvCxnSpPr/>
                <p:nvPr/>
              </p:nvCxnSpPr>
              <p:spPr>
                <a:xfrm>
                  <a:off x="5643154" y="5460274"/>
                  <a:ext cx="36576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Düz Bağlayıcı 48"/>
                <p:cNvCxnSpPr/>
                <p:nvPr/>
              </p:nvCxnSpPr>
              <p:spPr>
                <a:xfrm>
                  <a:off x="6008914" y="5460274"/>
                  <a:ext cx="2090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Dikdörtgen 49"/>
              <p:cNvSpPr/>
              <p:nvPr/>
            </p:nvSpPr>
            <p:spPr>
              <a:xfrm>
                <a:off x="6235331" y="3150400"/>
                <a:ext cx="62869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+q</a:t>
                </a:r>
                <a:endParaRPr lang="tr-TR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1" name="Dikdörtgen 50"/>
              <p:cNvSpPr/>
              <p:nvPr/>
            </p:nvSpPr>
            <p:spPr>
              <a:xfrm>
                <a:off x="7612029" y="3146859"/>
                <a:ext cx="56457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-q</a:t>
                </a:r>
                <a:endParaRPr lang="tr-TR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6755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3118" y="633564"/>
            <a:ext cx="8911687" cy="1280890"/>
          </a:xfrm>
        </p:spPr>
        <p:txBody>
          <a:bodyPr/>
          <a:lstStyle/>
          <a:p>
            <a:r>
              <a:rPr lang="tr-TR" b="1" dirty="0" smtClean="0"/>
              <a:t>Sığa</a:t>
            </a:r>
            <a:endParaRPr lang="tr-TR" b="1" dirty="0"/>
          </a:p>
        </p:txBody>
      </p:sp>
      <p:sp>
        <p:nvSpPr>
          <p:cNvPr id="14" name="Dikdörtgen 13"/>
          <p:cNvSpPr/>
          <p:nvPr/>
        </p:nvSpPr>
        <p:spPr>
          <a:xfrm>
            <a:off x="1486629" y="1603755"/>
            <a:ext cx="88846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Bir kondansatör iki iletkenden </a:t>
            </a:r>
            <a:r>
              <a:rPr lang="tr-TR" dirty="0" smtClean="0"/>
              <a:t>oluşur. Bu </a:t>
            </a:r>
            <a:r>
              <a:rPr lang="tr-TR" dirty="0"/>
              <a:t>iletkenlere plakalar denir</a:t>
            </a:r>
            <a:br>
              <a:rPr lang="tr-TR" dirty="0"/>
            </a:br>
            <a:r>
              <a:rPr lang="tr-TR" dirty="0"/>
              <a:t>İletken yüklendiğinde plakalar eşit büyüklükte ve zıt yönlerde </a:t>
            </a:r>
            <a:r>
              <a:rPr lang="tr-TR" dirty="0" smtClean="0"/>
              <a:t>yükler taşır. Paralel </a:t>
            </a:r>
            <a:r>
              <a:rPr lang="tr-TR" dirty="0"/>
              <a:t>plakalı kondansatörler için</a:t>
            </a:r>
            <a:r>
              <a:rPr lang="tr-TR" dirty="0" smtClean="0"/>
              <a:t>, sığa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3406880" y="2977170"/>
                <a:ext cx="2349874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tr-TR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tr-TR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tr-TR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880" y="2977170"/>
                <a:ext cx="2349874" cy="13876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up 82"/>
          <p:cNvGrpSpPr/>
          <p:nvPr/>
        </p:nvGrpSpPr>
        <p:grpSpPr>
          <a:xfrm>
            <a:off x="6130758" y="2518818"/>
            <a:ext cx="4808107" cy="3962162"/>
            <a:chOff x="5393983" y="2151256"/>
            <a:chExt cx="4168027" cy="4549972"/>
          </a:xfrm>
        </p:grpSpPr>
        <p:sp>
          <p:nvSpPr>
            <p:cNvPr id="70" name="Dikdörtgen 69"/>
            <p:cNvSpPr/>
            <p:nvPr/>
          </p:nvSpPr>
          <p:spPr>
            <a:xfrm>
              <a:off x="6290107" y="5777898"/>
              <a:ext cx="59255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</a:t>
              </a:r>
              <a:endPara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82" name="Grup 81"/>
            <p:cNvGrpSpPr/>
            <p:nvPr/>
          </p:nvGrpSpPr>
          <p:grpSpPr>
            <a:xfrm>
              <a:off x="5393983" y="2151256"/>
              <a:ext cx="4168027" cy="3661715"/>
              <a:chOff x="5393983" y="2151256"/>
              <a:chExt cx="4535807" cy="3936036"/>
            </a:xfrm>
          </p:grpSpPr>
          <p:pic>
            <p:nvPicPr>
              <p:cNvPr id="3" name="Resim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7227" y="2416309"/>
                <a:ext cx="2136064" cy="2919289"/>
              </a:xfrm>
              <a:prstGeom prst="rect">
                <a:avLst/>
              </a:prstGeom>
            </p:spPr>
          </p:pic>
          <p:sp>
            <p:nvSpPr>
              <p:cNvPr id="4" name="Dikdörtgen 3"/>
              <p:cNvSpPr/>
              <p:nvPr/>
            </p:nvSpPr>
            <p:spPr>
              <a:xfrm>
                <a:off x="6157401" y="3228092"/>
                <a:ext cx="96693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54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+</a:t>
                </a:r>
                <a:r>
                  <a:rPr lang="tr-TR" sz="54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ymbol" panose="05050102010706020507" pitchFamily="18" charset="2"/>
                  </a:rPr>
                  <a:t>s</a:t>
                </a:r>
                <a:endParaRPr lang="tr-T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ymbol" panose="05050102010706020507" pitchFamily="18" charset="2"/>
                </a:endParaRPr>
              </a:p>
            </p:txBody>
          </p:sp>
          <p:sp>
            <p:nvSpPr>
              <p:cNvPr id="54" name="Dikdörtgen 53"/>
              <p:cNvSpPr/>
              <p:nvPr/>
            </p:nvSpPr>
            <p:spPr>
              <a:xfrm>
                <a:off x="7464419" y="3215529"/>
                <a:ext cx="85792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54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-</a:t>
                </a:r>
                <a:r>
                  <a:rPr lang="tr-TR" sz="54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ymbol" panose="05050102010706020507" pitchFamily="18" charset="2"/>
                  </a:rPr>
                  <a:t>s</a:t>
                </a:r>
                <a:endParaRPr lang="tr-T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ymbol" panose="05050102010706020507" pitchFamily="18" charset="2"/>
                </a:endParaRPr>
              </a:p>
            </p:txBody>
          </p:sp>
          <p:cxnSp>
            <p:nvCxnSpPr>
              <p:cNvPr id="6" name="Düz Ok Bağlayıcısı 5"/>
              <p:cNvCxnSpPr/>
              <p:nvPr/>
            </p:nvCxnSpPr>
            <p:spPr>
              <a:xfrm>
                <a:off x="6466114" y="2831314"/>
                <a:ext cx="1014335" cy="7837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Düz Bağlayıcı 24"/>
              <p:cNvCxnSpPr/>
              <p:nvPr/>
            </p:nvCxnSpPr>
            <p:spPr>
              <a:xfrm>
                <a:off x="6691600" y="5513375"/>
                <a:ext cx="0" cy="573917"/>
              </a:xfrm>
              <a:prstGeom prst="line">
                <a:avLst/>
              </a:prstGeom>
              <a:ln w="38100"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Düz Bağlayıcı 26"/>
              <p:cNvCxnSpPr/>
              <p:nvPr/>
            </p:nvCxnSpPr>
            <p:spPr>
              <a:xfrm>
                <a:off x="6816525" y="5719813"/>
                <a:ext cx="0" cy="223787"/>
              </a:xfrm>
              <a:prstGeom prst="line">
                <a:avLst/>
              </a:prstGeom>
              <a:ln w="38100"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6" name="Serbest Form 65"/>
              <p:cNvSpPr/>
              <p:nvPr/>
            </p:nvSpPr>
            <p:spPr>
              <a:xfrm>
                <a:off x="5393983" y="4781006"/>
                <a:ext cx="1268074" cy="1143470"/>
              </a:xfrm>
              <a:custGeom>
                <a:avLst/>
                <a:gdLst>
                  <a:gd name="connsiteX0" fmla="*/ 850062 w 1268074"/>
                  <a:gd name="connsiteY0" fmla="*/ 39188 h 1143470"/>
                  <a:gd name="connsiteX1" fmla="*/ 249171 w 1268074"/>
                  <a:gd name="connsiteY1" fmla="*/ 78377 h 1143470"/>
                  <a:gd name="connsiteX2" fmla="*/ 977 w 1268074"/>
                  <a:gd name="connsiteY2" fmla="*/ 744583 h 1143470"/>
                  <a:gd name="connsiteX3" fmla="*/ 327548 w 1268074"/>
                  <a:gd name="connsiteY3" fmla="*/ 1110343 h 1143470"/>
                  <a:gd name="connsiteX4" fmla="*/ 915377 w 1268074"/>
                  <a:gd name="connsiteY4" fmla="*/ 1123405 h 1143470"/>
                  <a:gd name="connsiteX5" fmla="*/ 1268074 w 1268074"/>
                  <a:gd name="connsiteY5" fmla="*/ 1084217 h 1143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8074" h="1143470">
                    <a:moveTo>
                      <a:pt x="850062" y="39188"/>
                    </a:moveTo>
                    <a:cubicBezTo>
                      <a:pt x="620373" y="-1"/>
                      <a:pt x="390685" y="-39189"/>
                      <a:pt x="249171" y="78377"/>
                    </a:cubicBezTo>
                    <a:cubicBezTo>
                      <a:pt x="107657" y="195943"/>
                      <a:pt x="-12086" y="572589"/>
                      <a:pt x="977" y="744583"/>
                    </a:cubicBezTo>
                    <a:cubicBezTo>
                      <a:pt x="14040" y="916577"/>
                      <a:pt x="175148" y="1047206"/>
                      <a:pt x="327548" y="1110343"/>
                    </a:cubicBezTo>
                    <a:cubicBezTo>
                      <a:pt x="479948" y="1173480"/>
                      <a:pt x="758623" y="1127759"/>
                      <a:pt x="915377" y="1123405"/>
                    </a:cubicBezTo>
                    <a:cubicBezTo>
                      <a:pt x="1072131" y="1119051"/>
                      <a:pt x="1170102" y="1101634"/>
                      <a:pt x="1268074" y="1084217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68" name="Serbest Form 67"/>
              <p:cNvSpPr/>
              <p:nvPr/>
            </p:nvSpPr>
            <p:spPr>
              <a:xfrm>
                <a:off x="6831874" y="4872446"/>
                <a:ext cx="1621245" cy="981229"/>
              </a:xfrm>
              <a:custGeom>
                <a:avLst/>
                <a:gdLst>
                  <a:gd name="connsiteX0" fmla="*/ 744583 w 1621245"/>
                  <a:gd name="connsiteY0" fmla="*/ 0 h 981229"/>
                  <a:gd name="connsiteX1" fmla="*/ 1567543 w 1621245"/>
                  <a:gd name="connsiteY1" fmla="*/ 143691 h 981229"/>
                  <a:gd name="connsiteX2" fmla="*/ 1371600 w 1621245"/>
                  <a:gd name="connsiteY2" fmla="*/ 849085 h 981229"/>
                  <a:gd name="connsiteX3" fmla="*/ 0 w 1621245"/>
                  <a:gd name="connsiteY3" fmla="*/ 979714 h 981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1245" h="981229">
                    <a:moveTo>
                      <a:pt x="744583" y="0"/>
                    </a:moveTo>
                    <a:cubicBezTo>
                      <a:pt x="1103811" y="1088"/>
                      <a:pt x="1463040" y="2177"/>
                      <a:pt x="1567543" y="143691"/>
                    </a:cubicBezTo>
                    <a:cubicBezTo>
                      <a:pt x="1672046" y="285205"/>
                      <a:pt x="1632857" y="709748"/>
                      <a:pt x="1371600" y="849085"/>
                    </a:cubicBezTo>
                    <a:cubicBezTo>
                      <a:pt x="1110343" y="988422"/>
                      <a:pt x="555171" y="984068"/>
                      <a:pt x="0" y="979714"/>
                    </a:cubicBezTo>
                  </a:path>
                </a:pathLst>
              </a:custGeom>
              <a:ln w="28575"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69" name="Dikdörtgen 68"/>
              <p:cNvSpPr/>
              <p:nvPr/>
            </p:nvSpPr>
            <p:spPr>
              <a:xfrm>
                <a:off x="7128513" y="2151256"/>
                <a:ext cx="447558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36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E</a:t>
                </a:r>
                <a:endParaRPr lang="tr-TR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1" name="Dikdörtgen 70"/>
              <p:cNvSpPr/>
              <p:nvPr/>
            </p:nvSpPr>
            <p:spPr>
              <a:xfrm>
                <a:off x="6235156" y="5185361"/>
                <a:ext cx="453970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4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+</a:t>
                </a:r>
                <a:endParaRPr lang="tr-TR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2" name="Dikdörtgen 71"/>
              <p:cNvSpPr/>
              <p:nvPr/>
            </p:nvSpPr>
            <p:spPr>
              <a:xfrm>
                <a:off x="6797568" y="5256710"/>
                <a:ext cx="373820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4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-</a:t>
                </a:r>
                <a:endParaRPr lang="tr-TR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74" name="Eğri Bağlayıcı 73"/>
              <p:cNvCxnSpPr/>
              <p:nvPr/>
            </p:nvCxnSpPr>
            <p:spPr>
              <a:xfrm flipV="1">
                <a:off x="8059783" y="2416309"/>
                <a:ext cx="653143" cy="493382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8" name="Düz Ok Bağlayıcısı 77"/>
              <p:cNvCxnSpPr/>
              <p:nvPr/>
            </p:nvCxnSpPr>
            <p:spPr>
              <a:xfrm>
                <a:off x="6473538" y="5185361"/>
                <a:ext cx="1006910" cy="12710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Dikdörtgen 78"/>
              <p:cNvSpPr/>
              <p:nvPr/>
            </p:nvSpPr>
            <p:spPr>
              <a:xfrm>
                <a:off x="6830895" y="4756420"/>
                <a:ext cx="385042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28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</a:t>
                </a:r>
                <a:endParaRPr lang="tr-TR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0" name="Dikdörtgen 79"/>
              <p:cNvSpPr/>
              <p:nvPr/>
            </p:nvSpPr>
            <p:spPr>
              <a:xfrm>
                <a:off x="8618214" y="2197135"/>
                <a:ext cx="1311576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2800" b="0" i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Alan=A</a:t>
                </a:r>
                <a:endParaRPr lang="tr-TR" sz="2800" b="0" i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81" name="Dikdörtgen 80"/>
          <p:cNvSpPr/>
          <p:nvPr/>
        </p:nvSpPr>
        <p:spPr>
          <a:xfrm>
            <a:off x="2190659" y="4819467"/>
            <a:ext cx="45221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olur. Birimi Farad (F)’tir</a:t>
            </a:r>
            <a:r>
              <a:rPr lang="sv-SE" dirty="0" smtClean="0"/>
              <a:t>.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A, levhanın yüzölçümü </a:t>
            </a:r>
          </a:p>
          <a:p>
            <a:r>
              <a:rPr lang="tr-TR" dirty="0" smtClean="0"/>
              <a:t>D, ise plakalar arası uzaklık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9868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9545" y="614169"/>
            <a:ext cx="8911687" cy="1280890"/>
          </a:xfrm>
        </p:spPr>
        <p:txBody>
          <a:bodyPr/>
          <a:lstStyle/>
          <a:p>
            <a:r>
              <a:rPr lang="tr-TR" b="1" dirty="0"/>
              <a:t>Seri ve Paralel Bağlı Kondansatörler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92334" y="181930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Paralel bağlı kondansatörlerde eşdeğer sığa, </a:t>
            </a:r>
            <a:endParaRPr lang="tr-TR" dirty="0" smtClean="0"/>
          </a:p>
          <a:p>
            <a:endParaRPr lang="tr-TR" dirty="0"/>
          </a:p>
          <a:p>
            <a:pPr marL="0" indent="0" algn="ctr">
              <a:buNone/>
            </a:pPr>
            <a: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C=C1 </a:t>
            </a:r>
            <a:r>
              <a:rPr lang="tr-T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C2 + C3 + …</a:t>
            </a:r>
            <a:r>
              <a:rPr lang="tr-TR" dirty="0"/>
              <a:t>					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ve </a:t>
            </a:r>
            <a:r>
              <a:rPr lang="tr-TR" dirty="0"/>
              <a:t>seri bağlı kondansatörlerde eşdeğer sığa,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				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48" y="4110435"/>
            <a:ext cx="3566852" cy="108693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6171" r="2815" b="6005"/>
          <a:stretch/>
        </p:blipFill>
        <p:spPr>
          <a:xfrm>
            <a:off x="7093104" y="3890244"/>
            <a:ext cx="3095898" cy="15273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t="4020" r="4435" b="12112"/>
          <a:stretch/>
        </p:blipFill>
        <p:spPr>
          <a:xfrm>
            <a:off x="7224361" y="2098566"/>
            <a:ext cx="2978331" cy="138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27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9570" y="607291"/>
            <a:ext cx="8911687" cy="1280890"/>
          </a:xfrm>
        </p:spPr>
        <p:txBody>
          <a:bodyPr/>
          <a:lstStyle/>
          <a:p>
            <a:r>
              <a:rPr lang="en-AU" b="1" dirty="0" err="1"/>
              <a:t>Kondansatörde</a:t>
            </a:r>
            <a:r>
              <a:rPr lang="en-AU" b="1" dirty="0"/>
              <a:t> </a:t>
            </a:r>
            <a:r>
              <a:rPr lang="en-AU" b="1" dirty="0" err="1"/>
              <a:t>Depolanan</a:t>
            </a:r>
            <a:r>
              <a:rPr lang="en-AU" b="1" dirty="0"/>
              <a:t> </a:t>
            </a:r>
            <a:r>
              <a:rPr lang="en-AU" b="1" dirty="0" err="1"/>
              <a:t>Enerji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4716" y="3184392"/>
            <a:ext cx="4367598" cy="1197138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1800534" y="2149647"/>
            <a:ext cx="4676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Yüklü bir kondansatörde depolanan enerji, 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909745" y="3004337"/>
            <a:ext cx="3701512" cy="2253133"/>
            <a:chOff x="5808755" y="2745354"/>
            <a:chExt cx="2865125" cy="1859845"/>
          </a:xfrm>
        </p:grpSpPr>
        <p:pic>
          <p:nvPicPr>
            <p:cNvPr id="23" name="Resim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rcRect t="37487" r="432"/>
            <a:stretch/>
          </p:blipFill>
          <p:spPr>
            <a:xfrm>
              <a:off x="5808755" y="2745354"/>
              <a:ext cx="2865125" cy="1859845"/>
            </a:xfrm>
            <a:prstGeom prst="rect">
              <a:avLst/>
            </a:prstGeom>
          </p:spPr>
        </p:pic>
        <p:grpSp>
          <p:nvGrpSpPr>
            <p:cNvPr id="24" name="Grup 23"/>
            <p:cNvGrpSpPr/>
            <p:nvPr/>
          </p:nvGrpSpPr>
          <p:grpSpPr>
            <a:xfrm>
              <a:off x="6231348" y="3173466"/>
              <a:ext cx="1941276" cy="1297414"/>
              <a:chOff x="6235331" y="3146859"/>
              <a:chExt cx="1941276" cy="1297414"/>
            </a:xfrm>
          </p:grpSpPr>
          <p:grpSp>
            <p:nvGrpSpPr>
              <p:cNvPr id="25" name="Grup 24"/>
              <p:cNvGrpSpPr/>
              <p:nvPr/>
            </p:nvGrpSpPr>
            <p:grpSpPr>
              <a:xfrm>
                <a:off x="6953792" y="3251199"/>
                <a:ext cx="574766" cy="1"/>
                <a:chOff x="5643154" y="5460274"/>
                <a:chExt cx="574766" cy="1"/>
              </a:xfrm>
            </p:grpSpPr>
            <p:cxnSp>
              <p:nvCxnSpPr>
                <p:cNvPr id="46" name="Düz Ok Bağlayıcısı 45"/>
                <p:cNvCxnSpPr/>
                <p:nvPr/>
              </p:nvCxnSpPr>
              <p:spPr>
                <a:xfrm>
                  <a:off x="5643154" y="5460274"/>
                  <a:ext cx="36576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Düz Bağlayıcı 46"/>
                <p:cNvCxnSpPr/>
                <p:nvPr/>
              </p:nvCxnSpPr>
              <p:spPr>
                <a:xfrm>
                  <a:off x="6008914" y="5460274"/>
                  <a:ext cx="2090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up 25"/>
              <p:cNvGrpSpPr/>
              <p:nvPr/>
            </p:nvGrpSpPr>
            <p:grpSpPr>
              <a:xfrm>
                <a:off x="6975563" y="3648670"/>
                <a:ext cx="574766" cy="1"/>
                <a:chOff x="5643154" y="5460274"/>
                <a:chExt cx="574766" cy="1"/>
              </a:xfrm>
            </p:grpSpPr>
            <p:cxnSp>
              <p:nvCxnSpPr>
                <p:cNvPr id="44" name="Düz Ok Bağlayıcısı 43"/>
                <p:cNvCxnSpPr/>
                <p:nvPr/>
              </p:nvCxnSpPr>
              <p:spPr>
                <a:xfrm>
                  <a:off x="5643154" y="5460274"/>
                  <a:ext cx="36576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Düz Bağlayıcı 44"/>
                <p:cNvCxnSpPr/>
                <p:nvPr/>
              </p:nvCxnSpPr>
              <p:spPr>
                <a:xfrm>
                  <a:off x="6008914" y="5460274"/>
                  <a:ext cx="2090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up 26"/>
              <p:cNvGrpSpPr/>
              <p:nvPr/>
            </p:nvGrpSpPr>
            <p:grpSpPr>
              <a:xfrm>
                <a:off x="6975562" y="3442788"/>
                <a:ext cx="574766" cy="1"/>
                <a:chOff x="5643154" y="5460274"/>
                <a:chExt cx="574766" cy="1"/>
              </a:xfrm>
            </p:grpSpPr>
            <p:cxnSp>
              <p:nvCxnSpPr>
                <p:cNvPr id="42" name="Düz Ok Bağlayıcısı 41"/>
                <p:cNvCxnSpPr/>
                <p:nvPr/>
              </p:nvCxnSpPr>
              <p:spPr>
                <a:xfrm>
                  <a:off x="5643154" y="5460274"/>
                  <a:ext cx="36576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Düz Bağlayıcı 42"/>
                <p:cNvCxnSpPr/>
                <p:nvPr/>
              </p:nvCxnSpPr>
              <p:spPr>
                <a:xfrm>
                  <a:off x="6008914" y="5460274"/>
                  <a:ext cx="2090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up 27"/>
              <p:cNvGrpSpPr/>
              <p:nvPr/>
            </p:nvGrpSpPr>
            <p:grpSpPr>
              <a:xfrm>
                <a:off x="6975562" y="3847736"/>
                <a:ext cx="574766" cy="1"/>
                <a:chOff x="5643154" y="5460274"/>
                <a:chExt cx="574766" cy="1"/>
              </a:xfrm>
            </p:grpSpPr>
            <p:cxnSp>
              <p:nvCxnSpPr>
                <p:cNvPr id="40" name="Düz Ok Bağlayıcısı 39"/>
                <p:cNvCxnSpPr/>
                <p:nvPr/>
              </p:nvCxnSpPr>
              <p:spPr>
                <a:xfrm>
                  <a:off x="5643154" y="5460274"/>
                  <a:ext cx="36576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Düz Bağlayıcı 40"/>
                <p:cNvCxnSpPr/>
                <p:nvPr/>
              </p:nvCxnSpPr>
              <p:spPr>
                <a:xfrm>
                  <a:off x="6008914" y="5460274"/>
                  <a:ext cx="2090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up 28"/>
              <p:cNvGrpSpPr/>
              <p:nvPr/>
            </p:nvGrpSpPr>
            <p:grpSpPr>
              <a:xfrm>
                <a:off x="6962499" y="4053618"/>
                <a:ext cx="574766" cy="1"/>
                <a:chOff x="5643154" y="5460274"/>
                <a:chExt cx="574766" cy="1"/>
              </a:xfrm>
            </p:grpSpPr>
            <p:cxnSp>
              <p:nvCxnSpPr>
                <p:cNvPr id="38" name="Düz Ok Bağlayıcısı 37"/>
                <p:cNvCxnSpPr/>
                <p:nvPr/>
              </p:nvCxnSpPr>
              <p:spPr>
                <a:xfrm>
                  <a:off x="5643154" y="5460274"/>
                  <a:ext cx="36576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Düz Bağlayıcı 38"/>
                <p:cNvCxnSpPr/>
                <p:nvPr/>
              </p:nvCxnSpPr>
              <p:spPr>
                <a:xfrm>
                  <a:off x="6008914" y="5460274"/>
                  <a:ext cx="2090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up 29"/>
              <p:cNvGrpSpPr/>
              <p:nvPr/>
            </p:nvGrpSpPr>
            <p:grpSpPr>
              <a:xfrm>
                <a:off x="6953792" y="4252684"/>
                <a:ext cx="574766" cy="1"/>
                <a:chOff x="5643154" y="5460274"/>
                <a:chExt cx="574766" cy="1"/>
              </a:xfrm>
            </p:grpSpPr>
            <p:cxnSp>
              <p:nvCxnSpPr>
                <p:cNvPr id="36" name="Düz Ok Bağlayıcısı 35"/>
                <p:cNvCxnSpPr/>
                <p:nvPr/>
              </p:nvCxnSpPr>
              <p:spPr>
                <a:xfrm>
                  <a:off x="5643154" y="5460274"/>
                  <a:ext cx="36576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Düz Bağlayıcı 36"/>
                <p:cNvCxnSpPr/>
                <p:nvPr/>
              </p:nvCxnSpPr>
              <p:spPr>
                <a:xfrm>
                  <a:off x="6008914" y="5460274"/>
                  <a:ext cx="2090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up 30"/>
              <p:cNvGrpSpPr/>
              <p:nvPr/>
            </p:nvGrpSpPr>
            <p:grpSpPr>
              <a:xfrm>
                <a:off x="6975562" y="4444272"/>
                <a:ext cx="574766" cy="1"/>
                <a:chOff x="5643154" y="5460274"/>
                <a:chExt cx="574766" cy="1"/>
              </a:xfrm>
            </p:grpSpPr>
            <p:cxnSp>
              <p:nvCxnSpPr>
                <p:cNvPr id="34" name="Düz Ok Bağlayıcısı 33"/>
                <p:cNvCxnSpPr/>
                <p:nvPr/>
              </p:nvCxnSpPr>
              <p:spPr>
                <a:xfrm>
                  <a:off x="5643154" y="5460274"/>
                  <a:ext cx="36576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Düz Bağlayıcı 34"/>
                <p:cNvCxnSpPr/>
                <p:nvPr/>
              </p:nvCxnSpPr>
              <p:spPr>
                <a:xfrm>
                  <a:off x="6008914" y="5460274"/>
                  <a:ext cx="2090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Dikdörtgen 31"/>
              <p:cNvSpPr/>
              <p:nvPr/>
            </p:nvSpPr>
            <p:spPr>
              <a:xfrm>
                <a:off x="6235331" y="3150400"/>
                <a:ext cx="62869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+q</a:t>
                </a:r>
                <a:endParaRPr lang="tr-TR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" name="Dikdörtgen 32"/>
              <p:cNvSpPr/>
              <p:nvPr/>
            </p:nvSpPr>
            <p:spPr>
              <a:xfrm>
                <a:off x="7612029" y="3146859"/>
                <a:ext cx="56457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-q</a:t>
                </a:r>
                <a:endParaRPr lang="tr-TR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29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Elektriksel Potansiyel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43679" y="1768703"/>
            <a:ext cx="8596668" cy="388077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Elektriksel </a:t>
            </a:r>
            <a:r>
              <a:rPr lang="tr-TR" sz="2800" dirty="0"/>
              <a:t>Potansiyel Enerji</a:t>
            </a:r>
          </a:p>
          <a:p>
            <a:r>
              <a:rPr lang="tr-TR" sz="2800" dirty="0" smtClean="0"/>
              <a:t>Potansiyel Farkı</a:t>
            </a:r>
          </a:p>
          <a:p>
            <a:r>
              <a:rPr lang="tr-TR" sz="2800" dirty="0" smtClean="0"/>
              <a:t>İki Noktasal Yükün Potansiyel Enerjisi</a:t>
            </a:r>
            <a:endParaRPr lang="tr-TR" sz="2800" dirty="0"/>
          </a:p>
          <a:p>
            <a:r>
              <a:rPr lang="tr-TR" sz="2800" dirty="0" smtClean="0"/>
              <a:t>Kondansatörler</a:t>
            </a:r>
            <a:endParaRPr lang="tr-TR" sz="2800" dirty="0"/>
          </a:p>
          <a:p>
            <a:r>
              <a:rPr lang="tr-TR" sz="2800" dirty="0" smtClean="0"/>
              <a:t>Seri </a:t>
            </a:r>
            <a:r>
              <a:rPr lang="tr-TR" sz="2800" dirty="0"/>
              <a:t>ve Paralel Bağlı Kondansatörler</a:t>
            </a:r>
          </a:p>
          <a:p>
            <a:r>
              <a:rPr lang="tr-TR" sz="2800" dirty="0" smtClean="0"/>
              <a:t>Kondansatörlerde </a:t>
            </a:r>
            <a:r>
              <a:rPr lang="tr-TR" sz="2800" dirty="0"/>
              <a:t>Depolanan Enerji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3454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09449" y="605562"/>
            <a:ext cx="8911687" cy="1280890"/>
          </a:xfrm>
        </p:spPr>
        <p:txBody>
          <a:bodyPr/>
          <a:lstStyle/>
          <a:p>
            <a:r>
              <a:rPr lang="en-AU" b="1" i="1" dirty="0" err="1"/>
              <a:t>Elektrik</a:t>
            </a:r>
            <a:r>
              <a:rPr lang="en-AU" b="1" i="1" dirty="0"/>
              <a:t> </a:t>
            </a:r>
            <a:r>
              <a:rPr lang="en-AU" b="1" i="1" dirty="0" err="1"/>
              <a:t>Yüklerinin</a:t>
            </a:r>
            <a:r>
              <a:rPr lang="en-AU" b="1" i="1" dirty="0"/>
              <a:t> </a:t>
            </a:r>
            <a:r>
              <a:rPr lang="en-AU" b="1" i="1" dirty="0" err="1"/>
              <a:t>Özellikleri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486630" y="164317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AU" dirty="0" err="1"/>
              <a:t>Elektrik</a:t>
            </a:r>
            <a:r>
              <a:rPr lang="en-AU" dirty="0"/>
              <a:t> </a:t>
            </a:r>
            <a:r>
              <a:rPr lang="en-AU" dirty="0" err="1"/>
              <a:t>yükünün</a:t>
            </a:r>
            <a:r>
              <a:rPr lang="en-AU" dirty="0"/>
              <a:t> </a:t>
            </a:r>
            <a:r>
              <a:rPr lang="en-AU" dirty="0" err="1"/>
              <a:t>aşağıdaki</a:t>
            </a:r>
            <a:r>
              <a:rPr lang="en-AU" dirty="0"/>
              <a:t> </a:t>
            </a:r>
            <a:r>
              <a:rPr lang="en-AU" dirty="0" err="1"/>
              <a:t>önemli</a:t>
            </a:r>
            <a:r>
              <a:rPr lang="en-AU" dirty="0"/>
              <a:t> </a:t>
            </a:r>
            <a:r>
              <a:rPr lang="en-AU" dirty="0" err="1"/>
              <a:t>özelliklere</a:t>
            </a:r>
            <a:r>
              <a:rPr lang="en-AU" dirty="0"/>
              <a:t> </a:t>
            </a:r>
            <a:r>
              <a:rPr lang="en-AU" dirty="0" err="1"/>
              <a:t>sahip</a:t>
            </a:r>
            <a:r>
              <a:rPr lang="en-AU" dirty="0"/>
              <a:t> </a:t>
            </a:r>
            <a:r>
              <a:rPr lang="en-AU" dirty="0" err="1"/>
              <a:t>olduğunu</a:t>
            </a:r>
            <a:r>
              <a:rPr lang="en-AU" dirty="0"/>
              <a:t> </a:t>
            </a:r>
            <a:r>
              <a:rPr lang="en-AU" dirty="0" err="1"/>
              <a:t>söyleyebiliriz</a:t>
            </a:r>
            <a:r>
              <a:rPr lang="en-AU" dirty="0"/>
              <a:t>.</a:t>
            </a:r>
            <a:endParaRPr lang="tr-TR" dirty="0"/>
          </a:p>
          <a:p>
            <a:r>
              <a:rPr lang="en-AU" dirty="0" err="1"/>
              <a:t>Doğada</a:t>
            </a:r>
            <a:r>
              <a:rPr lang="en-AU" dirty="0"/>
              <a:t> </a:t>
            </a:r>
            <a:r>
              <a:rPr lang="en-AU" dirty="0" err="1"/>
              <a:t>iki</a:t>
            </a:r>
            <a:r>
              <a:rPr lang="en-AU" dirty="0"/>
              <a:t> </a:t>
            </a:r>
            <a:r>
              <a:rPr lang="en-AU" dirty="0" err="1"/>
              <a:t>tür</a:t>
            </a:r>
            <a:r>
              <a:rPr lang="en-AU" dirty="0"/>
              <a:t> </a:t>
            </a:r>
            <a:r>
              <a:rPr lang="en-AU" dirty="0" err="1"/>
              <a:t>yük</a:t>
            </a:r>
            <a:r>
              <a:rPr lang="en-AU" dirty="0"/>
              <a:t> </a:t>
            </a:r>
            <a:r>
              <a:rPr lang="en-AU" dirty="0" err="1"/>
              <a:t>bulunmaktadır</a:t>
            </a:r>
            <a:r>
              <a:rPr lang="en-AU" dirty="0"/>
              <a:t>. </a:t>
            </a:r>
            <a:r>
              <a:rPr lang="en-AU" dirty="0" err="1"/>
              <a:t>Benzer</a:t>
            </a:r>
            <a:r>
              <a:rPr lang="en-AU" dirty="0"/>
              <a:t> </a:t>
            </a:r>
            <a:r>
              <a:rPr lang="en-AU" dirty="0" err="1"/>
              <a:t>olanlar</a:t>
            </a:r>
            <a:r>
              <a:rPr lang="en-AU" dirty="0"/>
              <a:t> </a:t>
            </a:r>
            <a:r>
              <a:rPr lang="en-AU" dirty="0" err="1"/>
              <a:t>birbirlerini</a:t>
            </a:r>
            <a:r>
              <a:rPr lang="en-AU" dirty="0"/>
              <a:t> </a:t>
            </a:r>
            <a:r>
              <a:rPr lang="en-AU" dirty="0" err="1"/>
              <a:t>iterler</a:t>
            </a:r>
            <a:r>
              <a:rPr lang="en-AU" dirty="0"/>
              <a:t>, </a:t>
            </a:r>
            <a:r>
              <a:rPr lang="en-AU" dirty="0" err="1"/>
              <a:t>farklı</a:t>
            </a:r>
            <a:r>
              <a:rPr lang="en-AU" dirty="0"/>
              <a:t> </a:t>
            </a:r>
            <a:r>
              <a:rPr lang="en-AU" dirty="0" err="1"/>
              <a:t>olanlar</a:t>
            </a:r>
            <a:r>
              <a:rPr lang="en-AU" dirty="0"/>
              <a:t> </a:t>
            </a:r>
            <a:r>
              <a:rPr lang="en-AU" dirty="0" err="1"/>
              <a:t>ise</a:t>
            </a:r>
            <a:r>
              <a:rPr lang="en-AU" dirty="0"/>
              <a:t> </a:t>
            </a:r>
            <a:r>
              <a:rPr lang="en-AU" dirty="0" err="1"/>
              <a:t>çekerler</a:t>
            </a:r>
            <a:r>
              <a:rPr lang="en-AU" dirty="0"/>
              <a:t>.</a:t>
            </a:r>
            <a:endParaRPr lang="tr-TR" dirty="0"/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107" y="2830200"/>
            <a:ext cx="4342560" cy="363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33617" y="519336"/>
            <a:ext cx="8911687" cy="1280890"/>
          </a:xfrm>
        </p:spPr>
        <p:txBody>
          <a:bodyPr/>
          <a:lstStyle/>
          <a:p>
            <a:r>
              <a:rPr lang="en-AU" b="1" i="1" dirty="0" err="1"/>
              <a:t>Elektrik</a:t>
            </a:r>
            <a:r>
              <a:rPr lang="en-AU" b="1" i="1" dirty="0"/>
              <a:t> </a:t>
            </a:r>
            <a:r>
              <a:rPr lang="en-AU" b="1" i="1" dirty="0" err="1"/>
              <a:t>Yüklerinin</a:t>
            </a:r>
            <a:r>
              <a:rPr lang="en-AU" b="1" i="1" dirty="0"/>
              <a:t> </a:t>
            </a:r>
            <a:r>
              <a:rPr lang="en-AU" b="1" i="1" dirty="0" err="1"/>
              <a:t>Özellikleri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>
              <a:xfrm>
                <a:off x="1951311" y="1347237"/>
                <a:ext cx="9120435" cy="4841103"/>
              </a:xfrm>
            </p:spPr>
            <p:txBody>
              <a:bodyPr>
                <a:normAutofit/>
              </a:bodyPr>
              <a:lstStyle/>
              <a:p>
                <a:r>
                  <a:rPr lang="en-AU" sz="2000" dirty="0" smtClean="0">
                    <a:solidFill>
                      <a:srgbClr val="00B0F0"/>
                    </a:solidFill>
                  </a:rPr>
                  <a:t>Yükler </a:t>
                </a:r>
                <a:r>
                  <a:rPr lang="en-AU" sz="2000" dirty="0" err="1">
                    <a:solidFill>
                      <a:srgbClr val="00B0F0"/>
                    </a:solidFill>
                  </a:rPr>
                  <a:t>arasındaki</a:t>
                </a:r>
                <a:r>
                  <a:rPr lang="en-AU" sz="2000" dirty="0">
                    <a:solidFill>
                      <a:srgbClr val="00B0F0"/>
                    </a:solidFill>
                  </a:rPr>
                  <a:t> </a:t>
                </a:r>
                <a:r>
                  <a:rPr lang="en-AU" sz="2000" dirty="0" err="1">
                    <a:solidFill>
                      <a:srgbClr val="00B0F0"/>
                    </a:solidFill>
                  </a:rPr>
                  <a:t>kuvvet</a:t>
                </a:r>
                <a:r>
                  <a:rPr lang="en-AU" sz="2000" dirty="0">
                    <a:solidFill>
                      <a:srgbClr val="00B0F0"/>
                    </a:solidFill>
                  </a:rPr>
                  <a:t>, </a:t>
                </a:r>
                <a:r>
                  <a:rPr lang="en-AU" sz="2000" dirty="0" err="1">
                    <a:solidFill>
                      <a:srgbClr val="00B0F0"/>
                    </a:solidFill>
                  </a:rPr>
                  <a:t>aralarındaki</a:t>
                </a:r>
                <a:r>
                  <a:rPr lang="en-AU" sz="2000" dirty="0">
                    <a:solidFill>
                      <a:srgbClr val="00B0F0"/>
                    </a:solidFill>
                  </a:rPr>
                  <a:t> </a:t>
                </a:r>
                <a:r>
                  <a:rPr lang="en-AU" sz="2000" dirty="0" err="1">
                    <a:solidFill>
                      <a:srgbClr val="00B0F0"/>
                    </a:solidFill>
                  </a:rPr>
                  <a:t>uzaklığın</a:t>
                </a:r>
                <a:r>
                  <a:rPr lang="en-AU" sz="2000" dirty="0">
                    <a:solidFill>
                      <a:srgbClr val="00B0F0"/>
                    </a:solidFill>
                  </a:rPr>
                  <a:t> </a:t>
                </a:r>
                <a:r>
                  <a:rPr lang="en-AU" sz="2000" dirty="0" err="1" smtClean="0">
                    <a:solidFill>
                      <a:srgbClr val="00B0F0"/>
                    </a:solidFill>
                  </a:rPr>
                  <a:t>karesiyle</a:t>
                </a:r>
                <a:r>
                  <a:rPr lang="tr-TR" sz="2000" dirty="0" smtClean="0">
                    <a:solidFill>
                      <a:srgbClr val="00B0F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tr-T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tr-T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AU" sz="2000" dirty="0" err="1">
                    <a:solidFill>
                      <a:srgbClr val="00B0F0"/>
                    </a:solidFill>
                  </a:rPr>
                  <a:t>ters</a:t>
                </a:r>
                <a:r>
                  <a:rPr lang="en-AU" sz="2000" dirty="0">
                    <a:solidFill>
                      <a:srgbClr val="00B0F0"/>
                    </a:solidFill>
                  </a:rPr>
                  <a:t> </a:t>
                </a:r>
                <a:r>
                  <a:rPr lang="en-AU" sz="2000" dirty="0" err="1">
                    <a:solidFill>
                      <a:srgbClr val="00B0F0"/>
                    </a:solidFill>
                  </a:rPr>
                  <a:t>orantılı</a:t>
                </a:r>
                <a:r>
                  <a:rPr lang="en-AU" sz="2000" dirty="0">
                    <a:solidFill>
                      <a:srgbClr val="00B0F0"/>
                    </a:solidFill>
                  </a:rPr>
                  <a:t> </a:t>
                </a:r>
                <a:r>
                  <a:rPr lang="en-AU" sz="2000" dirty="0" err="1">
                    <a:solidFill>
                      <a:srgbClr val="00B0F0"/>
                    </a:solidFill>
                  </a:rPr>
                  <a:t>olarak</a:t>
                </a:r>
                <a:r>
                  <a:rPr lang="en-AU" sz="2000" dirty="0">
                    <a:solidFill>
                      <a:srgbClr val="00B0F0"/>
                    </a:solidFill>
                  </a:rPr>
                  <a:t> </a:t>
                </a:r>
                <a:r>
                  <a:rPr lang="en-AU" sz="2000" dirty="0" err="1">
                    <a:solidFill>
                      <a:srgbClr val="00B0F0"/>
                    </a:solidFill>
                  </a:rPr>
                  <a:t>değişir</a:t>
                </a:r>
                <a:r>
                  <a:rPr lang="en-AU" sz="2000" dirty="0">
                    <a:solidFill>
                      <a:srgbClr val="00B0F0"/>
                    </a:solidFill>
                  </a:rPr>
                  <a:t>.</a:t>
                </a:r>
                <a:endParaRPr lang="tr-TR" sz="2000" dirty="0">
                  <a:solidFill>
                    <a:srgbClr val="00B0F0"/>
                  </a:solidFill>
                </a:endParaRPr>
              </a:p>
              <a:p>
                <a:endParaRPr lang="tr-TR" dirty="0" smtClean="0">
                  <a:solidFill>
                    <a:srgbClr val="00B0F0"/>
                  </a:solidFill>
                </a:endParaRPr>
              </a:p>
              <a:p>
                <a:endParaRPr lang="tr-TR" dirty="0">
                  <a:solidFill>
                    <a:srgbClr val="00B0F0"/>
                  </a:solidFill>
                </a:endParaRPr>
              </a:p>
              <a:p>
                <a:endParaRPr lang="tr-TR" dirty="0" smtClean="0">
                  <a:solidFill>
                    <a:srgbClr val="00B0F0"/>
                  </a:solidFill>
                </a:endParaRPr>
              </a:p>
              <a:p>
                <a:r>
                  <a:rPr lang="en-AU" sz="2000" dirty="0" err="1" smtClean="0">
                    <a:solidFill>
                      <a:srgbClr val="00B0F0"/>
                    </a:solidFill>
                  </a:rPr>
                  <a:t>Yük</a:t>
                </a:r>
                <a:r>
                  <a:rPr lang="en-AU" sz="20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AU" sz="2000" dirty="0" err="1">
                    <a:solidFill>
                      <a:srgbClr val="00B0F0"/>
                    </a:solidFill>
                  </a:rPr>
                  <a:t>korunumludur</a:t>
                </a:r>
                <a:r>
                  <a:rPr lang="en-AU" sz="2000" dirty="0" smtClean="0">
                    <a:solidFill>
                      <a:srgbClr val="00B0F0"/>
                    </a:solidFill>
                  </a:rPr>
                  <a:t>.</a:t>
                </a:r>
                <a:endParaRPr lang="tr-TR" sz="2000" dirty="0" smtClean="0">
                  <a:solidFill>
                    <a:srgbClr val="00B0F0"/>
                  </a:solidFill>
                </a:endParaRPr>
              </a:p>
              <a:p>
                <a:pPr marL="0" indent="0" algn="just">
                  <a:buNone/>
                </a:pPr>
                <a:r>
                  <a:rPr lang="tr-TR" dirty="0"/>
                  <a:t>Yüklü parçacıklar bir nesneden diğerine aktarılabilir, ancak toplam </a:t>
                </a:r>
                <a:r>
                  <a:rPr lang="tr-TR" dirty="0" smtClean="0"/>
                  <a:t>yük </a:t>
                </a:r>
                <a:r>
                  <a:rPr lang="tr-TR" dirty="0"/>
                  <a:t>miktarı korunur. Deneyler, atom altı parçacıklar nesneler arasında aktarıldığında veya diğer atom altı parçacıkları üretmek için etkileşime girdiklerinde önce ve sonra toplam </a:t>
                </a:r>
                <a:r>
                  <a:rPr lang="tr-TR" dirty="0" smtClean="0"/>
                  <a:t>yükün </a:t>
                </a:r>
                <a:r>
                  <a:rPr lang="tr-TR" dirty="0"/>
                  <a:t>(toplam enerji ve momentum ile birlikte) aynı olduğunu göstermiştir. </a:t>
                </a:r>
                <a:endParaRPr lang="tr-TR" dirty="0" smtClean="0"/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1311" y="1347237"/>
                <a:ext cx="9120435" cy="4841103"/>
              </a:xfrm>
              <a:blipFill>
                <a:blip r:embed="rId2"/>
                <a:stretch>
                  <a:fillRect l="-602" t="-504" r="-6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r="4724" b="77648"/>
          <a:stretch/>
        </p:blipFill>
        <p:spPr>
          <a:xfrm>
            <a:off x="4268462" y="2181226"/>
            <a:ext cx="3851080" cy="806716"/>
          </a:xfrm>
          <a:prstGeom prst="rect">
            <a:avLst/>
          </a:prstGeom>
        </p:spPr>
      </p:pic>
      <p:cxnSp>
        <p:nvCxnSpPr>
          <p:cNvPr id="10" name="Düz Ok Bağlayıcısı 9"/>
          <p:cNvCxnSpPr/>
          <p:nvPr/>
        </p:nvCxnSpPr>
        <p:spPr>
          <a:xfrm>
            <a:off x="5141210" y="2181226"/>
            <a:ext cx="219456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6133008" y="18118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4459380" y="1776799"/>
                <a:ext cx="5173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3200" dirty="0"/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380" y="1776799"/>
                <a:ext cx="51732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/>
              <p:cNvSpPr txBox="1"/>
              <p:nvPr/>
            </p:nvSpPr>
            <p:spPr>
              <a:xfrm>
                <a:off x="7343560" y="1811893"/>
                <a:ext cx="5268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3200" dirty="0"/>
              </a:p>
            </p:txBody>
          </p:sp>
        </mc:Choice>
        <mc:Fallback xmlns=""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560" y="1811893"/>
                <a:ext cx="52681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 21"/>
          <p:cNvGrpSpPr/>
          <p:nvPr/>
        </p:nvGrpSpPr>
        <p:grpSpPr>
          <a:xfrm>
            <a:off x="2528638" y="4915298"/>
            <a:ext cx="7025640" cy="1676400"/>
            <a:chOff x="457200" y="5105400"/>
            <a:chExt cx="7025640" cy="1676400"/>
          </a:xfrm>
        </p:grpSpPr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762000" y="5638800"/>
              <a:ext cx="685800" cy="685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tr-TR" sz="2400">
                  <a:solidFill>
                    <a:srgbClr val="FF0000"/>
                  </a:solidFill>
                </a:rPr>
                <a:t>+5</a:t>
              </a:r>
              <a:endParaRPr lang="es-ES" altLang="tr-TR" sz="2400">
                <a:solidFill>
                  <a:srgbClr val="FF0000"/>
                </a:solidFill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1981200" y="5638800"/>
              <a:ext cx="685800" cy="685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tr-TR" sz="2400"/>
                <a:t>-2</a:t>
              </a:r>
              <a:endParaRPr lang="es-ES" altLang="tr-TR" sz="2400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4953000" y="5562600"/>
              <a:ext cx="685800" cy="685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tr-TR" sz="2400">
                  <a:solidFill>
                    <a:srgbClr val="FF0000"/>
                  </a:solidFill>
                </a:rPr>
                <a:t>+1.5</a:t>
              </a:r>
              <a:endParaRPr lang="es-ES" altLang="tr-TR" sz="2400">
                <a:solidFill>
                  <a:srgbClr val="FF0000"/>
                </a:solidFill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5867400" y="5562600"/>
              <a:ext cx="685800" cy="685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tr-TR" sz="2400">
                  <a:solidFill>
                    <a:srgbClr val="FF0000"/>
                  </a:solidFill>
                </a:rPr>
                <a:t>+1.5</a:t>
              </a:r>
              <a:endParaRPr lang="es-ES" altLang="tr-TR" sz="2400">
                <a:solidFill>
                  <a:srgbClr val="FF0000"/>
                </a:solidFill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143000" y="5105400"/>
              <a:ext cx="152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altLang="tr-TR" sz="2400" dirty="0" smtClean="0">
                  <a:solidFill>
                    <a:srgbClr val="0000CC"/>
                  </a:solidFill>
                </a:rPr>
                <a:t>Önce</a:t>
              </a:r>
              <a:endParaRPr lang="es-ES" altLang="tr-TR" sz="2400" dirty="0">
                <a:solidFill>
                  <a:srgbClr val="0000CC"/>
                </a:solidFill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5257800" y="5105400"/>
              <a:ext cx="152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tr-TR" sz="2400" dirty="0">
                  <a:solidFill>
                    <a:srgbClr val="0000CC"/>
                  </a:solidFill>
                </a:rPr>
                <a:t> </a:t>
              </a:r>
              <a:r>
                <a:rPr lang="tr-TR" altLang="tr-TR" sz="2400" dirty="0" smtClean="0">
                  <a:solidFill>
                    <a:srgbClr val="0000CC"/>
                  </a:solidFill>
                </a:rPr>
                <a:t>Sonra</a:t>
              </a:r>
              <a:endParaRPr lang="es-ES" altLang="tr-TR" sz="2400" dirty="0">
                <a:solidFill>
                  <a:srgbClr val="0000CC"/>
                </a:solidFill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457200" y="6324600"/>
              <a:ext cx="283464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altLang="tr-TR" sz="2400" dirty="0" smtClean="0">
                  <a:solidFill>
                    <a:srgbClr val="0000CC"/>
                  </a:solidFill>
                </a:rPr>
                <a:t>Toplam Yük</a:t>
              </a:r>
              <a:r>
                <a:rPr lang="en-US" altLang="tr-TR" sz="2400" dirty="0" smtClean="0">
                  <a:solidFill>
                    <a:srgbClr val="0000CC"/>
                  </a:solidFill>
                </a:rPr>
                <a:t>: </a:t>
              </a:r>
              <a:r>
                <a:rPr lang="en-US" altLang="tr-TR" sz="2400" dirty="0">
                  <a:solidFill>
                    <a:srgbClr val="0000CC"/>
                  </a:solidFill>
                </a:rPr>
                <a:t>+3</a:t>
              </a:r>
              <a:endParaRPr lang="es-ES" altLang="tr-TR" sz="2400" dirty="0">
                <a:solidFill>
                  <a:srgbClr val="0000CC"/>
                </a:solidFill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4648200" y="6324600"/>
              <a:ext cx="283464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altLang="tr-TR" sz="2400" dirty="0" smtClean="0">
                  <a:solidFill>
                    <a:srgbClr val="0000CC"/>
                  </a:solidFill>
                </a:rPr>
                <a:t>Toplam Yük</a:t>
              </a:r>
              <a:r>
                <a:rPr lang="en-US" altLang="tr-TR" sz="2400" dirty="0" smtClean="0">
                  <a:solidFill>
                    <a:srgbClr val="0000CC"/>
                  </a:solidFill>
                </a:rPr>
                <a:t>: </a:t>
              </a:r>
              <a:r>
                <a:rPr lang="en-US" altLang="tr-TR" sz="2400" dirty="0">
                  <a:solidFill>
                    <a:srgbClr val="0000CC"/>
                  </a:solidFill>
                </a:rPr>
                <a:t>+3</a:t>
              </a:r>
              <a:endParaRPr lang="es-ES" altLang="tr-TR" sz="2400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23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9546" y="645130"/>
            <a:ext cx="8911687" cy="1280890"/>
          </a:xfrm>
        </p:spPr>
        <p:txBody>
          <a:bodyPr/>
          <a:lstStyle/>
          <a:p>
            <a:r>
              <a:rPr lang="en-AU" b="1" i="1" dirty="0" err="1"/>
              <a:t>Elektrik</a:t>
            </a:r>
            <a:r>
              <a:rPr lang="en-AU" b="1" i="1" dirty="0"/>
              <a:t> </a:t>
            </a:r>
            <a:r>
              <a:rPr lang="en-AU" b="1" i="1" dirty="0" err="1"/>
              <a:t>Yüklerinin</a:t>
            </a:r>
            <a:r>
              <a:rPr lang="en-AU" b="1" i="1" dirty="0"/>
              <a:t> </a:t>
            </a:r>
            <a:r>
              <a:rPr lang="en-AU" b="1" i="1" dirty="0" err="1"/>
              <a:t>Özellikleri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2245601" y="1599485"/>
            <a:ext cx="9120435" cy="4841103"/>
          </a:xfrm>
        </p:spPr>
        <p:txBody>
          <a:bodyPr>
            <a:normAutofit/>
          </a:bodyPr>
          <a:lstStyle/>
          <a:p>
            <a:r>
              <a:rPr lang="en-AU" sz="2000" b="1" dirty="0" err="1" smtClean="0">
                <a:solidFill>
                  <a:srgbClr val="00B0F0"/>
                </a:solidFill>
              </a:rPr>
              <a:t>Yük</a:t>
            </a:r>
            <a:r>
              <a:rPr lang="en-AU" sz="2000" b="1" dirty="0" smtClean="0">
                <a:solidFill>
                  <a:srgbClr val="00B0F0"/>
                </a:solidFill>
              </a:rPr>
              <a:t> </a:t>
            </a:r>
            <a:r>
              <a:rPr lang="en-AU" sz="2000" b="1" dirty="0" err="1">
                <a:solidFill>
                  <a:srgbClr val="00B0F0"/>
                </a:solidFill>
              </a:rPr>
              <a:t>kuantumludur</a:t>
            </a:r>
            <a:r>
              <a:rPr lang="en-AU" sz="2000" b="1" dirty="0" smtClean="0">
                <a:solidFill>
                  <a:srgbClr val="00B0F0"/>
                </a:solidFill>
              </a:rPr>
              <a:t>.</a:t>
            </a:r>
            <a:r>
              <a:rPr lang="tr-TR" sz="2000" b="1" dirty="0"/>
              <a:t> </a:t>
            </a:r>
          </a:p>
          <a:p>
            <a:pPr marL="0" indent="0">
              <a:buNone/>
            </a:pPr>
            <a:r>
              <a:rPr lang="tr-TR" dirty="0" smtClean="0"/>
              <a:t>Elektrik </a:t>
            </a:r>
            <a:r>
              <a:rPr lang="tr-TR" dirty="0"/>
              <a:t>yükü q, </a:t>
            </a:r>
            <a:r>
              <a:rPr lang="tr-TR" dirty="0" err="1" smtClean="0"/>
              <a:t>kuantumlu</a:t>
            </a:r>
            <a:r>
              <a:rPr lang="tr-TR" dirty="0" smtClean="0"/>
              <a:t> </a:t>
            </a:r>
            <a:r>
              <a:rPr lang="tr-TR" dirty="0"/>
              <a:t>olduğu </a:t>
            </a:r>
            <a:r>
              <a:rPr lang="tr-TR" dirty="0" smtClean="0"/>
              <a:t>söylenir. Q (veya q) değişken </a:t>
            </a:r>
            <a:r>
              <a:rPr lang="tr-TR" dirty="0"/>
              <a:t>olarak yük için kullanılan standart </a:t>
            </a:r>
            <a:r>
              <a:rPr lang="tr-TR" dirty="0" smtClean="0"/>
              <a:t>simgedir. Elektrik </a:t>
            </a:r>
            <a:r>
              <a:rPr lang="tr-TR" dirty="0"/>
              <a:t>yükü ayrı paketler halinde </a:t>
            </a:r>
            <a:r>
              <a:rPr lang="tr-TR" dirty="0" smtClean="0"/>
              <a:t>bulunur</a:t>
            </a:r>
          </a:p>
          <a:p>
            <a:pPr marL="0" indent="0" algn="ctr">
              <a:buNone/>
            </a:pPr>
            <a:r>
              <a:rPr lang="tr-TR" sz="4800" dirty="0" smtClean="0">
                <a:solidFill>
                  <a:srgbClr val="00B0F0"/>
                </a:solidFill>
              </a:rPr>
              <a:t>Q </a:t>
            </a:r>
            <a:r>
              <a:rPr lang="tr-TR" sz="4800" dirty="0">
                <a:solidFill>
                  <a:srgbClr val="00B0F0"/>
                </a:solidFill>
              </a:rPr>
              <a:t>= </a:t>
            </a:r>
            <a:r>
              <a:rPr lang="tr-TR" sz="4800" dirty="0" smtClean="0">
                <a:solidFill>
                  <a:srgbClr val="00B0F0"/>
                </a:solidFill>
              </a:rPr>
              <a:t>Ne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B0F0"/>
                </a:solidFill>
              </a:rPr>
              <a:t>N</a:t>
            </a:r>
            <a:r>
              <a:rPr lang="tr-TR" dirty="0" smtClean="0"/>
              <a:t> bir tam sayıdır ve </a:t>
            </a:r>
            <a:r>
              <a:rPr lang="tr-TR" dirty="0" smtClean="0">
                <a:solidFill>
                  <a:srgbClr val="00B0F0"/>
                </a:solidFill>
              </a:rPr>
              <a:t>e</a:t>
            </a:r>
            <a:r>
              <a:rPr lang="tr-TR" dirty="0" smtClean="0"/>
              <a:t> ise temel yük birimdir</a:t>
            </a:r>
            <a:br>
              <a:rPr lang="tr-TR" dirty="0" smtClean="0"/>
            </a:br>
            <a:endParaRPr lang="tr-TR" dirty="0" smtClean="0"/>
          </a:p>
          <a:p>
            <a:pPr marL="0" indent="0">
              <a:buNone/>
            </a:pPr>
            <a:r>
              <a:rPr lang="en-US" altLang="tr-TR" sz="2100" dirty="0" smtClean="0"/>
              <a:t>|</a:t>
            </a:r>
            <a:r>
              <a:rPr lang="en-US" altLang="tr-TR" sz="2100" i="1" dirty="0"/>
              <a:t>e</a:t>
            </a:r>
            <a:r>
              <a:rPr lang="en-US" altLang="tr-TR" sz="2100" dirty="0"/>
              <a:t>| = 1.6 x 10</a:t>
            </a:r>
            <a:r>
              <a:rPr lang="en-US" altLang="tr-TR" sz="2100" baseline="30000" dirty="0"/>
              <a:t>-19</a:t>
            </a:r>
            <a:r>
              <a:rPr lang="en-US" altLang="tr-TR" sz="2100" dirty="0"/>
              <a:t> </a:t>
            </a:r>
            <a:r>
              <a:rPr lang="en-US" altLang="tr-TR" sz="2100" dirty="0" smtClean="0"/>
              <a:t>C</a:t>
            </a:r>
            <a:endParaRPr lang="tr-TR" altLang="tr-TR" sz="2100" dirty="0" smtClean="0"/>
          </a:p>
          <a:p>
            <a:pPr marL="0" indent="0">
              <a:buNone/>
            </a:pPr>
            <a:r>
              <a:rPr lang="en-US" altLang="tr-TR" sz="2100" dirty="0" smtClean="0"/>
              <a:t>Electron</a:t>
            </a:r>
            <a:r>
              <a:rPr lang="en-US" altLang="tr-TR" sz="2100" dirty="0"/>
              <a:t>: </a:t>
            </a:r>
            <a:r>
              <a:rPr lang="en-US" altLang="tr-TR" sz="2100" i="1" dirty="0"/>
              <a:t>q</a:t>
            </a:r>
            <a:r>
              <a:rPr lang="en-US" altLang="tr-TR" sz="2100" dirty="0"/>
              <a:t> = </a:t>
            </a:r>
            <a:r>
              <a:rPr lang="en-US" altLang="tr-TR" sz="2100" dirty="0" smtClean="0"/>
              <a:t>-</a:t>
            </a:r>
            <a:r>
              <a:rPr lang="en-US" altLang="tr-TR" sz="2100" i="1" dirty="0" smtClean="0"/>
              <a:t>e</a:t>
            </a:r>
            <a:endParaRPr lang="tr-TR" altLang="tr-TR" sz="2100" i="1" dirty="0" smtClean="0"/>
          </a:p>
          <a:p>
            <a:pPr marL="0" indent="0">
              <a:buNone/>
            </a:pPr>
            <a:r>
              <a:rPr lang="en-US" altLang="tr-TR" sz="2100" dirty="0" smtClean="0"/>
              <a:t>Proton: </a:t>
            </a:r>
            <a:r>
              <a:rPr lang="en-US" altLang="tr-TR" sz="2100" i="1" dirty="0" smtClean="0"/>
              <a:t>q</a:t>
            </a:r>
            <a:r>
              <a:rPr lang="en-US" altLang="tr-TR" sz="2100" dirty="0" smtClean="0"/>
              <a:t> = +</a:t>
            </a:r>
            <a:r>
              <a:rPr lang="en-US" altLang="tr-TR" sz="2100" i="1" dirty="0" smtClean="0"/>
              <a:t>e</a:t>
            </a:r>
          </a:p>
          <a:p>
            <a:pPr marL="0" indent="0">
              <a:buNone/>
            </a:pPr>
            <a:endParaRPr lang="tr-T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4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82352" y="645130"/>
            <a:ext cx="8911687" cy="1280890"/>
          </a:xfrm>
        </p:spPr>
        <p:txBody>
          <a:bodyPr/>
          <a:lstStyle/>
          <a:p>
            <a:r>
              <a:rPr lang="en-AU" b="1" i="1" dirty="0" err="1"/>
              <a:t>Elektrik</a:t>
            </a:r>
            <a:r>
              <a:rPr lang="en-AU" b="1" i="1" dirty="0"/>
              <a:t> </a:t>
            </a:r>
            <a:r>
              <a:rPr lang="en-AU" b="1" i="1" dirty="0" err="1"/>
              <a:t>Yüklerinin</a:t>
            </a:r>
            <a:r>
              <a:rPr lang="en-AU" b="1" i="1" dirty="0"/>
              <a:t> </a:t>
            </a:r>
            <a:r>
              <a:rPr lang="en-AU" b="1" i="1" dirty="0" err="1"/>
              <a:t>Özellikleri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782352" y="1367740"/>
            <a:ext cx="97222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Maddeler elektriği iletme durumuna göre 3’e ayrılır:</a:t>
            </a:r>
          </a:p>
          <a:p>
            <a:r>
              <a:rPr lang="tr-TR" sz="2400" b="1" dirty="0" smtClean="0">
                <a:solidFill>
                  <a:srgbClr val="00B0F0"/>
                </a:solidFill>
              </a:rPr>
              <a:t>1</a:t>
            </a:r>
            <a:r>
              <a:rPr lang="tr-TR" sz="2400" b="1" dirty="0">
                <a:solidFill>
                  <a:srgbClr val="00B0F0"/>
                </a:solidFill>
              </a:rPr>
              <a:t>. İletkenler: </a:t>
            </a:r>
          </a:p>
          <a:p>
            <a:r>
              <a:rPr lang="tr-TR" sz="2400" dirty="0"/>
              <a:t>Bazı elektronların serbest elektron olduğu malzemelerdir. Serbest elektronlar atomlara bağlı değildir. Bu elektronlar nispeten serbestçe malzeme boyunca hareket edebilir. İyi iletken örnekleri arasında bakır, alüminyum ve gümüş verilebilir.</a:t>
            </a:r>
            <a:br>
              <a:rPr lang="tr-TR" sz="2400" dirty="0"/>
            </a:br>
            <a:r>
              <a:rPr lang="tr-TR" sz="2400" dirty="0"/>
              <a:t>İyi bir iletken küçük bir bölgede yüklendiğinde, yük, materyalin tüm yüzeyine kendini kolayca dağıtır</a:t>
            </a:r>
            <a:r>
              <a:rPr lang="tr-TR" sz="2400" dirty="0" smtClean="0"/>
              <a:t>.</a:t>
            </a:r>
          </a:p>
          <a:p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04" y="4246799"/>
            <a:ext cx="48387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5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dirty="0" err="1"/>
              <a:t>Elektrik</a:t>
            </a:r>
            <a:r>
              <a:rPr lang="en-AU" b="1" i="1" dirty="0"/>
              <a:t> </a:t>
            </a:r>
            <a:r>
              <a:rPr lang="en-AU" b="1" i="1" dirty="0" err="1"/>
              <a:t>Yüklerinin</a:t>
            </a:r>
            <a:r>
              <a:rPr lang="en-AU" b="1" i="1" dirty="0"/>
              <a:t> </a:t>
            </a:r>
            <a:r>
              <a:rPr lang="en-AU" b="1" i="1" dirty="0" err="1"/>
              <a:t>Özellikleri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612754" y="1264555"/>
            <a:ext cx="88958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B0F0"/>
                </a:solidFill>
              </a:rPr>
              <a:t>2</a:t>
            </a:r>
            <a:r>
              <a:rPr lang="tr-TR" sz="2400" b="1" dirty="0">
                <a:solidFill>
                  <a:srgbClr val="00B0F0"/>
                </a:solidFill>
              </a:rPr>
              <a:t>. Yalıtkanlar</a:t>
            </a:r>
          </a:p>
          <a:p>
            <a:r>
              <a:rPr lang="tr-TR" sz="2400" dirty="0"/>
              <a:t>Tüm elektronların atomlara bağlı olduğu malzemelerdir. Bu elektronlar nispeten serbestçe malzeme boyunca hareket edemezler. İyi yalıtkanlara örnek olarak cam, kauçuk ve ahşap</a:t>
            </a:r>
            <a:br>
              <a:rPr lang="tr-TR" sz="2400" dirty="0"/>
            </a:br>
            <a:r>
              <a:rPr lang="tr-TR" sz="2400" dirty="0"/>
              <a:t>İyi bir yalıtkan küçük bir bölgede yüklendiğinde, yük materyalin diğer bölgelerine </a:t>
            </a:r>
            <a:r>
              <a:rPr lang="tr-TR" sz="2400" dirty="0" smtClean="0"/>
              <a:t>taşınamaz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19" y="3842700"/>
            <a:ext cx="5281563" cy="27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9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dirty="0" err="1"/>
              <a:t>Elektrik</a:t>
            </a:r>
            <a:r>
              <a:rPr lang="en-AU" b="1" i="1" dirty="0"/>
              <a:t> </a:t>
            </a:r>
            <a:r>
              <a:rPr lang="en-AU" b="1" i="1" dirty="0" err="1"/>
              <a:t>Yüklerinin</a:t>
            </a:r>
            <a:r>
              <a:rPr lang="en-AU" b="1" i="1" dirty="0"/>
              <a:t> </a:t>
            </a:r>
            <a:r>
              <a:rPr lang="en-AU" b="1" i="1" dirty="0" err="1"/>
              <a:t>Özellikleri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875513" y="1516236"/>
            <a:ext cx="8895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B0F0"/>
                </a:solidFill>
              </a:rPr>
              <a:t>3</a:t>
            </a:r>
            <a:r>
              <a:rPr lang="tr-TR" sz="2400" b="1" dirty="0">
                <a:solidFill>
                  <a:srgbClr val="00B0F0"/>
                </a:solidFill>
              </a:rPr>
              <a:t>. Yarı-İletkenler</a:t>
            </a:r>
          </a:p>
          <a:p>
            <a:r>
              <a:rPr lang="tr-TR" sz="2400" dirty="0"/>
              <a:t>Bilgisayar çiplerinde kullanılan silikon gibi, yarı iletkenlerin elektriksel özellikleri, yalıtkanlar ve iletkenlerin arasında yer alır.</a:t>
            </a:r>
            <a:br>
              <a:rPr lang="tr-TR" sz="2400" dirty="0"/>
            </a:br>
            <a:r>
              <a:rPr lang="tr-TR" sz="2400" dirty="0"/>
              <a:t>Yarı iletken malzemelere örnek: silikon ve germanyum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68" y="3455228"/>
            <a:ext cx="5892524" cy="30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5374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291</TotalTime>
  <Words>926</Words>
  <Application>Microsoft Office PowerPoint</Application>
  <PresentationFormat>Geniş ekran</PresentationFormat>
  <Paragraphs>192</Paragraphs>
  <Slides>28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8" baseType="lpstr">
      <vt:lpstr>Arial</vt:lpstr>
      <vt:lpstr>Calibri</vt:lpstr>
      <vt:lpstr>Cambria Math</vt:lpstr>
      <vt:lpstr>Century Gothic</vt:lpstr>
      <vt:lpstr>Comic Sans MS</vt:lpstr>
      <vt:lpstr>Symbol</vt:lpstr>
      <vt:lpstr>Times New Roman</vt:lpstr>
      <vt:lpstr>Wingdings 3</vt:lpstr>
      <vt:lpstr>Duman</vt:lpstr>
      <vt:lpstr>Equation</vt:lpstr>
      <vt:lpstr>Bölüm 3</vt:lpstr>
      <vt:lpstr>ELEKTRİK ALANLARI</vt:lpstr>
      <vt:lpstr>Elektriksel Potansiyel</vt:lpstr>
      <vt:lpstr>Elektrik Yüklerinin Özellikleri</vt:lpstr>
      <vt:lpstr>Elektrik Yüklerinin Özellikleri</vt:lpstr>
      <vt:lpstr>Elektrik Yüklerinin Özellikleri</vt:lpstr>
      <vt:lpstr>Elektrik Yüklerinin Özellikleri</vt:lpstr>
      <vt:lpstr>Elektrik Yüklerinin Özellikleri</vt:lpstr>
      <vt:lpstr>Elektrik Yüklerinin Özellikleri</vt:lpstr>
      <vt:lpstr>Coulomb Kanunu </vt:lpstr>
      <vt:lpstr>Coulomb Kanunu</vt:lpstr>
      <vt:lpstr>Coulomb Kanunu</vt:lpstr>
      <vt:lpstr>Coulomb Kanunu</vt:lpstr>
      <vt:lpstr>Elektrik Alanı</vt:lpstr>
      <vt:lpstr>Elektrik Alanı</vt:lpstr>
      <vt:lpstr>Elektrik Alanı</vt:lpstr>
      <vt:lpstr>Düzgün bir Elektrik Alanında Yüklü Parçacıkların Hareketi</vt:lpstr>
      <vt:lpstr>Elektriksel Potansiyel Enerji </vt:lpstr>
      <vt:lpstr>Potansiyel Farkı </vt:lpstr>
      <vt:lpstr>Potansiyel Farkı </vt:lpstr>
      <vt:lpstr>Potansiyel Farkı</vt:lpstr>
      <vt:lpstr>İki Noktasal yükün Potansiyel Enerjisi </vt:lpstr>
      <vt:lpstr>Birden Fazla Yükün Potansiyel Enerjisi</vt:lpstr>
      <vt:lpstr>Kondansatörler</vt:lpstr>
      <vt:lpstr>Sığa</vt:lpstr>
      <vt:lpstr>Sığa</vt:lpstr>
      <vt:lpstr>Seri ve Paralel Bağlı Kondansatörler</vt:lpstr>
      <vt:lpstr>Kondansatörde Depolanan Enerji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1</dc:title>
  <dc:creator>Hande</dc:creator>
  <cp:lastModifiedBy>hicran</cp:lastModifiedBy>
  <cp:revision>43</cp:revision>
  <dcterms:created xsi:type="dcterms:W3CDTF">2016-12-23T10:15:41Z</dcterms:created>
  <dcterms:modified xsi:type="dcterms:W3CDTF">2018-03-26T07:34:52Z</dcterms:modified>
</cp:coreProperties>
</file>