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76" r:id="rId4"/>
    <p:sldId id="261" r:id="rId5"/>
    <p:sldId id="272" r:id="rId6"/>
    <p:sldId id="267" r:id="rId7"/>
    <p:sldId id="273" r:id="rId8"/>
    <p:sldId id="274" r:id="rId9"/>
    <p:sldId id="275" r:id="rId10"/>
    <p:sldId id="265" r:id="rId11"/>
    <p:sldId id="268" r:id="rId12"/>
    <p:sldId id="269" r:id="rId13"/>
    <p:sldId id="270" r:id="rId14"/>
    <p:sldId id="271" r:id="rId15"/>
    <p:sldId id="266" r:id="rId16"/>
    <p:sldId id="260"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91" d="100"/>
          <a:sy n="91" d="100"/>
        </p:scale>
        <p:origin x="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4F45F8F-4CFE-4470-9A6C-71D7FD8A2E04}"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19015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4F45F8F-4CFE-4470-9A6C-71D7FD8A2E04}"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2465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4F45F8F-4CFE-4470-9A6C-71D7FD8A2E04}"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DD81A-59D5-492B-853F-D0DF404BD754}"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676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A4F45F8F-4CFE-4470-9A6C-71D7FD8A2E04}"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244059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A4F45F8F-4CFE-4470-9A6C-71D7FD8A2E04}"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DD81A-59D5-492B-853F-D0DF404BD754}"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216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A4F45F8F-4CFE-4470-9A6C-71D7FD8A2E04}"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2153629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4F45F8F-4CFE-4470-9A6C-71D7FD8A2E04}"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175281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4F45F8F-4CFE-4470-9A6C-71D7FD8A2E04}"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21811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4F45F8F-4CFE-4470-9A6C-71D7FD8A2E04}"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297548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4F45F8F-4CFE-4470-9A6C-71D7FD8A2E04}" type="datetimeFigureOut">
              <a:rPr lang="tr-TR" smtClean="0"/>
              <a:t>26.03.2018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70176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4F45F8F-4CFE-4470-9A6C-71D7FD8A2E04}"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387842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4F45F8F-4CFE-4470-9A6C-71D7FD8A2E04}" type="datetimeFigureOut">
              <a:rPr lang="tr-TR" smtClean="0"/>
              <a:t>26.03.2018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119410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4F45F8F-4CFE-4470-9A6C-71D7FD8A2E04}" type="datetimeFigureOut">
              <a:rPr lang="tr-TR" smtClean="0"/>
              <a:t>26.03.2018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95938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45F8F-4CFE-4470-9A6C-71D7FD8A2E04}" type="datetimeFigureOut">
              <a:rPr lang="tr-TR" smtClean="0"/>
              <a:t>26.03.2018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109543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4F45F8F-4CFE-4470-9A6C-71D7FD8A2E04}"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45853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4F45F8F-4CFE-4470-9A6C-71D7FD8A2E04}" type="datetimeFigureOut">
              <a:rPr lang="tr-TR" smtClean="0"/>
              <a:t>26.03.2018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DD81A-59D5-492B-853F-D0DF404BD754}" type="slidenum">
              <a:rPr lang="tr-TR" smtClean="0"/>
              <a:t>‹#›</a:t>
            </a:fld>
            <a:endParaRPr lang="tr-TR"/>
          </a:p>
        </p:txBody>
      </p:sp>
    </p:spTree>
    <p:extLst>
      <p:ext uri="{BB962C8B-B14F-4D97-AF65-F5344CB8AC3E}">
        <p14:creationId xmlns:p14="http://schemas.microsoft.com/office/powerpoint/2010/main" val="267591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F45F8F-4CFE-4470-9A6C-71D7FD8A2E04}" type="datetimeFigureOut">
              <a:rPr lang="tr-TR" smtClean="0"/>
              <a:t>26.03.2018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1DD81A-59D5-492B-853F-D0DF404BD754}" type="slidenum">
              <a:rPr lang="tr-TR" smtClean="0"/>
              <a:t>‹#›</a:t>
            </a:fld>
            <a:endParaRPr lang="tr-TR"/>
          </a:p>
        </p:txBody>
      </p:sp>
    </p:spTree>
    <p:extLst>
      <p:ext uri="{BB962C8B-B14F-4D97-AF65-F5344CB8AC3E}">
        <p14:creationId xmlns:p14="http://schemas.microsoft.com/office/powerpoint/2010/main" val="1229952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NUL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0.png"/><Relationship Id="rId7" Type="http://schemas.openxmlformats.org/officeDocument/2006/relationships/image" Target="NUL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image" Target="../media/image23.emf"/><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a:tabLst>
                <a:tab pos="628650" algn="l"/>
              </a:tabLst>
            </a:pPr>
            <a:r>
              <a:rPr lang="tr-TR" sz="6200" b="1" dirty="0" smtClean="0"/>
              <a:t>Bölüm 4</a:t>
            </a:r>
            <a:endParaRPr lang="tr-TR" sz="6200" b="1" dirty="0"/>
          </a:p>
        </p:txBody>
      </p:sp>
      <p:sp>
        <p:nvSpPr>
          <p:cNvPr id="5" name="Rectangle 3"/>
          <p:cNvSpPr>
            <a:spLocks noGrp="1" noChangeArrowheads="1"/>
          </p:cNvSpPr>
          <p:nvPr>
            <p:ph type="subTitle" idx="1"/>
          </p:nvPr>
        </p:nvSpPr>
        <p:spPr/>
        <p:txBody>
          <a:bodyPr>
            <a:normAutofit/>
          </a:bodyPr>
          <a:lstStyle/>
          <a:p>
            <a:pPr indent="338455"/>
            <a:r>
              <a:rPr lang="tr-TR" sz="2800" b="1" i="1" dirty="0" smtClean="0">
                <a:latin typeface="Comic Sans MS" panose="030F0702030302020204" pitchFamily="66" charset="0"/>
                <a:ea typeface="Times New Roman" panose="02020603050405020304" pitchFamily="18" charset="0"/>
              </a:rPr>
              <a:t> </a:t>
            </a:r>
            <a:r>
              <a:rPr lang="tr-TR" sz="2800" b="1" i="1" dirty="0" smtClean="0">
                <a:latin typeface="Comic Sans MS" panose="030F0702030302020204" pitchFamily="66" charset="0"/>
                <a:ea typeface="Times New Roman" panose="02020603050405020304" pitchFamily="18" charset="0"/>
              </a:rPr>
              <a:t>Akım, Direnç ve Doğru Akım Devreleri</a:t>
            </a:r>
            <a:endParaRPr lang="tr-TR" sz="1050" dirty="0">
              <a:latin typeface="Times New Roman" panose="02020603050405020304" pitchFamily="18" charset="0"/>
              <a:ea typeface="Times New Roman" panose="02020603050405020304" pitchFamily="18" charset="0"/>
            </a:endParaRPr>
          </a:p>
        </p:txBody>
      </p:sp>
      <p:pic>
        <p:nvPicPr>
          <p:cNvPr id="4" name="Resim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49000" y="76200"/>
            <a:ext cx="1143000" cy="1091323"/>
          </a:xfrm>
          <a:prstGeom prst="rect">
            <a:avLst/>
          </a:prstGeom>
        </p:spPr>
      </p:pic>
    </p:spTree>
    <p:extLst>
      <p:ext uri="{BB962C8B-B14F-4D97-AF65-F5344CB8AC3E}">
        <p14:creationId xmlns:p14="http://schemas.microsoft.com/office/powerpoint/2010/main" val="2616292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2754" y="592124"/>
            <a:ext cx="8911687" cy="1280890"/>
          </a:xfrm>
        </p:spPr>
        <p:txBody>
          <a:bodyPr/>
          <a:lstStyle/>
          <a:p>
            <a:r>
              <a:rPr lang="tr-TR" b="1" dirty="0"/>
              <a:t>Direnç ve </a:t>
            </a:r>
            <a:r>
              <a:rPr lang="tr-TR" b="1" dirty="0" err="1"/>
              <a:t>Ohm</a:t>
            </a:r>
            <a:r>
              <a:rPr lang="tr-TR" b="1" dirty="0"/>
              <a:t> Yasası</a:t>
            </a:r>
          </a:p>
        </p:txBody>
      </p:sp>
      <p:sp>
        <p:nvSpPr>
          <p:cNvPr id="14" name="Dikdörtgen 13"/>
          <p:cNvSpPr/>
          <p:nvPr/>
        </p:nvSpPr>
        <p:spPr>
          <a:xfrm>
            <a:off x="1612754" y="1605369"/>
            <a:ext cx="8884677" cy="923330"/>
          </a:xfrm>
          <a:prstGeom prst="rect">
            <a:avLst/>
          </a:prstGeom>
        </p:spPr>
        <p:txBody>
          <a:bodyPr wrap="square">
            <a:spAutoFit/>
          </a:bodyPr>
          <a:lstStyle/>
          <a:p>
            <a:r>
              <a:rPr lang="tr-TR" dirty="0"/>
              <a:t>Dirençten geçen akımın yönü, her zaman direncin yüksek potansiyelli ucundan düşük potansiyelli ucuna doğrudur. Direnci R ile gösteririz. Direncin uçları arasındaki V potansiyel farkı dirençte I akımına neden oluyorsa, direnç</a:t>
            </a:r>
          </a:p>
        </p:txBody>
      </p:sp>
      <p:pic>
        <p:nvPicPr>
          <p:cNvPr id="5" name="Resim 4"/>
          <p:cNvPicPr>
            <a:picLocks noChangeAspect="1"/>
          </p:cNvPicPr>
          <p:nvPr/>
        </p:nvPicPr>
        <p:blipFill>
          <a:blip r:embed="rId2"/>
          <a:stretch>
            <a:fillRect/>
          </a:stretch>
        </p:blipFill>
        <p:spPr>
          <a:xfrm>
            <a:off x="2960165" y="2719056"/>
            <a:ext cx="1515292" cy="1337556"/>
          </a:xfrm>
          <a:prstGeom prst="rect">
            <a:avLst/>
          </a:prstGeom>
        </p:spPr>
      </p:pic>
      <mc:AlternateContent xmlns:mc="http://schemas.openxmlformats.org/markup-compatibility/2006" xmlns:a14="http://schemas.microsoft.com/office/drawing/2010/main">
        <mc:Choice Requires="a14">
          <p:sp>
            <p:nvSpPr>
              <p:cNvPr id="7" name="Metin kutusu 6"/>
              <p:cNvSpPr txBox="1"/>
              <p:nvPr/>
            </p:nvSpPr>
            <p:spPr>
              <a:xfrm>
                <a:off x="7283969" y="2926169"/>
                <a:ext cx="2037096"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4800" b="0" i="1" smtClean="0">
                          <a:latin typeface="Cambria Math" panose="02040503050406030204" pitchFamily="18" charset="0"/>
                        </a:rPr>
                        <m:t>𝑉</m:t>
                      </m:r>
                      <m:r>
                        <a:rPr lang="tr-TR" sz="4800" b="0" i="1" smtClean="0">
                          <a:latin typeface="Cambria Math" panose="02040503050406030204" pitchFamily="18" charset="0"/>
                        </a:rPr>
                        <m:t>=</m:t>
                      </m:r>
                      <m:r>
                        <a:rPr lang="tr-TR" sz="4800" b="0" i="1" smtClean="0">
                          <a:latin typeface="Cambria Math" panose="02040503050406030204" pitchFamily="18" charset="0"/>
                        </a:rPr>
                        <m:t>𝐼𝑅</m:t>
                      </m:r>
                    </m:oMath>
                  </m:oMathPara>
                </a14:m>
                <a:endParaRPr lang="tr-TR" sz="4800"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7283969" y="2926169"/>
                <a:ext cx="2037096" cy="738664"/>
              </a:xfrm>
              <a:prstGeom prst="rect">
                <a:avLst/>
              </a:prstGeom>
              <a:blipFill>
                <a:blip r:embed="rId3"/>
                <a:stretch>
                  <a:fillRect/>
                </a:stretch>
              </a:blipFill>
            </p:spPr>
            <p:txBody>
              <a:bodyPr/>
              <a:lstStyle/>
              <a:p>
                <a:r>
                  <a:rPr lang="tr-TR">
                    <a:noFill/>
                  </a:rPr>
                  <a:t> </a:t>
                </a:r>
              </a:p>
            </p:txBody>
          </p:sp>
        </mc:Fallback>
      </mc:AlternateContent>
      <p:sp>
        <p:nvSpPr>
          <p:cNvPr id="8" name="Metin kutusu 7"/>
          <p:cNvSpPr txBox="1"/>
          <p:nvPr/>
        </p:nvSpPr>
        <p:spPr>
          <a:xfrm>
            <a:off x="5580710" y="3110835"/>
            <a:ext cx="660758" cy="369332"/>
          </a:xfrm>
          <a:prstGeom prst="rect">
            <a:avLst/>
          </a:prstGeom>
          <a:noFill/>
        </p:spPr>
        <p:txBody>
          <a:bodyPr wrap="none" rtlCol="0">
            <a:spAutoFit/>
          </a:bodyPr>
          <a:lstStyle/>
          <a:p>
            <a:r>
              <a:rPr lang="tr-TR" dirty="0" smtClean="0"/>
              <a:t>veya</a:t>
            </a:r>
            <a:endParaRPr lang="tr-TR" dirty="0"/>
          </a:p>
        </p:txBody>
      </p:sp>
      <p:sp>
        <p:nvSpPr>
          <p:cNvPr id="9" name="Dikdörtgen 8"/>
          <p:cNvSpPr/>
          <p:nvPr/>
        </p:nvSpPr>
        <p:spPr>
          <a:xfrm>
            <a:off x="1612754" y="4037633"/>
            <a:ext cx="9668450" cy="646331"/>
          </a:xfrm>
          <a:prstGeom prst="rect">
            <a:avLst/>
          </a:prstGeom>
        </p:spPr>
        <p:txBody>
          <a:bodyPr wrap="square">
            <a:spAutoFit/>
          </a:bodyPr>
          <a:lstStyle/>
          <a:p>
            <a:r>
              <a:rPr lang="tr-TR" dirty="0"/>
              <a:t>olarak tanımlanır. Bu bağıntıya </a:t>
            </a:r>
            <a:r>
              <a:rPr lang="tr-TR" dirty="0" err="1"/>
              <a:t>Ohm</a:t>
            </a:r>
            <a:r>
              <a:rPr lang="tr-TR" dirty="0"/>
              <a:t> Yasası denir. Direncin birimi </a:t>
            </a:r>
            <a:r>
              <a:rPr lang="tr-TR" dirty="0" err="1"/>
              <a:t>Ohm</a:t>
            </a:r>
            <a:r>
              <a:rPr lang="tr-TR" dirty="0"/>
              <a:t> </a:t>
            </a:r>
            <a:r>
              <a:rPr lang="tr-TR" dirty="0" smtClean="0"/>
              <a:t>(</a:t>
            </a:r>
            <a:r>
              <a:rPr lang="tr-TR" dirty="0" smtClean="0">
                <a:sym typeface="Symbol" panose="05050102010706020507" pitchFamily="18" charset="2"/>
              </a:rPr>
              <a:t></a:t>
            </a:r>
            <a:r>
              <a:rPr lang="tr-TR" dirty="0" smtClean="0"/>
              <a:t>)</a:t>
            </a:r>
            <a:r>
              <a:rPr lang="tr-TR" dirty="0"/>
              <a:t>’dur. Bu yasa, I’nın V ile orantılı olduğu dirençlerde geçerlidir. Bu dirençlere </a:t>
            </a:r>
            <a:r>
              <a:rPr lang="tr-TR" dirty="0" err="1"/>
              <a:t>omik</a:t>
            </a:r>
            <a:r>
              <a:rPr lang="tr-TR" dirty="0"/>
              <a:t> dirençler denir.</a:t>
            </a:r>
          </a:p>
        </p:txBody>
      </p:sp>
      <p:pic>
        <p:nvPicPr>
          <p:cNvPr id="11" name="Resim 10"/>
          <p:cNvPicPr>
            <a:picLocks noChangeAspect="1"/>
          </p:cNvPicPr>
          <p:nvPr/>
        </p:nvPicPr>
        <p:blipFill>
          <a:blip r:embed="rId4">
            <a:clrChange>
              <a:clrFrom>
                <a:srgbClr val="FFFFFF"/>
              </a:clrFrom>
              <a:clrTo>
                <a:srgbClr val="FFFFFF">
                  <a:alpha val="0"/>
                </a:srgbClr>
              </a:clrTo>
            </a:clrChange>
          </a:blip>
          <a:stretch>
            <a:fillRect/>
          </a:stretch>
        </p:blipFill>
        <p:spPr>
          <a:xfrm>
            <a:off x="7505806" y="4704548"/>
            <a:ext cx="2993964" cy="2078506"/>
          </a:xfrm>
          <a:prstGeom prst="rect">
            <a:avLst/>
          </a:prstGeom>
        </p:spPr>
      </p:pic>
      <p:sp>
        <p:nvSpPr>
          <p:cNvPr id="12" name="Dikdörtgen 11"/>
          <p:cNvSpPr/>
          <p:nvPr/>
        </p:nvSpPr>
        <p:spPr>
          <a:xfrm>
            <a:off x="1612754" y="4704548"/>
            <a:ext cx="6096000" cy="2031325"/>
          </a:xfrm>
          <a:prstGeom prst="rect">
            <a:avLst/>
          </a:prstGeom>
        </p:spPr>
        <p:txBody>
          <a:bodyPr>
            <a:spAutoFit/>
          </a:bodyPr>
          <a:lstStyle/>
          <a:p>
            <a:r>
              <a:rPr lang="tr-TR" dirty="0"/>
              <a:t> Elektriksel güç ifadesini ise aşağıdaki gibi ifade edebiliriz:</a:t>
            </a:r>
          </a:p>
          <a:p>
            <a:endParaRPr lang="tr-TR" dirty="0"/>
          </a:p>
          <a:p>
            <a:r>
              <a:rPr lang="tr-TR" dirty="0"/>
              <a:t> 					</a:t>
            </a:r>
            <a:endParaRPr lang="tr-TR" dirty="0" smtClean="0"/>
          </a:p>
          <a:p>
            <a:endParaRPr lang="tr-TR" dirty="0"/>
          </a:p>
          <a:p>
            <a:r>
              <a:rPr lang="tr-TR" dirty="0" smtClean="0"/>
              <a:t>Birimi </a:t>
            </a:r>
            <a:r>
              <a:rPr lang="tr-TR" dirty="0"/>
              <a:t>ise </a:t>
            </a:r>
            <a:r>
              <a:rPr lang="tr-TR" dirty="0" err="1"/>
              <a:t>Watt</a:t>
            </a:r>
            <a:r>
              <a:rPr lang="tr-TR" dirty="0"/>
              <a:t> (W)’tır.</a:t>
            </a:r>
          </a:p>
          <a:p>
            <a:endParaRPr lang="tr-TR" dirty="0"/>
          </a:p>
        </p:txBody>
      </p:sp>
      <p:pic>
        <p:nvPicPr>
          <p:cNvPr id="13" name="Resim 12"/>
          <p:cNvPicPr>
            <a:picLocks noChangeAspect="1"/>
          </p:cNvPicPr>
          <p:nvPr/>
        </p:nvPicPr>
        <p:blipFill>
          <a:blip r:embed="rId5"/>
          <a:stretch>
            <a:fillRect/>
          </a:stretch>
        </p:blipFill>
        <p:spPr>
          <a:xfrm>
            <a:off x="3650045" y="5089812"/>
            <a:ext cx="2790976" cy="951468"/>
          </a:xfrm>
          <a:prstGeom prst="rect">
            <a:avLst/>
          </a:prstGeom>
        </p:spPr>
      </p:pic>
    </p:spTree>
    <p:extLst>
      <p:ext uri="{BB962C8B-B14F-4D97-AF65-F5344CB8AC3E}">
        <p14:creationId xmlns:p14="http://schemas.microsoft.com/office/powerpoint/2010/main" val="327120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6483" y="667186"/>
            <a:ext cx="8911687" cy="1280890"/>
          </a:xfrm>
        </p:spPr>
        <p:txBody>
          <a:bodyPr/>
          <a:lstStyle/>
          <a:p>
            <a:r>
              <a:rPr lang="tr-TR" b="1" dirty="0" smtClean="0"/>
              <a:t>Direnç ve </a:t>
            </a:r>
            <a:r>
              <a:rPr lang="tr-TR" b="1" dirty="0" err="1" smtClean="0"/>
              <a:t>Ohm</a:t>
            </a:r>
            <a:r>
              <a:rPr lang="tr-TR" b="1" dirty="0" smtClean="0"/>
              <a:t> Yasası</a:t>
            </a:r>
            <a:endParaRPr lang="tr-TR" b="1" dirty="0"/>
          </a:p>
        </p:txBody>
      </p:sp>
      <mc:AlternateContent xmlns:mc="http://schemas.openxmlformats.org/markup-compatibility/2006" xmlns:a14="http://schemas.microsoft.com/office/drawing/2010/main">
        <mc:Choice Requires="a14">
          <p:sp>
            <p:nvSpPr>
              <p:cNvPr id="4" name="Dikdörtgen 3"/>
              <p:cNvSpPr/>
              <p:nvPr/>
            </p:nvSpPr>
            <p:spPr>
              <a:xfrm>
                <a:off x="1738878" y="2225093"/>
                <a:ext cx="8466666" cy="3482556"/>
              </a:xfrm>
              <a:prstGeom prst="rect">
                <a:avLst/>
              </a:prstGeom>
            </p:spPr>
            <p:txBody>
              <a:bodyPr wrap="square">
                <a:spAutoFit/>
              </a:bodyPr>
              <a:lstStyle/>
              <a:p>
                <a:pPr/>
                <a:r>
                  <a:rPr lang="tr-TR" dirty="0" smtClean="0"/>
                  <a:t>İletkenliğin tersi özdirençtir:</a:t>
                </a:r>
                <a:br>
                  <a:rPr lang="tr-TR" dirty="0" smtClean="0"/>
                </a:br>
                <a14:m>
                  <m:oMathPara xmlns:m="http://schemas.openxmlformats.org/officeDocument/2006/math">
                    <m:oMathParaPr>
                      <m:jc m:val="centerGroup"/>
                    </m:oMathParaPr>
                    <m:oMath xmlns:m="http://schemas.openxmlformats.org/officeDocument/2006/math">
                      <m:r>
                        <a:rPr lang="tr-TR" sz="2800" b="0" i="1" smtClean="0">
                          <a:solidFill>
                            <a:srgbClr val="C00000"/>
                          </a:solidFill>
                          <a:latin typeface="Cambria Math" panose="02040503050406030204" pitchFamily="18" charset="0"/>
                          <a:ea typeface="Cambria Math" panose="02040503050406030204" pitchFamily="18" charset="0"/>
                        </a:rPr>
                        <m:t>𝜌</m:t>
                      </m:r>
                      <m:r>
                        <a:rPr lang="tr-TR" sz="2800" b="0" i="1" smtClean="0">
                          <a:solidFill>
                            <a:srgbClr val="C00000"/>
                          </a:solidFill>
                          <a:latin typeface="Cambria Math" panose="02040503050406030204" pitchFamily="18" charset="0"/>
                        </a:rPr>
                        <m:t>=</m:t>
                      </m:r>
                      <m:f>
                        <m:fPr>
                          <m:ctrlPr>
                            <a:rPr lang="tr-TR" sz="2800" b="0" i="1" smtClean="0">
                              <a:solidFill>
                                <a:srgbClr val="C00000"/>
                              </a:solidFill>
                              <a:latin typeface="Cambria Math" panose="02040503050406030204" pitchFamily="18" charset="0"/>
                            </a:rPr>
                          </m:ctrlPr>
                        </m:fPr>
                        <m:num>
                          <m:r>
                            <a:rPr lang="tr-TR" sz="2800" b="0" i="1" smtClean="0">
                              <a:solidFill>
                                <a:srgbClr val="C00000"/>
                              </a:solidFill>
                              <a:latin typeface="Cambria Math" panose="02040503050406030204" pitchFamily="18" charset="0"/>
                            </a:rPr>
                            <m:t>1</m:t>
                          </m:r>
                        </m:num>
                        <m:den>
                          <m:r>
                            <a:rPr lang="tr-TR" sz="2800" b="0" i="1" smtClean="0">
                              <a:solidFill>
                                <a:srgbClr val="C00000"/>
                              </a:solidFill>
                              <a:latin typeface="Cambria Math" panose="02040503050406030204" pitchFamily="18" charset="0"/>
                              <a:ea typeface="Cambria Math" panose="02040503050406030204" pitchFamily="18" charset="0"/>
                            </a:rPr>
                            <m:t>𝜎</m:t>
                          </m:r>
                        </m:den>
                      </m:f>
                    </m:oMath>
                  </m:oMathPara>
                </a14:m>
                <a:endParaRPr lang="tr-TR" sz="2800" dirty="0" smtClean="0"/>
              </a:p>
              <a:p>
                <a:endParaRPr lang="tr-TR" dirty="0"/>
              </a:p>
              <a:p>
                <a:endParaRPr lang="tr-TR" dirty="0" smtClean="0"/>
              </a:p>
              <a:p>
                <a:r>
                  <a:rPr lang="tr-TR" dirty="0" smtClean="0"/>
                  <a:t>SI birimlerinde </a:t>
                </a:r>
                <a:r>
                  <a:rPr lang="tr-TR" dirty="0" err="1"/>
                  <a:t>ohm</a:t>
                </a:r>
                <a:r>
                  <a:rPr lang="tr-TR" dirty="0"/>
                  <a:t>-metre (Ω. m</a:t>
                </a:r>
                <a:r>
                  <a:rPr lang="tr-TR" dirty="0" smtClean="0"/>
                  <a:t>) </a:t>
                </a:r>
                <a:r>
                  <a:rPr lang="tr-TR" dirty="0" err="1" smtClean="0"/>
                  <a:t>dir</a:t>
                </a:r>
                <a:r>
                  <a:rPr lang="tr-TR" dirty="0"/>
                  <a:t/>
                </a:r>
                <a:br>
                  <a:rPr lang="tr-TR" dirty="0"/>
                </a:br>
                <a:r>
                  <a:rPr lang="tr-TR" dirty="0" smtClean="0"/>
                  <a:t>Özdirenç </a:t>
                </a:r>
                <a:r>
                  <a:rPr lang="tr-TR" dirty="0"/>
                  <a:t>ayrıca dirençle de ilgilidir</a:t>
                </a:r>
                <a:r>
                  <a:rPr lang="tr-TR" dirty="0" smtClean="0"/>
                  <a:t>:</a:t>
                </a:r>
              </a:p>
              <a:p>
                <a:endParaRPr lang="tr-TR" dirty="0"/>
              </a:p>
              <a:p>
                <a:pPr/>
                <a14:m>
                  <m:oMathPara xmlns:m="http://schemas.openxmlformats.org/officeDocument/2006/math">
                    <m:oMathParaPr>
                      <m:jc m:val="center"/>
                    </m:oMathParaPr>
                    <m:oMath xmlns:m="http://schemas.openxmlformats.org/officeDocument/2006/math">
                      <m:r>
                        <a:rPr lang="tr-TR" sz="3200" b="0" i="1" smtClean="0">
                          <a:solidFill>
                            <a:srgbClr val="C00000"/>
                          </a:solidFill>
                          <a:latin typeface="Cambria Math" panose="02040503050406030204" pitchFamily="18" charset="0"/>
                        </a:rPr>
                        <m:t>𝑅</m:t>
                      </m:r>
                      <m:r>
                        <a:rPr lang="tr-TR" sz="3200" b="0" i="1" smtClean="0">
                          <a:solidFill>
                            <a:srgbClr val="C00000"/>
                          </a:solidFill>
                          <a:latin typeface="Cambria Math" panose="02040503050406030204" pitchFamily="18" charset="0"/>
                        </a:rPr>
                        <m:t>=</m:t>
                      </m:r>
                      <m:r>
                        <a:rPr lang="tr-TR" sz="3200" b="0" i="1" smtClean="0">
                          <a:solidFill>
                            <a:srgbClr val="C00000"/>
                          </a:solidFill>
                          <a:latin typeface="Cambria Math" panose="02040503050406030204" pitchFamily="18" charset="0"/>
                          <a:ea typeface="Cambria Math" panose="02040503050406030204" pitchFamily="18" charset="0"/>
                        </a:rPr>
                        <m:t>𝜌</m:t>
                      </m:r>
                      <m:f>
                        <m:fPr>
                          <m:ctrlPr>
                            <a:rPr lang="tr-TR" sz="3200" b="0" i="1" smtClean="0">
                              <a:solidFill>
                                <a:srgbClr val="C00000"/>
                              </a:solidFill>
                              <a:latin typeface="Cambria Math" panose="02040503050406030204" pitchFamily="18" charset="0"/>
                              <a:ea typeface="Cambria Math" panose="02040503050406030204" pitchFamily="18" charset="0"/>
                            </a:rPr>
                          </m:ctrlPr>
                        </m:fPr>
                        <m:num>
                          <m:r>
                            <a:rPr lang="tr-TR" sz="3200" b="0" i="1" smtClean="0">
                              <a:solidFill>
                                <a:srgbClr val="C00000"/>
                              </a:solidFill>
                              <a:latin typeface="Cambria Math" panose="02040503050406030204" pitchFamily="18" charset="0"/>
                              <a:ea typeface="Cambria Math" panose="02040503050406030204" pitchFamily="18" charset="0"/>
                            </a:rPr>
                            <m:t>𝐿</m:t>
                          </m:r>
                        </m:num>
                        <m:den>
                          <m:r>
                            <a:rPr lang="tr-TR" sz="3200" b="0" i="1" smtClean="0">
                              <a:solidFill>
                                <a:srgbClr val="C00000"/>
                              </a:solidFill>
                              <a:latin typeface="Cambria Math" panose="02040503050406030204" pitchFamily="18" charset="0"/>
                              <a:ea typeface="Cambria Math" panose="02040503050406030204" pitchFamily="18" charset="0"/>
                            </a:rPr>
                            <m:t>𝐴</m:t>
                          </m:r>
                        </m:den>
                      </m:f>
                    </m:oMath>
                  </m:oMathPara>
                </a14:m>
                <a:endParaRPr lang="en-US" sz="3200" dirty="0">
                  <a:solidFill>
                    <a:srgbClr val="C00000"/>
                  </a:solidFill>
                </a:endParaRPr>
              </a:p>
            </p:txBody>
          </p:sp>
        </mc:Choice>
        <mc:Fallback xmlns="">
          <p:sp>
            <p:nvSpPr>
              <p:cNvPr id="4" name="Dikdörtgen 3"/>
              <p:cNvSpPr>
                <a:spLocks noRot="1" noChangeAspect="1" noMove="1" noResize="1" noEditPoints="1" noAdjustHandles="1" noChangeArrowheads="1" noChangeShapeType="1" noTextEdit="1"/>
              </p:cNvSpPr>
              <p:nvPr/>
            </p:nvSpPr>
            <p:spPr>
              <a:xfrm>
                <a:off x="1738878" y="2225093"/>
                <a:ext cx="8466666" cy="3482556"/>
              </a:xfrm>
              <a:prstGeom prst="rect">
                <a:avLst/>
              </a:prstGeom>
              <a:blipFill>
                <a:blip r:embed="rId2"/>
                <a:stretch>
                  <a:fillRect l="-576" t="-876"/>
                </a:stretch>
              </a:blipFill>
            </p:spPr>
            <p:txBody>
              <a:bodyPr/>
              <a:lstStyle/>
              <a:p>
                <a:r>
                  <a:rPr lang="tr-TR">
                    <a:noFill/>
                  </a:rPr>
                  <a:t> </a:t>
                </a:r>
              </a:p>
            </p:txBody>
          </p:sp>
        </mc:Fallback>
      </mc:AlternateContent>
      <p:grpSp>
        <p:nvGrpSpPr>
          <p:cNvPr id="9" name="Grup 8"/>
          <p:cNvGrpSpPr/>
          <p:nvPr/>
        </p:nvGrpSpPr>
        <p:grpSpPr>
          <a:xfrm>
            <a:off x="6900640" y="2445551"/>
            <a:ext cx="4537963" cy="2203730"/>
            <a:chOff x="5839096" y="2487592"/>
            <a:chExt cx="4537963" cy="2203730"/>
          </a:xfrm>
        </p:grpSpPr>
        <p:pic>
          <p:nvPicPr>
            <p:cNvPr id="5" name="Resim 4"/>
            <p:cNvPicPr>
              <a:picLocks noChangeAspect="1"/>
            </p:cNvPicPr>
            <p:nvPr/>
          </p:nvPicPr>
          <p:blipFill>
            <a:blip r:embed="rId3">
              <a:clrChange>
                <a:clrFrom>
                  <a:srgbClr val="FFFFFF"/>
                </a:clrFrom>
                <a:clrTo>
                  <a:srgbClr val="FFFFFF">
                    <a:alpha val="0"/>
                  </a:srgbClr>
                </a:clrTo>
              </a:clrChange>
            </a:blip>
            <a:stretch>
              <a:fillRect/>
            </a:stretch>
          </p:blipFill>
          <p:spPr>
            <a:xfrm>
              <a:off x="5839096" y="3223930"/>
              <a:ext cx="4537963" cy="1467392"/>
            </a:xfrm>
            <a:prstGeom prst="rect">
              <a:avLst/>
            </a:prstGeom>
          </p:spPr>
        </p:pic>
        <p:cxnSp>
          <p:nvCxnSpPr>
            <p:cNvPr id="7" name="Düz Ok Bağlayıcısı 6"/>
            <p:cNvCxnSpPr/>
            <p:nvPr/>
          </p:nvCxnSpPr>
          <p:spPr>
            <a:xfrm flipV="1">
              <a:off x="6178731" y="3108960"/>
              <a:ext cx="3853543" cy="130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 name="Dikdörtgen 7"/>
            <p:cNvSpPr/>
            <p:nvPr/>
          </p:nvSpPr>
          <p:spPr>
            <a:xfrm>
              <a:off x="7908974" y="2487592"/>
              <a:ext cx="393056" cy="584775"/>
            </a:xfrm>
            <a:prstGeom prst="rect">
              <a:avLst/>
            </a:prstGeom>
            <a:noFill/>
          </p:spPr>
          <p:txBody>
            <a:bodyPr wrap="none" lIns="91440" tIns="45720" rIns="91440" bIns="45720">
              <a:spAutoFit/>
            </a:bodyPr>
            <a:lstStyle/>
            <a:p>
              <a:pPr algn="ctr"/>
              <a:r>
                <a:rPr lang="tr-TR" sz="3200" b="0" i="1" cap="none" spc="0" dirty="0" smtClean="0">
                  <a:ln w="0"/>
                  <a:solidFill>
                    <a:schemeClr val="tx1"/>
                  </a:solidFill>
                  <a:effectLst>
                    <a:outerShdw blurRad="38100" dist="19050" dir="2700000" algn="tl" rotWithShape="0">
                      <a:schemeClr val="dk1">
                        <a:alpha val="40000"/>
                      </a:schemeClr>
                    </a:outerShdw>
                  </a:effectLst>
                </a:rPr>
                <a:t>L</a:t>
              </a:r>
              <a:endParaRPr lang="tr-TR" sz="3200" b="0" i="1"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25358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4442" y="476966"/>
            <a:ext cx="8911687" cy="1280890"/>
          </a:xfrm>
        </p:spPr>
        <p:txBody>
          <a:bodyPr/>
          <a:lstStyle/>
          <a:p>
            <a:r>
              <a:rPr lang="tr-TR" b="1" dirty="0" smtClean="0"/>
              <a:t>Elektromotor Kuvvet (EMK)</a:t>
            </a:r>
            <a:endParaRPr lang="tr-TR" b="1" dirty="0"/>
          </a:p>
        </p:txBody>
      </p:sp>
      <p:sp>
        <p:nvSpPr>
          <p:cNvPr id="3" name="İçerik Yer Tutucusu 2"/>
          <p:cNvSpPr>
            <a:spLocks noGrp="1"/>
          </p:cNvSpPr>
          <p:nvPr>
            <p:ph idx="1"/>
          </p:nvPr>
        </p:nvSpPr>
        <p:spPr>
          <a:xfrm>
            <a:off x="1392037" y="1213157"/>
            <a:ext cx="8596668" cy="3880773"/>
          </a:xfrm>
        </p:spPr>
        <p:txBody>
          <a:bodyPr/>
          <a:lstStyle/>
          <a:p>
            <a:r>
              <a:rPr lang="tr-TR" dirty="0"/>
              <a:t>Bir akünün elektromotor kuvveti </a:t>
            </a:r>
            <a:r>
              <a:rPr lang="tr-TR" sz="2800" dirty="0" smtClean="0">
                <a:solidFill>
                  <a:srgbClr val="C00000"/>
                </a:solidFill>
                <a:sym typeface="Symbol" panose="05050102010706020507" pitchFamily="18" charset="2"/>
              </a:rPr>
              <a:t></a:t>
            </a:r>
            <a:r>
              <a:rPr lang="tr-TR" dirty="0" smtClean="0">
                <a:sym typeface="Symbol" panose="05050102010706020507" pitchFamily="18" charset="2"/>
              </a:rPr>
              <a:t> </a:t>
            </a:r>
            <a:r>
              <a:rPr lang="tr-TR" dirty="0" smtClean="0"/>
              <a:t>(</a:t>
            </a:r>
            <a:r>
              <a:rPr lang="tr-TR" dirty="0" err="1" smtClean="0"/>
              <a:t>emk</a:t>
            </a:r>
            <a:r>
              <a:rPr lang="tr-TR" dirty="0" smtClean="0"/>
              <a:t>), </a:t>
            </a:r>
            <a:r>
              <a:rPr lang="tr-TR" dirty="0"/>
              <a:t>akünün terminalleri arasında sağlayabileceği maksimum olası </a:t>
            </a:r>
            <a:r>
              <a:rPr lang="tr-TR" dirty="0" err="1"/>
              <a:t>voltajtır</a:t>
            </a:r>
            <a:r>
              <a:rPr lang="tr-TR" dirty="0" smtClean="0"/>
              <a:t>. </a:t>
            </a:r>
            <a:endParaRPr lang="tr-TR" dirty="0"/>
          </a:p>
          <a:p>
            <a:r>
              <a:rPr lang="tr-TR" dirty="0" err="1" smtClean="0"/>
              <a:t>Emk</a:t>
            </a:r>
            <a:r>
              <a:rPr lang="tr-TR" dirty="0" smtClean="0"/>
              <a:t> </a:t>
            </a:r>
            <a:r>
              <a:rPr lang="tr-TR" dirty="0"/>
              <a:t>enerji sağlar, bir kuvvet uygulamaz.</a:t>
            </a:r>
          </a:p>
          <a:p>
            <a:r>
              <a:rPr lang="tr-TR" dirty="0"/>
              <a:t>Akü normalde devrede enerji kaynağı olacaktır.</a:t>
            </a:r>
          </a:p>
          <a:p>
            <a:r>
              <a:rPr lang="tr-TR" dirty="0"/>
              <a:t>Akünün pozitif terminali negatif terminalden daha yüksek bir potansiyeldedir.</a:t>
            </a:r>
          </a:p>
          <a:p>
            <a:r>
              <a:rPr lang="tr-TR" dirty="0" smtClean="0"/>
              <a:t>Kabloların direnç göstermediğini düşünüyoruz.</a:t>
            </a:r>
            <a:endParaRPr lang="tr-TR" dirty="0"/>
          </a:p>
        </p:txBody>
      </p:sp>
      <p:pic>
        <p:nvPicPr>
          <p:cNvPr id="34" name="Resim 33"/>
          <p:cNvPicPr>
            <a:picLocks noChangeAspect="1"/>
          </p:cNvPicPr>
          <p:nvPr/>
        </p:nvPicPr>
        <p:blipFill>
          <a:blip r:embed="rId2"/>
          <a:stretch>
            <a:fillRect/>
          </a:stretch>
        </p:blipFill>
        <p:spPr>
          <a:xfrm>
            <a:off x="1850003" y="3983653"/>
            <a:ext cx="7044194" cy="1900594"/>
          </a:xfrm>
          <a:prstGeom prst="rect">
            <a:avLst/>
          </a:prstGeom>
        </p:spPr>
      </p:pic>
      <p:sp>
        <p:nvSpPr>
          <p:cNvPr id="35" name="Dikdörtgen 34"/>
          <p:cNvSpPr/>
          <p:nvPr/>
        </p:nvSpPr>
        <p:spPr>
          <a:xfrm>
            <a:off x="3494616" y="5884247"/>
            <a:ext cx="2034531" cy="584775"/>
          </a:xfrm>
          <a:prstGeom prst="rect">
            <a:avLst/>
          </a:prstGeom>
        </p:spPr>
        <p:txBody>
          <a:bodyPr wrap="none">
            <a:spAutoFit/>
          </a:bodyPr>
          <a:lstStyle/>
          <a:p>
            <a:r>
              <a:rPr lang="tr-TR" sz="3200" dirty="0" smtClean="0">
                <a:sym typeface="Symbol" panose="05050102010706020507" pitchFamily="18" charset="2"/>
              </a:rPr>
              <a:t></a:t>
            </a:r>
            <a:r>
              <a:rPr lang="tr-TR" sz="3200" dirty="0" smtClean="0"/>
              <a:t>V </a:t>
            </a:r>
            <a:r>
              <a:rPr lang="tr-TR" sz="3200" dirty="0"/>
              <a:t>= </a:t>
            </a:r>
            <a:r>
              <a:rPr lang="tr-TR" sz="3200" dirty="0" smtClean="0">
                <a:sym typeface="Symbol" panose="05050102010706020507" pitchFamily="18" charset="2"/>
              </a:rPr>
              <a:t></a:t>
            </a:r>
            <a:r>
              <a:rPr lang="tr-TR" sz="3200" dirty="0" smtClean="0"/>
              <a:t> </a:t>
            </a:r>
            <a:r>
              <a:rPr lang="tr-TR" sz="3200" dirty="0"/>
              <a:t>– </a:t>
            </a:r>
            <a:r>
              <a:rPr lang="tr-TR" sz="3200" dirty="0" err="1"/>
              <a:t>Ir</a:t>
            </a:r>
            <a:endParaRPr lang="tr-TR" sz="3200" dirty="0"/>
          </a:p>
        </p:txBody>
      </p:sp>
      <p:sp>
        <p:nvSpPr>
          <p:cNvPr id="37" name="Dikdörtgen 36"/>
          <p:cNvSpPr/>
          <p:nvPr/>
        </p:nvSpPr>
        <p:spPr>
          <a:xfrm>
            <a:off x="1276423" y="5545692"/>
            <a:ext cx="10074749" cy="923330"/>
          </a:xfrm>
          <a:prstGeom prst="rect">
            <a:avLst/>
          </a:prstGeom>
        </p:spPr>
        <p:txBody>
          <a:bodyPr wrap="square">
            <a:spAutoFit/>
          </a:bodyPr>
          <a:lstStyle/>
          <a:p>
            <a:r>
              <a:rPr lang="tr-TR" dirty="0" smtClean="0"/>
              <a:t>İç direnç sıfır </a:t>
            </a:r>
            <a:r>
              <a:rPr lang="tr-TR" dirty="0"/>
              <a:t>ise, </a:t>
            </a:r>
            <a:r>
              <a:rPr lang="tr-TR" dirty="0" smtClean="0"/>
              <a:t>kaynak gerilimi </a:t>
            </a:r>
            <a:r>
              <a:rPr lang="tr-TR" dirty="0" err="1" smtClean="0"/>
              <a:t>emk</a:t>
            </a:r>
            <a:r>
              <a:rPr lang="tr-TR" dirty="0" smtClean="0"/>
              <a:t> </a:t>
            </a:r>
            <a:r>
              <a:rPr lang="tr-TR" dirty="0"/>
              <a:t>değerine eşittir</a:t>
            </a:r>
            <a:r>
              <a:rPr lang="tr-TR" dirty="0" smtClean="0"/>
              <a:t>. Gerçek </a:t>
            </a:r>
            <a:r>
              <a:rPr lang="tr-TR" dirty="0"/>
              <a:t>bir bataryada, iç direnç var, </a:t>
            </a:r>
            <a:r>
              <a:rPr lang="tr-TR" dirty="0" smtClean="0"/>
              <a:t>r ise,</a:t>
            </a:r>
            <a:r>
              <a:rPr lang="tr-TR" dirty="0"/>
              <a:t> Kaynak voltajı:</a:t>
            </a:r>
          </a:p>
          <a:p>
            <a:r>
              <a:rPr lang="tr-TR" dirty="0" smtClean="0"/>
              <a:t>                                    </a:t>
            </a:r>
            <a:endParaRPr lang="tr-TR" dirty="0"/>
          </a:p>
        </p:txBody>
      </p:sp>
    </p:spTree>
    <p:extLst>
      <p:ext uri="{BB962C8B-B14F-4D97-AF65-F5344CB8AC3E}">
        <p14:creationId xmlns:p14="http://schemas.microsoft.com/office/powerpoint/2010/main" val="106405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5817" y="546054"/>
            <a:ext cx="8911687" cy="1280890"/>
          </a:xfrm>
        </p:spPr>
        <p:txBody>
          <a:bodyPr/>
          <a:lstStyle/>
          <a:p>
            <a:r>
              <a:rPr lang="tr-TR" b="1" dirty="0" err="1">
                <a:latin typeface="Verdana" panose="020B0604030504040204" pitchFamily="34" charset="0"/>
                <a:ea typeface="Times New Roman" panose="02020603050405020304" pitchFamily="18" charset="0"/>
              </a:rPr>
              <a:t>Kirchoff’un</a:t>
            </a:r>
            <a:r>
              <a:rPr lang="tr-TR" b="1" dirty="0">
                <a:latin typeface="Verdana" panose="020B0604030504040204" pitchFamily="34" charset="0"/>
                <a:ea typeface="Times New Roman" panose="02020603050405020304" pitchFamily="18" charset="0"/>
              </a:rPr>
              <a:t> Akım Kuralı</a:t>
            </a:r>
            <a:r>
              <a:rPr lang="tr-TR" b="1" dirty="0">
                <a:latin typeface="Times New Roman" panose="02020603050405020304" pitchFamily="18" charset="0"/>
                <a:ea typeface="Times New Roman" panose="02020603050405020304" pitchFamily="18" charset="0"/>
              </a:rPr>
              <a:t/>
            </a:r>
            <a:br>
              <a:rPr lang="tr-TR" b="1" dirty="0">
                <a:latin typeface="Times New Roman" panose="02020603050405020304" pitchFamily="18" charset="0"/>
                <a:ea typeface="Times New Roman" panose="02020603050405020304" pitchFamily="18" charset="0"/>
              </a:rPr>
            </a:br>
            <a:endParaRPr lang="tr-TR" b="1" dirty="0"/>
          </a:p>
        </p:txBody>
      </p:sp>
      <p:sp>
        <p:nvSpPr>
          <p:cNvPr id="3" name="İçerik Yer Tutucusu 2"/>
          <p:cNvSpPr>
            <a:spLocks noGrp="1"/>
          </p:cNvSpPr>
          <p:nvPr>
            <p:ph idx="1"/>
          </p:nvPr>
        </p:nvSpPr>
        <p:spPr>
          <a:xfrm>
            <a:off x="1675817" y="1439297"/>
            <a:ext cx="8596668" cy="3880773"/>
          </a:xfrm>
        </p:spPr>
        <p:txBody>
          <a:bodyPr/>
          <a:lstStyle/>
          <a:p>
            <a:r>
              <a:rPr lang="tr-TR" dirty="0"/>
              <a:t>Elektrik devreleri </a:t>
            </a:r>
            <a:r>
              <a:rPr lang="tr-TR" dirty="0" err="1"/>
              <a:t>Kirchoff</a:t>
            </a:r>
            <a:r>
              <a:rPr lang="tr-TR" dirty="0"/>
              <a:t> kuralları olarak bilinen iki temel kural ile analiz edilmektedir. İlki, </a:t>
            </a:r>
            <a:r>
              <a:rPr lang="tr-TR" dirty="0" err="1"/>
              <a:t>Kirchoff’un</a:t>
            </a:r>
            <a:r>
              <a:rPr lang="tr-TR" dirty="0"/>
              <a:t> </a:t>
            </a:r>
            <a:r>
              <a:rPr lang="tr-TR" dirty="0" smtClean="0"/>
              <a:t>Akım </a:t>
            </a:r>
            <a:r>
              <a:rPr lang="tr-TR" dirty="0"/>
              <a:t>(bağlantı noktası) kuralıdır ve bir bağlantı noktasına giren bütün akımların toplamı, bağlantı noktasından çıkan tüm akımların toplamına eşit olmalıdır.</a:t>
            </a:r>
          </a:p>
          <a:p>
            <a:pPr marL="0" indent="0">
              <a:buNone/>
            </a:pPr>
            <a:r>
              <a:rPr lang="tr-TR" dirty="0"/>
              <a:t>					</a:t>
            </a:r>
            <a:r>
              <a:rPr lang="tr-TR" sz="3200" dirty="0">
                <a:solidFill>
                  <a:srgbClr val="C00000"/>
                </a:solidFill>
              </a:rPr>
              <a:t>I= I</a:t>
            </a:r>
            <a:r>
              <a:rPr lang="tr-TR" sz="3200" baseline="-25000" dirty="0">
                <a:solidFill>
                  <a:srgbClr val="C00000"/>
                </a:solidFill>
              </a:rPr>
              <a:t>1</a:t>
            </a:r>
            <a:r>
              <a:rPr lang="tr-TR" sz="3200" dirty="0">
                <a:solidFill>
                  <a:srgbClr val="C00000"/>
                </a:solidFill>
              </a:rPr>
              <a:t> + I</a:t>
            </a:r>
            <a:r>
              <a:rPr lang="tr-TR" sz="3200" baseline="-25000" dirty="0">
                <a:solidFill>
                  <a:srgbClr val="C00000"/>
                </a:solidFill>
              </a:rPr>
              <a:t>2</a:t>
            </a:r>
            <a:r>
              <a:rPr lang="tr-TR" sz="3200" dirty="0">
                <a:solidFill>
                  <a:srgbClr val="C00000"/>
                </a:solidFill>
              </a:rPr>
              <a:t> + I</a:t>
            </a:r>
            <a:r>
              <a:rPr lang="tr-TR" sz="3200" baseline="-25000" dirty="0">
                <a:solidFill>
                  <a:srgbClr val="C00000"/>
                </a:solidFill>
              </a:rPr>
              <a:t>3</a:t>
            </a:r>
            <a:r>
              <a:rPr lang="tr-TR" sz="3200" dirty="0">
                <a:solidFill>
                  <a:srgbClr val="C00000"/>
                </a:solidFill>
              </a:rPr>
              <a:t> +…	</a:t>
            </a:r>
            <a:r>
              <a:rPr lang="tr-TR" dirty="0"/>
              <a:t>		</a:t>
            </a:r>
          </a:p>
          <a:p>
            <a:endParaRPr lang="tr-TR" dirty="0"/>
          </a:p>
        </p:txBody>
      </p:sp>
      <p:pic>
        <p:nvPicPr>
          <p:cNvPr id="5" name="Resim 4"/>
          <p:cNvPicPr>
            <a:picLocks noChangeAspect="1"/>
          </p:cNvPicPr>
          <p:nvPr/>
        </p:nvPicPr>
        <p:blipFill rotWithShape="1">
          <a:blip r:embed="rId2">
            <a:clrChange>
              <a:clrFrom>
                <a:srgbClr val="FFFFFF"/>
              </a:clrFrom>
              <a:clrTo>
                <a:srgbClr val="FFFFFF">
                  <a:alpha val="0"/>
                </a:srgbClr>
              </a:clrTo>
            </a:clrChange>
          </a:blip>
          <a:srcRect l="1445"/>
          <a:stretch/>
        </p:blipFill>
        <p:spPr>
          <a:xfrm>
            <a:off x="2195323" y="3495480"/>
            <a:ext cx="8077162" cy="2873625"/>
          </a:xfrm>
          <a:prstGeom prst="rect">
            <a:avLst/>
          </a:prstGeom>
        </p:spPr>
      </p:pic>
    </p:spTree>
    <p:extLst>
      <p:ext uri="{BB962C8B-B14F-4D97-AF65-F5344CB8AC3E}">
        <p14:creationId xmlns:p14="http://schemas.microsoft.com/office/powerpoint/2010/main" val="371373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0056" y="528836"/>
            <a:ext cx="8911687" cy="1280890"/>
          </a:xfrm>
        </p:spPr>
        <p:txBody>
          <a:bodyPr/>
          <a:lstStyle/>
          <a:p>
            <a:r>
              <a:rPr lang="en-AU" b="1" dirty="0" err="1"/>
              <a:t>Kirchoff’un</a:t>
            </a:r>
            <a:r>
              <a:rPr lang="en-AU" b="1" dirty="0"/>
              <a:t> </a:t>
            </a:r>
            <a:r>
              <a:rPr lang="en-AU" b="1" dirty="0" err="1"/>
              <a:t>İlmek</a:t>
            </a:r>
            <a:r>
              <a:rPr lang="en-AU" b="1" dirty="0"/>
              <a:t> </a:t>
            </a:r>
            <a:r>
              <a:rPr lang="en-AU" b="1" dirty="0" err="1"/>
              <a:t>Kuralı</a:t>
            </a:r>
            <a:endParaRPr lang="tr-TR" dirty="0"/>
          </a:p>
        </p:txBody>
      </p:sp>
      <p:sp>
        <p:nvSpPr>
          <p:cNvPr id="3" name="İçerik Yer Tutucusu 2"/>
          <p:cNvSpPr>
            <a:spLocks noGrp="1"/>
          </p:cNvSpPr>
          <p:nvPr>
            <p:ph idx="1"/>
          </p:nvPr>
        </p:nvSpPr>
        <p:spPr>
          <a:xfrm>
            <a:off x="1632835" y="1410904"/>
            <a:ext cx="8596668" cy="2288582"/>
          </a:xfrm>
        </p:spPr>
        <p:txBody>
          <a:bodyPr/>
          <a:lstStyle/>
          <a:p>
            <a:r>
              <a:rPr lang="tr-TR" dirty="0"/>
              <a:t>Devrenin her noktasında q yükünün belirli bir elektriksel potansiyel enerji değeri vardır. Sonuçta, her noktanın başlangıç noktasına göre sabit bir potansiyel değeri vardır. Devrede belli bir noktadan başlar, aynı noktada son bulursanız, potansiyel değeri aynı olan noktaya geri dönmüş olursunuz. Bu gerçek </a:t>
            </a:r>
            <a:r>
              <a:rPr lang="tr-TR" dirty="0" err="1"/>
              <a:t>Kirchoff’un</a:t>
            </a:r>
            <a:r>
              <a:rPr lang="tr-TR" dirty="0"/>
              <a:t> ilmek kuralı ile özetlenebilir:</a:t>
            </a:r>
          </a:p>
          <a:p>
            <a:r>
              <a:rPr lang="tr-TR" dirty="0"/>
              <a:t>Kapalı bir ilmek boyunca, potansiyel değişmelerinin cebirsel toplamı sıfıra eşit olmalıdır.</a:t>
            </a:r>
          </a:p>
          <a:p>
            <a:endParaRPr lang="tr-TR" dirty="0"/>
          </a:p>
        </p:txBody>
      </p:sp>
      <p:pic>
        <p:nvPicPr>
          <p:cNvPr id="5" name="Resim 4"/>
          <p:cNvPicPr>
            <a:picLocks noChangeAspect="1"/>
          </p:cNvPicPr>
          <p:nvPr/>
        </p:nvPicPr>
        <p:blipFill>
          <a:blip r:embed="rId2">
            <a:clrChange>
              <a:clrFrom>
                <a:srgbClr val="FFFFFF"/>
              </a:clrFrom>
              <a:clrTo>
                <a:srgbClr val="FFFFFF">
                  <a:alpha val="0"/>
                </a:srgbClr>
              </a:clrTo>
            </a:clrChange>
          </a:blip>
          <a:stretch>
            <a:fillRect/>
          </a:stretch>
        </p:blipFill>
        <p:spPr>
          <a:xfrm>
            <a:off x="5171359" y="3435372"/>
            <a:ext cx="5294478" cy="3228281"/>
          </a:xfrm>
          <a:prstGeom prst="rect">
            <a:avLst/>
          </a:prstGeom>
        </p:spPr>
      </p:pic>
      <mc:AlternateContent xmlns:mc="http://schemas.openxmlformats.org/markup-compatibility/2006" xmlns:a14="http://schemas.microsoft.com/office/drawing/2010/main">
        <mc:Choice Requires="a14">
          <p:sp>
            <p:nvSpPr>
              <p:cNvPr id="6" name="Metin kutusu 5"/>
              <p:cNvSpPr txBox="1"/>
              <p:nvPr/>
            </p:nvSpPr>
            <p:spPr>
              <a:xfrm>
                <a:off x="1478646" y="4112478"/>
                <a:ext cx="2743315" cy="1154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4000" b="0" i="1" smtClean="0">
                          <a:latin typeface="Cambria Math" panose="02040503050406030204" pitchFamily="18" charset="0"/>
                        </a:rPr>
                        <m:t>𝐼</m:t>
                      </m:r>
                      <m:r>
                        <a:rPr lang="tr-TR" sz="4000" b="0" i="1" smtClean="0">
                          <a:latin typeface="Cambria Math" panose="02040503050406030204" pitchFamily="18" charset="0"/>
                        </a:rPr>
                        <m:t>=</m:t>
                      </m:r>
                      <m:f>
                        <m:fPr>
                          <m:ctrlPr>
                            <a:rPr lang="tr-TR" sz="4000" b="0" i="1" smtClean="0">
                              <a:latin typeface="Cambria Math" panose="02040503050406030204" pitchFamily="18" charset="0"/>
                            </a:rPr>
                          </m:ctrlPr>
                        </m:fPr>
                        <m:num>
                          <m:r>
                            <a:rPr lang="tr-TR" sz="4000" b="0" i="1" smtClean="0">
                              <a:latin typeface="Cambria Math" panose="02040503050406030204" pitchFamily="18" charset="0"/>
                              <a:ea typeface="Cambria Math" panose="02040503050406030204" pitchFamily="18" charset="0"/>
                            </a:rPr>
                            <m:t>𝜀</m:t>
                          </m:r>
                        </m:num>
                        <m:den>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𝑅</m:t>
                              </m:r>
                            </m:e>
                            <m:sub>
                              <m:r>
                                <a:rPr lang="tr-TR" sz="4000" b="0" i="1" smtClean="0">
                                  <a:latin typeface="Cambria Math" panose="02040503050406030204" pitchFamily="18" charset="0"/>
                                </a:rPr>
                                <m:t>1</m:t>
                              </m:r>
                            </m:sub>
                          </m:sSub>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𝑅</m:t>
                              </m:r>
                            </m:e>
                            <m:sub>
                              <m:r>
                                <a:rPr lang="tr-TR" sz="4000" b="0" i="1" smtClean="0">
                                  <a:latin typeface="Cambria Math" panose="02040503050406030204" pitchFamily="18" charset="0"/>
                                </a:rPr>
                                <m:t>2</m:t>
                              </m:r>
                            </m:sub>
                          </m:sSub>
                        </m:den>
                      </m:f>
                    </m:oMath>
                  </m:oMathPara>
                </a14:m>
                <a:endParaRPr lang="tr-TR" sz="4000"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1478646" y="4112478"/>
                <a:ext cx="2743315" cy="1154996"/>
              </a:xfrm>
              <a:prstGeom prst="rect">
                <a:avLst/>
              </a:prstGeom>
              <a:blipFill>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41410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2830" y="587175"/>
            <a:ext cx="8911687" cy="1280890"/>
          </a:xfrm>
        </p:spPr>
        <p:txBody>
          <a:bodyPr/>
          <a:lstStyle/>
          <a:p>
            <a:r>
              <a:rPr lang="tr-TR" b="1" dirty="0"/>
              <a:t>Seri ve Paralel Bağlı </a:t>
            </a:r>
            <a:r>
              <a:rPr lang="tr-TR" b="1" dirty="0" smtClean="0"/>
              <a:t>Dirençler</a:t>
            </a:r>
            <a:endParaRPr lang="tr-TR" b="1" dirty="0"/>
          </a:p>
        </p:txBody>
      </p:sp>
      <p:sp>
        <p:nvSpPr>
          <p:cNvPr id="3" name="İçerik Yer Tutucusu 2"/>
          <p:cNvSpPr>
            <a:spLocks noGrp="1"/>
          </p:cNvSpPr>
          <p:nvPr>
            <p:ph idx="1"/>
          </p:nvPr>
        </p:nvSpPr>
        <p:spPr>
          <a:xfrm>
            <a:off x="1623866" y="1661647"/>
            <a:ext cx="8596668" cy="3880773"/>
          </a:xfrm>
        </p:spPr>
        <p:txBody>
          <a:bodyPr/>
          <a:lstStyle/>
          <a:p>
            <a:pPr marL="0" indent="0">
              <a:buNone/>
            </a:pPr>
            <a:r>
              <a:rPr lang="tr-TR" dirty="0" smtClean="0"/>
              <a:t>Seri </a:t>
            </a:r>
            <a:r>
              <a:rPr lang="tr-TR" dirty="0"/>
              <a:t>bağlı </a:t>
            </a:r>
            <a:r>
              <a:rPr lang="tr-TR" dirty="0" smtClean="0"/>
              <a:t>dirençlerde </a:t>
            </a:r>
            <a:r>
              <a:rPr lang="tr-TR" dirty="0"/>
              <a:t>eşdeğer </a:t>
            </a:r>
            <a:r>
              <a:rPr lang="tr-TR" dirty="0" smtClean="0"/>
              <a:t>direnç, </a:t>
            </a:r>
          </a:p>
          <a:p>
            <a:endParaRPr lang="tr-TR" dirty="0"/>
          </a:p>
          <a:p>
            <a:pPr marL="0" indent="0" algn="ctr">
              <a:buNone/>
            </a:pPr>
            <a:r>
              <a:rPr lang="tr-TR" sz="3600" i="1" dirty="0" err="1" smtClean="0">
                <a:solidFill>
                  <a:schemeClr val="tx1"/>
                </a:solidFill>
              </a:rPr>
              <a:t>R</a:t>
            </a:r>
            <a:r>
              <a:rPr lang="tr-TR" sz="3600" baseline="-25000" dirty="0" err="1" smtClean="0">
                <a:solidFill>
                  <a:schemeClr val="tx1"/>
                </a:solidFill>
              </a:rPr>
              <a:t>eş</a:t>
            </a:r>
            <a:r>
              <a:rPr lang="tr-TR" sz="3600" dirty="0" smtClean="0">
                <a:solidFill>
                  <a:schemeClr val="tx1"/>
                </a:solidFill>
              </a:rPr>
              <a:t>= </a:t>
            </a:r>
            <a:r>
              <a:rPr lang="tr-TR" sz="3600" i="1" dirty="0" smtClean="0">
                <a:solidFill>
                  <a:schemeClr val="tx1"/>
                </a:solidFill>
              </a:rPr>
              <a:t>R</a:t>
            </a:r>
            <a:r>
              <a:rPr lang="tr-TR" sz="3600" baseline="-25000" dirty="0" smtClean="0">
                <a:solidFill>
                  <a:schemeClr val="tx1"/>
                </a:solidFill>
              </a:rPr>
              <a:t>1</a:t>
            </a:r>
            <a:r>
              <a:rPr lang="tr-TR" sz="3600" dirty="0" smtClean="0">
                <a:solidFill>
                  <a:schemeClr val="tx1"/>
                </a:solidFill>
              </a:rPr>
              <a:t> </a:t>
            </a:r>
            <a:r>
              <a:rPr lang="tr-TR" sz="3600" dirty="0">
                <a:solidFill>
                  <a:schemeClr val="tx1"/>
                </a:solidFill>
              </a:rPr>
              <a:t>+ </a:t>
            </a:r>
            <a:r>
              <a:rPr lang="tr-TR" sz="3600" i="1" dirty="0" smtClean="0">
                <a:solidFill>
                  <a:schemeClr val="tx1"/>
                </a:solidFill>
              </a:rPr>
              <a:t>R</a:t>
            </a:r>
            <a:r>
              <a:rPr lang="tr-TR" sz="3600" baseline="-25000" dirty="0" smtClean="0">
                <a:solidFill>
                  <a:schemeClr val="tx1"/>
                </a:solidFill>
              </a:rPr>
              <a:t>2</a:t>
            </a:r>
            <a:r>
              <a:rPr lang="tr-TR" sz="3600" dirty="0" smtClean="0">
                <a:solidFill>
                  <a:schemeClr val="tx1"/>
                </a:solidFill>
              </a:rPr>
              <a:t> </a:t>
            </a:r>
            <a:r>
              <a:rPr lang="tr-TR" sz="3600" dirty="0">
                <a:solidFill>
                  <a:schemeClr val="tx1"/>
                </a:solidFill>
              </a:rPr>
              <a:t>+ </a:t>
            </a:r>
            <a:r>
              <a:rPr lang="tr-TR" sz="3600" i="1" dirty="0" smtClean="0">
                <a:solidFill>
                  <a:schemeClr val="tx1"/>
                </a:solidFill>
              </a:rPr>
              <a:t>R</a:t>
            </a:r>
            <a:r>
              <a:rPr lang="tr-TR" sz="3600" baseline="-25000" dirty="0" smtClean="0">
                <a:solidFill>
                  <a:schemeClr val="tx1"/>
                </a:solidFill>
              </a:rPr>
              <a:t>3</a:t>
            </a:r>
            <a:r>
              <a:rPr lang="tr-TR" sz="3600" dirty="0" smtClean="0">
                <a:solidFill>
                  <a:schemeClr val="tx1"/>
                </a:solidFill>
              </a:rPr>
              <a:t> </a:t>
            </a:r>
            <a:r>
              <a:rPr lang="tr-TR" sz="3600" dirty="0">
                <a:solidFill>
                  <a:schemeClr val="tx1"/>
                </a:solidFill>
              </a:rPr>
              <a:t>+ …</a:t>
            </a:r>
            <a:r>
              <a:rPr lang="tr-TR" dirty="0"/>
              <a:t>					</a:t>
            </a:r>
            <a:endParaRPr lang="tr-TR" dirty="0" smtClean="0"/>
          </a:p>
          <a:p>
            <a:pPr marL="0" indent="0">
              <a:buNone/>
            </a:pPr>
            <a:endParaRPr lang="tr-TR" dirty="0" smtClean="0"/>
          </a:p>
          <a:p>
            <a:pPr marL="0" indent="0">
              <a:buNone/>
            </a:pPr>
            <a:endParaRPr lang="tr-TR" dirty="0"/>
          </a:p>
          <a:p>
            <a:pPr marL="0" indent="0">
              <a:buNone/>
            </a:pPr>
            <a:r>
              <a:rPr lang="tr-TR" dirty="0" smtClean="0"/>
              <a:t>ve paralel </a:t>
            </a:r>
            <a:r>
              <a:rPr lang="tr-TR" dirty="0"/>
              <a:t>bağlı </a:t>
            </a:r>
            <a:r>
              <a:rPr lang="tr-TR" dirty="0" smtClean="0"/>
              <a:t>dirençlerde </a:t>
            </a:r>
            <a:r>
              <a:rPr lang="tr-TR" dirty="0"/>
              <a:t>eşdeğer </a:t>
            </a:r>
            <a:r>
              <a:rPr lang="tr-TR" dirty="0" smtClean="0"/>
              <a:t>direnç,</a:t>
            </a:r>
            <a:endParaRPr lang="tr-TR" dirty="0"/>
          </a:p>
          <a:p>
            <a:endParaRPr lang="tr-TR" dirty="0"/>
          </a:p>
          <a:p>
            <a:pPr marL="0" indent="0">
              <a:buNone/>
            </a:pPr>
            <a:r>
              <a:rPr lang="tr-TR" dirty="0"/>
              <a:t>				 </a:t>
            </a:r>
          </a:p>
        </p:txBody>
      </p:sp>
      <p:pic>
        <p:nvPicPr>
          <p:cNvPr id="9" name="Resim 8"/>
          <p:cNvPicPr>
            <a:picLocks noChangeAspect="1"/>
          </p:cNvPicPr>
          <p:nvPr/>
        </p:nvPicPr>
        <p:blipFill>
          <a:blip r:embed="rId2"/>
          <a:stretch>
            <a:fillRect/>
          </a:stretch>
        </p:blipFill>
        <p:spPr>
          <a:xfrm>
            <a:off x="2930588" y="4700932"/>
            <a:ext cx="3722505" cy="1124684"/>
          </a:xfrm>
          <a:prstGeom prst="rect">
            <a:avLst/>
          </a:prstGeom>
        </p:spPr>
      </p:pic>
      <p:pic>
        <p:nvPicPr>
          <p:cNvPr id="10" name="Resim 9"/>
          <p:cNvPicPr>
            <a:picLocks noChangeAspect="1"/>
          </p:cNvPicPr>
          <p:nvPr/>
        </p:nvPicPr>
        <p:blipFill rotWithShape="1">
          <a:blip r:embed="rId3"/>
          <a:srcRect t="1497" r="50174" b="14331"/>
          <a:stretch/>
        </p:blipFill>
        <p:spPr>
          <a:xfrm>
            <a:off x="7744578" y="1404744"/>
            <a:ext cx="2311972" cy="2556072"/>
          </a:xfrm>
          <a:prstGeom prst="rect">
            <a:avLst/>
          </a:prstGeom>
        </p:spPr>
      </p:pic>
      <p:pic>
        <p:nvPicPr>
          <p:cNvPr id="11" name="Resim 10"/>
          <p:cNvPicPr>
            <a:picLocks noChangeAspect="1"/>
          </p:cNvPicPr>
          <p:nvPr/>
        </p:nvPicPr>
        <p:blipFill rotWithShape="1">
          <a:blip r:embed="rId3">
            <a:clrChange>
              <a:clrFrom>
                <a:srgbClr val="FFFFFF"/>
              </a:clrFrom>
              <a:clrTo>
                <a:srgbClr val="FFFFFF">
                  <a:alpha val="0"/>
                </a:srgbClr>
              </a:clrTo>
            </a:clrChange>
          </a:blip>
          <a:srcRect l="60721" t="594" b="20607"/>
          <a:stretch/>
        </p:blipFill>
        <p:spPr>
          <a:xfrm>
            <a:off x="7959814" y="4028152"/>
            <a:ext cx="1881499" cy="2470245"/>
          </a:xfrm>
          <a:prstGeom prst="rect">
            <a:avLst/>
          </a:prstGeom>
        </p:spPr>
      </p:pic>
    </p:spTree>
    <p:extLst>
      <p:ext uri="{BB962C8B-B14F-4D97-AF65-F5344CB8AC3E}">
        <p14:creationId xmlns:p14="http://schemas.microsoft.com/office/powerpoint/2010/main" val="418735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0566" y="316481"/>
            <a:ext cx="8911687" cy="1280890"/>
          </a:xfrm>
        </p:spPr>
        <p:txBody>
          <a:bodyPr>
            <a:normAutofit fontScale="90000"/>
          </a:bodyPr>
          <a:lstStyle/>
          <a:p>
            <a:r>
              <a:rPr lang="en-AU" b="1" dirty="0" err="1"/>
              <a:t>Ampermetre</a:t>
            </a:r>
            <a:r>
              <a:rPr lang="en-AU" b="1" dirty="0"/>
              <a:t> </a:t>
            </a:r>
            <a:r>
              <a:rPr lang="en-AU" b="1" dirty="0" err="1"/>
              <a:t>ve</a:t>
            </a:r>
            <a:r>
              <a:rPr lang="en-AU" b="1" dirty="0"/>
              <a:t> </a:t>
            </a:r>
            <a:r>
              <a:rPr lang="en-AU" b="1" dirty="0" err="1" smtClean="0"/>
              <a:t>Voltmetre</a:t>
            </a:r>
            <a:r>
              <a:rPr lang="tr-TR" dirty="0"/>
              <a:t/>
            </a:r>
            <a:br>
              <a:rPr lang="tr-TR" dirty="0"/>
            </a:br>
            <a:r>
              <a:rPr lang="tr-TR" dirty="0"/>
              <a:t/>
            </a:r>
            <a:br>
              <a:rPr lang="tr-TR" dirty="0"/>
            </a:br>
            <a:endParaRPr lang="tr-TR" dirty="0"/>
          </a:p>
        </p:txBody>
      </p:sp>
      <p:sp>
        <p:nvSpPr>
          <p:cNvPr id="21" name="Dikdörtgen 20"/>
          <p:cNvSpPr/>
          <p:nvPr/>
        </p:nvSpPr>
        <p:spPr>
          <a:xfrm>
            <a:off x="4223151" y="1197721"/>
            <a:ext cx="7251322" cy="2585323"/>
          </a:xfrm>
          <a:prstGeom prst="rect">
            <a:avLst/>
          </a:prstGeom>
        </p:spPr>
        <p:txBody>
          <a:bodyPr wrap="square">
            <a:spAutoFit/>
          </a:bodyPr>
          <a:lstStyle/>
          <a:p>
            <a:pPr algn="just"/>
            <a:r>
              <a:rPr lang="tr-TR" dirty="0"/>
              <a:t>Elektrik ölçü aletleri elektrikle ilgili ölçümler yaparlar. Akım miktarı veya şiddeti amper cinsinden bir </a:t>
            </a:r>
            <a:r>
              <a:rPr lang="tr-TR" b="1" dirty="0"/>
              <a:t>ampermetre </a:t>
            </a:r>
            <a:r>
              <a:rPr lang="tr-TR" dirty="0"/>
              <a:t>ile ölçülür. </a:t>
            </a:r>
            <a:r>
              <a:rPr lang="tr-TR" b="1" dirty="0"/>
              <a:t>Voltmetre </a:t>
            </a:r>
            <a:r>
              <a:rPr lang="tr-TR" dirty="0"/>
              <a:t>ise volt cinsinden potansiyel farkını ölçer. Ampermetre ve voltmetrenin temel yapım esasları aynıdır. </a:t>
            </a:r>
            <a:r>
              <a:rPr lang="tr-TR" dirty="0" smtClean="0"/>
              <a:t>Her birisi </a:t>
            </a:r>
            <a:r>
              <a:rPr lang="tr-TR" dirty="0"/>
              <a:t>bir </a:t>
            </a:r>
            <a:r>
              <a:rPr lang="tr-TR" dirty="0" smtClean="0"/>
              <a:t>manyetik </a:t>
            </a:r>
            <a:r>
              <a:rPr lang="tr-TR" dirty="0"/>
              <a:t>alan içerisinde bulunan bir bobin bulundurur. Bir ampermetre veya voltmetre bir devreye bağlandığında, bobinden bir akım geçer. Akım bobinden geçerken bir göstergeyi hareket ettirir ve ölçek üzerinde bir yere getirir. Ölçekli göstergede amper ve volt cinsinden sayılar vardır. </a:t>
            </a:r>
          </a:p>
        </p:txBody>
      </p:sp>
      <p:pic>
        <p:nvPicPr>
          <p:cNvPr id="3" name="Resim 2"/>
          <p:cNvPicPr>
            <a:picLocks noChangeAspect="1"/>
          </p:cNvPicPr>
          <p:nvPr/>
        </p:nvPicPr>
        <p:blipFill>
          <a:blip r:embed="rId2">
            <a:clrChange>
              <a:clrFrom>
                <a:srgbClr val="FFFFFF"/>
              </a:clrFrom>
              <a:clrTo>
                <a:srgbClr val="FFFFFF">
                  <a:alpha val="0"/>
                </a:srgbClr>
              </a:clrTo>
            </a:clrChange>
          </a:blip>
          <a:stretch>
            <a:fillRect/>
          </a:stretch>
        </p:blipFill>
        <p:spPr>
          <a:xfrm>
            <a:off x="898807" y="1023796"/>
            <a:ext cx="3711908" cy="2799433"/>
          </a:xfrm>
          <a:prstGeom prst="rect">
            <a:avLst/>
          </a:prstGeom>
        </p:spPr>
      </p:pic>
      <p:sp>
        <p:nvSpPr>
          <p:cNvPr id="4" name="Dikdörtgen 3"/>
          <p:cNvSpPr/>
          <p:nvPr/>
        </p:nvSpPr>
        <p:spPr>
          <a:xfrm>
            <a:off x="1338736" y="3956969"/>
            <a:ext cx="10354101" cy="2585323"/>
          </a:xfrm>
          <a:prstGeom prst="rect">
            <a:avLst/>
          </a:prstGeom>
        </p:spPr>
        <p:txBody>
          <a:bodyPr wrap="square">
            <a:spAutoFit/>
          </a:bodyPr>
          <a:lstStyle/>
          <a:p>
            <a:r>
              <a:rPr lang="tr-TR" dirty="0"/>
              <a:t>Sivri uçlu göstergede devreden geçen akımı veya devrenin iki noktası arasındaki potansiyel farkını gösterir. Ampermetre ve voltmetre arasındaki en büyük fark, bunların dirençleridir. Ampermetre bobinini teşkil eden tellerin direnci çok düşüktür. Böylece, ampermetre içinde geçen devre akımının tamamı buradan geçer. Voltmetre için bunun tersi geçerlidir. Voltmetrenin yüksek bir direnci vardır. Bir devreye bağlandığı takdirde, voltmetreden çok az bir akım geçer. Voltmetre bobininden geçen akım miktarı gerilim (voltaj) ile orantılıdır. Voltaj artarken, bobindeki akım da artar. </a:t>
            </a:r>
          </a:p>
          <a:p>
            <a:r>
              <a:rPr lang="tr-TR" dirty="0"/>
              <a:t>Ayrıca, bir ampermetre ilgili ölçüm yerine seri bağlanır. Voltmetre ise ölçüm yerine paralel bağlanmak </a:t>
            </a:r>
            <a:r>
              <a:rPr lang="tr-TR" dirty="0" smtClean="0"/>
              <a:t>zorundadır.</a:t>
            </a:r>
            <a:endParaRPr lang="tr-TR" dirty="0"/>
          </a:p>
        </p:txBody>
      </p:sp>
    </p:spTree>
    <p:extLst>
      <p:ext uri="{BB962C8B-B14F-4D97-AF65-F5344CB8AC3E}">
        <p14:creationId xmlns:p14="http://schemas.microsoft.com/office/powerpoint/2010/main" val="211295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5974" y="431757"/>
            <a:ext cx="8911687" cy="1280890"/>
          </a:xfrm>
        </p:spPr>
        <p:txBody>
          <a:bodyPr/>
          <a:lstStyle/>
          <a:p>
            <a:r>
              <a:rPr lang="tr-TR" b="1" dirty="0" smtClean="0"/>
              <a:t>Alternatif Akım</a:t>
            </a:r>
            <a:endParaRPr lang="tr-TR" b="1" dirty="0"/>
          </a:p>
        </p:txBody>
      </p:sp>
      <p:sp>
        <p:nvSpPr>
          <p:cNvPr id="3" name="Dikdörtgen 2"/>
          <p:cNvSpPr/>
          <p:nvPr/>
        </p:nvSpPr>
        <p:spPr>
          <a:xfrm>
            <a:off x="1522214" y="1248980"/>
            <a:ext cx="7754342" cy="1200329"/>
          </a:xfrm>
          <a:prstGeom prst="rect">
            <a:avLst/>
          </a:prstGeom>
        </p:spPr>
        <p:txBody>
          <a:bodyPr wrap="square">
            <a:spAutoFit/>
          </a:bodyPr>
          <a:lstStyle/>
          <a:p>
            <a:r>
              <a:rPr lang="tr-TR" sz="2400" dirty="0" smtClean="0"/>
              <a:t>Elektrik </a:t>
            </a:r>
            <a:r>
              <a:rPr lang="tr-TR" sz="2400" dirty="0"/>
              <a:t>akımı yön ve büyüklükçe sabit </a:t>
            </a:r>
            <a:r>
              <a:rPr lang="tr-TR" sz="2400" dirty="0" smtClean="0"/>
              <a:t>kaldığı duruma doğru akım (DC), eğer zamanla değişiyorsa alternatif akım (AC) adı </a:t>
            </a:r>
            <a:r>
              <a:rPr lang="tr-TR" sz="2400" dirty="0"/>
              <a:t>verilir.</a:t>
            </a:r>
          </a:p>
        </p:txBody>
      </p:sp>
      <p:sp>
        <p:nvSpPr>
          <p:cNvPr id="4" name="Dikdörtgen 3"/>
          <p:cNvSpPr/>
          <p:nvPr/>
        </p:nvSpPr>
        <p:spPr>
          <a:xfrm>
            <a:off x="1522214" y="2569780"/>
            <a:ext cx="9798168" cy="1569660"/>
          </a:xfrm>
          <a:prstGeom prst="rect">
            <a:avLst/>
          </a:prstGeom>
        </p:spPr>
        <p:txBody>
          <a:bodyPr wrap="square">
            <a:spAutoFit/>
          </a:bodyPr>
          <a:lstStyle/>
          <a:p>
            <a:r>
              <a:rPr lang="tr-TR" sz="2400" dirty="0"/>
              <a:t>Evdeki elektrikli ev </a:t>
            </a:r>
            <a:r>
              <a:rPr lang="tr-TR" sz="2400" dirty="0" smtClean="0"/>
              <a:t>aletlerinde, </a:t>
            </a:r>
            <a:r>
              <a:rPr lang="tr-TR" sz="2400" dirty="0"/>
              <a:t>alternatif akım (AC) </a:t>
            </a:r>
            <a:r>
              <a:rPr lang="tr-TR" sz="2400" dirty="0" smtClean="0"/>
              <a:t>devreleri </a:t>
            </a:r>
            <a:r>
              <a:rPr lang="tr-TR" sz="2400" dirty="0"/>
              <a:t>kullanır</a:t>
            </a:r>
            <a:r>
              <a:rPr lang="tr-TR" sz="2400" dirty="0" smtClean="0"/>
              <a:t>. Bir </a:t>
            </a:r>
            <a:r>
              <a:rPr lang="tr-TR" sz="2400" dirty="0"/>
              <a:t>AC kaynağı, direnç, </a:t>
            </a:r>
            <a:r>
              <a:rPr lang="tr-TR" sz="2400" dirty="0" err="1" smtClean="0"/>
              <a:t>indüktans</a:t>
            </a:r>
            <a:r>
              <a:rPr lang="tr-TR" sz="2400" dirty="0" smtClean="0"/>
              <a:t> </a:t>
            </a:r>
            <a:r>
              <a:rPr lang="tr-TR" sz="2400" dirty="0"/>
              <a:t>ve kondansatör içeren bir seri </a:t>
            </a:r>
            <a:r>
              <a:rPr lang="tr-TR" sz="2400" dirty="0" smtClean="0"/>
              <a:t>devreye </a:t>
            </a:r>
            <a:r>
              <a:rPr lang="tr-TR" sz="2400" dirty="0"/>
              <a:t>alternatif bir gerilim </a:t>
            </a:r>
            <a:r>
              <a:rPr lang="tr-TR" sz="2400" dirty="0" smtClean="0"/>
              <a:t>uygulanırsa</a:t>
            </a:r>
            <a:r>
              <a:rPr lang="tr-TR" sz="2400" dirty="0"/>
              <a:t>, alternatif akımın genlik ve zaman karakteristikleri </a:t>
            </a:r>
            <a:r>
              <a:rPr lang="tr-TR" sz="2400" dirty="0" smtClean="0"/>
              <a:t>ne olur?</a:t>
            </a:r>
            <a:endParaRPr lang="tr-TR" sz="2400" dirty="0"/>
          </a:p>
        </p:txBody>
      </p:sp>
      <p:pic>
        <p:nvPicPr>
          <p:cNvPr id="13" name="Resim 12"/>
          <p:cNvPicPr>
            <a:picLocks noChangeAspect="1"/>
          </p:cNvPicPr>
          <p:nvPr/>
        </p:nvPicPr>
        <p:blipFill>
          <a:blip r:embed="rId2"/>
          <a:stretch>
            <a:fillRect/>
          </a:stretch>
        </p:blipFill>
        <p:spPr>
          <a:xfrm>
            <a:off x="3858395" y="4316218"/>
            <a:ext cx="4192562" cy="2272391"/>
          </a:xfrm>
          <a:prstGeom prst="rect">
            <a:avLst/>
          </a:prstGeom>
        </p:spPr>
      </p:pic>
    </p:spTree>
    <p:extLst>
      <p:ext uri="{BB962C8B-B14F-4D97-AF65-F5344CB8AC3E}">
        <p14:creationId xmlns:p14="http://schemas.microsoft.com/office/powerpoint/2010/main" val="91948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3301"/>
          <p:cNvPicPr>
            <a:picLocks noGrp="1" noChangeAspect="1" noChangeArrowheads="1"/>
          </p:cNvPicPr>
          <p:nvPr>
            <p:ph idx="1"/>
          </p:nvPr>
        </p:nvPicPr>
        <p:blipFill>
          <a:blip r:embed="rId2"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6279671" y="3217823"/>
            <a:ext cx="4035829" cy="2069869"/>
          </a:xfrm>
        </p:spPr>
      </p:pic>
      <p:sp>
        <p:nvSpPr>
          <p:cNvPr id="2" name="Unvan 1"/>
          <p:cNvSpPr>
            <a:spLocks noGrp="1"/>
          </p:cNvSpPr>
          <p:nvPr>
            <p:ph type="title"/>
          </p:nvPr>
        </p:nvSpPr>
        <p:spPr>
          <a:xfrm>
            <a:off x="1615464" y="571661"/>
            <a:ext cx="8911687" cy="1280890"/>
          </a:xfrm>
        </p:spPr>
        <p:txBody>
          <a:bodyPr/>
          <a:lstStyle/>
          <a:p>
            <a:r>
              <a:rPr lang="tr-TR" b="1" dirty="0" smtClean="0"/>
              <a:t>Alternatif Akım</a:t>
            </a:r>
            <a:endParaRPr lang="tr-TR" b="1" dirty="0"/>
          </a:p>
        </p:txBody>
      </p:sp>
      <p:sp>
        <p:nvSpPr>
          <p:cNvPr id="5" name="Dikdörtgen 4"/>
          <p:cNvSpPr/>
          <p:nvPr/>
        </p:nvSpPr>
        <p:spPr>
          <a:xfrm>
            <a:off x="1275381" y="1408856"/>
            <a:ext cx="9596847" cy="1754326"/>
          </a:xfrm>
          <a:prstGeom prst="rect">
            <a:avLst/>
          </a:prstGeom>
        </p:spPr>
        <p:txBody>
          <a:bodyPr wrap="square">
            <a:spAutoFit/>
          </a:bodyPr>
          <a:lstStyle/>
          <a:p>
            <a:r>
              <a:rPr lang="tr-TR" dirty="0" smtClean="0"/>
              <a:t>Bir </a:t>
            </a:r>
            <a:r>
              <a:rPr lang="tr-TR" dirty="0"/>
              <a:t>AC güç kaynağının çıkışı </a:t>
            </a:r>
            <a:r>
              <a:rPr lang="tr-TR" dirty="0" err="1"/>
              <a:t>sinüzoidaldır</a:t>
            </a:r>
            <a:r>
              <a:rPr lang="tr-TR" dirty="0"/>
              <a:t> ve aşağıdaki denkleme göre zamanla değişir:</a:t>
            </a:r>
          </a:p>
          <a:p>
            <a:endParaRPr lang="tr-TR" dirty="0" smtClean="0"/>
          </a:p>
          <a:p>
            <a:endParaRPr lang="tr-TR" dirty="0"/>
          </a:p>
          <a:p>
            <a:endParaRPr lang="tr-TR" i="1" dirty="0" smtClean="0"/>
          </a:p>
          <a:p>
            <a:r>
              <a:rPr lang="tr-TR" i="1" dirty="0" smtClean="0"/>
              <a:t>V</a:t>
            </a:r>
            <a:r>
              <a:rPr lang="tr-TR" dirty="0" smtClean="0"/>
              <a:t>, </a:t>
            </a:r>
            <a:r>
              <a:rPr lang="tr-TR" dirty="0"/>
              <a:t>anlık gerilimdir</a:t>
            </a:r>
            <a:r>
              <a:rPr lang="tr-TR" dirty="0" smtClean="0"/>
              <a:t>. V</a:t>
            </a:r>
            <a:r>
              <a:rPr lang="tr-TR" baseline="-25000" dirty="0" smtClean="0"/>
              <a:t>0</a:t>
            </a:r>
            <a:r>
              <a:rPr lang="tr-TR" dirty="0" smtClean="0"/>
              <a:t>, </a:t>
            </a:r>
            <a:r>
              <a:rPr lang="tr-TR" dirty="0"/>
              <a:t>kaynağın maksimum çıkış voltajıdır</a:t>
            </a:r>
            <a:r>
              <a:rPr lang="tr-TR" dirty="0" smtClean="0"/>
              <a:t>. Gerilim </a:t>
            </a:r>
            <a:r>
              <a:rPr lang="tr-TR" dirty="0"/>
              <a:t>genliği olarak da </a:t>
            </a:r>
            <a:r>
              <a:rPr lang="tr-TR" dirty="0" smtClean="0"/>
              <a:t>adlandırılır. </a:t>
            </a:r>
            <a:r>
              <a:rPr lang="el-GR" i="1" dirty="0" smtClean="0">
                <a:sym typeface="Symbol" panose="05050102010706020507" pitchFamily="18" charset="2"/>
              </a:rPr>
              <a:t></a:t>
            </a:r>
            <a:r>
              <a:rPr lang="el-GR" dirty="0" smtClean="0"/>
              <a:t>, </a:t>
            </a:r>
            <a:r>
              <a:rPr lang="tr-TR" dirty="0"/>
              <a:t>AC geriliminin </a:t>
            </a:r>
            <a:r>
              <a:rPr lang="tr-TR" dirty="0" err="1"/>
              <a:t>açısal</a:t>
            </a:r>
            <a:r>
              <a:rPr lang="tr-TR" dirty="0"/>
              <a:t> </a:t>
            </a:r>
            <a:r>
              <a:rPr lang="tr-TR" dirty="0" smtClean="0"/>
              <a:t>frekansıdır:</a:t>
            </a:r>
            <a:endParaRPr lang="tr-TR" dirty="0"/>
          </a:p>
        </p:txBody>
      </p:sp>
      <mc:AlternateContent xmlns:mc="http://schemas.openxmlformats.org/markup-compatibility/2006" xmlns:a14="http://schemas.microsoft.com/office/drawing/2010/main">
        <mc:Choice Requires="a14">
          <p:sp>
            <p:nvSpPr>
              <p:cNvPr id="6" name="Dikdörtgen 5"/>
              <p:cNvSpPr/>
              <p:nvPr/>
            </p:nvSpPr>
            <p:spPr>
              <a:xfrm>
                <a:off x="4020071" y="2109129"/>
                <a:ext cx="22358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tr-TR" sz="2800" b="0" i="1" dirty="0" smtClean="0">
                          <a:latin typeface="Cambria Math" panose="02040503050406030204" pitchFamily="18" charset="0"/>
                        </a:rPr>
                        <m:t>𝑉</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r>
                        <a:rPr lang="tr-TR" sz="2800" b="0" i="1" smtClean="0">
                          <a:latin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oMath>
                  </m:oMathPara>
                </a14:m>
                <a:endParaRPr lang="tr-TR" sz="2800" dirty="0"/>
              </a:p>
            </p:txBody>
          </p:sp>
        </mc:Choice>
        <mc:Fallback xmlns="">
          <p:sp>
            <p:nvSpPr>
              <p:cNvPr id="6" name="Dikdörtgen 5"/>
              <p:cNvSpPr>
                <a:spLocks noRot="1" noChangeAspect="1" noMove="1" noResize="1" noEditPoints="1" noAdjustHandles="1" noChangeArrowheads="1" noChangeShapeType="1" noTextEdit="1"/>
              </p:cNvSpPr>
              <p:nvPr/>
            </p:nvSpPr>
            <p:spPr>
              <a:xfrm>
                <a:off x="4020071" y="2109129"/>
                <a:ext cx="2235868" cy="523220"/>
              </a:xfrm>
              <a:prstGeom prst="rect">
                <a:avLst/>
              </a:prstGeom>
              <a:blipFill>
                <a:blip r:embed="rId3"/>
                <a:stretch>
                  <a:fillRect/>
                </a:stretch>
              </a:blipFill>
            </p:spPr>
            <p:txBody>
              <a:bodyPr/>
              <a:lstStyle/>
              <a:p>
                <a:r>
                  <a:rPr lang="tr-TR">
                    <a:noFill/>
                  </a:rPr>
                  <a:t> </a:t>
                </a:r>
              </a:p>
            </p:txBody>
          </p:sp>
        </mc:Fallback>
      </mc:AlternateContent>
      <p:pic>
        <p:nvPicPr>
          <p:cNvPr id="7" name="Resim 6"/>
          <p:cNvPicPr>
            <a:picLocks noChangeAspect="1"/>
          </p:cNvPicPr>
          <p:nvPr/>
        </p:nvPicPr>
        <p:blipFill>
          <a:blip r:embed="rId4"/>
          <a:stretch>
            <a:fillRect/>
          </a:stretch>
        </p:blipFill>
        <p:spPr>
          <a:xfrm>
            <a:off x="4095323" y="3572474"/>
            <a:ext cx="1603209" cy="680284"/>
          </a:xfrm>
          <a:prstGeom prst="rect">
            <a:avLst/>
          </a:prstGeom>
        </p:spPr>
      </p:pic>
      <p:sp>
        <p:nvSpPr>
          <p:cNvPr id="8" name="Dikdörtgen 7"/>
          <p:cNvSpPr/>
          <p:nvPr/>
        </p:nvSpPr>
        <p:spPr>
          <a:xfrm>
            <a:off x="1148175" y="4826027"/>
            <a:ext cx="6023912" cy="923330"/>
          </a:xfrm>
          <a:prstGeom prst="rect">
            <a:avLst/>
          </a:prstGeom>
        </p:spPr>
        <p:txBody>
          <a:bodyPr wrap="square">
            <a:spAutoFit/>
          </a:bodyPr>
          <a:lstStyle/>
          <a:p>
            <a:r>
              <a:rPr lang="tr-TR" dirty="0" smtClean="0"/>
              <a:t>F, kaynak </a:t>
            </a:r>
            <a:r>
              <a:rPr lang="tr-TR" dirty="0"/>
              <a:t>frekansıdır</a:t>
            </a:r>
            <a:r>
              <a:rPr lang="tr-TR" dirty="0" smtClean="0"/>
              <a:t>. T</a:t>
            </a:r>
            <a:r>
              <a:rPr lang="tr-TR" dirty="0"/>
              <a:t>, kaynağın periyodudur.</a:t>
            </a:r>
          </a:p>
          <a:p>
            <a:r>
              <a:rPr lang="tr-TR" dirty="0"/>
              <a:t>Gerilim, çevrimin yarısı boyunca pozitiftir ve diğer yarısı boyunca negatiftir.</a:t>
            </a:r>
          </a:p>
        </p:txBody>
      </p:sp>
      <p:grpSp>
        <p:nvGrpSpPr>
          <p:cNvPr id="12" name="Grup 11"/>
          <p:cNvGrpSpPr/>
          <p:nvPr/>
        </p:nvGrpSpPr>
        <p:grpSpPr>
          <a:xfrm>
            <a:off x="7462656" y="3788676"/>
            <a:ext cx="1036318" cy="1109110"/>
            <a:chOff x="6932025" y="4556872"/>
            <a:chExt cx="1036318" cy="1109110"/>
          </a:xfrm>
        </p:grpSpPr>
        <mc:AlternateContent xmlns:mc="http://schemas.openxmlformats.org/markup-compatibility/2006" xmlns:a14="http://schemas.microsoft.com/office/drawing/2010/main">
          <mc:Choice Requires="a14">
            <p:sp>
              <p:nvSpPr>
                <p:cNvPr id="9" name="Metin kutusu 8"/>
                <p:cNvSpPr txBox="1"/>
                <p:nvPr/>
              </p:nvSpPr>
              <p:spPr>
                <a:xfrm>
                  <a:off x="7565567" y="4556872"/>
                  <a:ext cx="402776"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𝑉</m:t>
                        </m:r>
                      </m:oMath>
                    </m:oMathPara>
                  </a14:m>
                  <a:endParaRPr lang="tr-TR"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7565567" y="4556872"/>
                  <a:ext cx="402776" cy="276999"/>
                </a:xfrm>
                <a:prstGeom prst="rect">
                  <a:avLst/>
                </a:prstGeom>
                <a:blipFill>
                  <a:blip r:embed="rId6"/>
                  <a:stretch>
                    <a:fillRect b="-888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Dikdörtgen 10"/>
                <p:cNvSpPr/>
                <p:nvPr/>
              </p:nvSpPr>
              <p:spPr>
                <a:xfrm>
                  <a:off x="6932025" y="5296650"/>
                  <a:ext cx="707566" cy="369332"/>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𝑉</m:t>
                            </m:r>
                          </m:e>
                          <m:sub>
                            <m:r>
                              <a:rPr lang="tr-TR" b="0" i="1" smtClean="0">
                                <a:latin typeface="Cambria Math" panose="02040503050406030204" pitchFamily="18" charset="0"/>
                              </a:rPr>
                              <m:t>0</m:t>
                            </m:r>
                          </m:sub>
                        </m:sSub>
                      </m:oMath>
                    </m:oMathPara>
                  </a14:m>
                  <a:endParaRPr lang="tr-TR" dirty="0"/>
                </a:p>
              </p:txBody>
            </p:sp>
          </mc:Choice>
          <mc:Fallback xmlns="">
            <p:sp>
              <p:nvSpPr>
                <p:cNvPr id="11" name="Dikdörtgen 10"/>
                <p:cNvSpPr>
                  <a:spLocks noRot="1" noChangeAspect="1" noMove="1" noResize="1" noEditPoints="1" noAdjustHandles="1" noChangeArrowheads="1" noChangeShapeType="1" noTextEdit="1"/>
                </p:cNvSpPr>
                <p:nvPr/>
              </p:nvSpPr>
              <p:spPr>
                <a:xfrm>
                  <a:off x="6932025" y="5296650"/>
                  <a:ext cx="707566" cy="369332"/>
                </a:xfrm>
                <a:prstGeom prst="rect">
                  <a:avLst/>
                </a:prstGeom>
                <a:blipFill>
                  <a:blip r:embed="rId7"/>
                  <a:stretch>
                    <a:fillRect b="-1667"/>
                  </a:stretch>
                </a:blipFill>
              </p:spPr>
              <p:txBody>
                <a:bodyPr/>
                <a:lstStyle/>
                <a:p>
                  <a:r>
                    <a:rPr lang="tr-TR">
                      <a:noFill/>
                    </a:rPr>
                    <a:t> </a:t>
                  </a:r>
                </a:p>
              </p:txBody>
            </p:sp>
          </mc:Fallback>
        </mc:AlternateContent>
      </p:grpSp>
    </p:spTree>
    <p:extLst>
      <p:ext uri="{BB962C8B-B14F-4D97-AF65-F5344CB8AC3E}">
        <p14:creationId xmlns:p14="http://schemas.microsoft.com/office/powerpoint/2010/main" val="909148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9222" y="502323"/>
            <a:ext cx="8911687" cy="1280890"/>
          </a:xfrm>
        </p:spPr>
        <p:txBody>
          <a:bodyPr/>
          <a:lstStyle/>
          <a:p>
            <a:r>
              <a:rPr lang="tr-TR" b="1" dirty="0" smtClean="0"/>
              <a:t>Alternatif Akım Devresinde Dirençler</a:t>
            </a:r>
            <a:endParaRPr lang="tr-TR" b="1" dirty="0"/>
          </a:p>
        </p:txBody>
      </p:sp>
      <p:sp>
        <p:nvSpPr>
          <p:cNvPr id="3" name="Dikdörtgen 2"/>
          <p:cNvSpPr/>
          <p:nvPr/>
        </p:nvSpPr>
        <p:spPr>
          <a:xfrm>
            <a:off x="1349997" y="1670884"/>
            <a:ext cx="5464159" cy="3785652"/>
          </a:xfrm>
          <a:prstGeom prst="rect">
            <a:avLst/>
          </a:prstGeom>
        </p:spPr>
        <p:txBody>
          <a:bodyPr wrap="square">
            <a:spAutoFit/>
          </a:bodyPr>
          <a:lstStyle/>
          <a:p>
            <a:r>
              <a:rPr lang="tr-TR" sz="2400" dirty="0"/>
              <a:t>Bir AC kaynağı ve bir dirençten oluşan bir devre </a:t>
            </a:r>
            <a:r>
              <a:rPr lang="tr-TR" sz="2400" dirty="0" smtClean="0"/>
              <a:t>düşünün. AC </a:t>
            </a:r>
            <a:r>
              <a:rPr lang="tr-TR" sz="2400" dirty="0"/>
              <a:t>kaynağı, </a:t>
            </a:r>
            <a:r>
              <a:rPr lang="tr-TR" sz="2400" dirty="0" smtClean="0"/>
              <a:t>tarafından            ile   sembolize </a:t>
            </a:r>
            <a:r>
              <a:rPr lang="tr-TR" sz="2400" dirty="0"/>
              <a:t>edilir.</a:t>
            </a:r>
          </a:p>
          <a:p>
            <a:endParaRPr lang="tr-TR" sz="2400" dirty="0" smtClean="0"/>
          </a:p>
          <a:p>
            <a:endParaRPr lang="tr-TR" sz="2400" dirty="0"/>
          </a:p>
          <a:p>
            <a:endParaRPr lang="tr-TR" sz="2400" dirty="0" smtClean="0"/>
          </a:p>
          <a:p>
            <a:endParaRPr lang="tr-TR" sz="2400" dirty="0"/>
          </a:p>
          <a:p>
            <a:endParaRPr lang="tr-TR" sz="2400" dirty="0" smtClean="0"/>
          </a:p>
          <a:p>
            <a:r>
              <a:rPr lang="tr-TR" sz="2400" i="1" dirty="0" smtClean="0"/>
              <a:t>V</a:t>
            </a:r>
            <a:r>
              <a:rPr lang="tr-TR" sz="2400" baseline="-25000" dirty="0" smtClean="0"/>
              <a:t>R</a:t>
            </a:r>
            <a:r>
              <a:rPr lang="tr-TR" sz="2400" dirty="0"/>
              <a:t>, direncin anlık voltajıdır.</a:t>
            </a:r>
          </a:p>
        </p:txBody>
      </p:sp>
      <p:pic>
        <p:nvPicPr>
          <p:cNvPr id="7" name="Resim 6"/>
          <p:cNvPicPr>
            <a:picLocks noChangeAspect="1"/>
          </p:cNvPicPr>
          <p:nvPr/>
        </p:nvPicPr>
        <p:blipFill>
          <a:blip r:embed="rId2">
            <a:grayscl/>
          </a:blip>
          <a:stretch>
            <a:fillRect/>
          </a:stretch>
        </p:blipFill>
        <p:spPr>
          <a:xfrm>
            <a:off x="3094705" y="2453793"/>
            <a:ext cx="522200" cy="414679"/>
          </a:xfrm>
          <a:prstGeom prst="rect">
            <a:avLst/>
          </a:prstGeom>
        </p:spPr>
      </p:pic>
      <p:grpSp>
        <p:nvGrpSpPr>
          <p:cNvPr id="11" name="Grup 10"/>
          <p:cNvGrpSpPr/>
          <p:nvPr/>
        </p:nvGrpSpPr>
        <p:grpSpPr>
          <a:xfrm>
            <a:off x="6932396" y="1821654"/>
            <a:ext cx="4041998" cy="3634882"/>
            <a:chOff x="6086681" y="2068759"/>
            <a:chExt cx="4041998" cy="3634882"/>
          </a:xfrm>
        </p:grpSpPr>
        <p:pic>
          <p:nvPicPr>
            <p:cNvPr id="8" name="Resim 7"/>
            <p:cNvPicPr>
              <a:picLocks noChangeAspect="1"/>
            </p:cNvPicPr>
            <p:nvPr/>
          </p:nvPicPr>
          <p:blipFill>
            <a:blip r:embed="rId3">
              <a:clrChange>
                <a:clrFrom>
                  <a:srgbClr val="FFFFFF"/>
                </a:clrFrom>
                <a:clrTo>
                  <a:srgbClr val="FFFFFF">
                    <a:alpha val="0"/>
                  </a:srgbClr>
                </a:clrTo>
              </a:clrChange>
              <a:grayscl/>
            </a:blip>
            <a:stretch>
              <a:fillRect/>
            </a:stretch>
          </p:blipFill>
          <p:spPr>
            <a:xfrm>
              <a:off x="6086681" y="2145641"/>
              <a:ext cx="4041998" cy="3481118"/>
            </a:xfrm>
            <a:prstGeom prst="rect">
              <a:avLst/>
            </a:prstGeom>
          </p:spPr>
        </p:pic>
        <mc:AlternateContent xmlns:mc="http://schemas.openxmlformats.org/markup-compatibility/2006" xmlns:a14="http://schemas.microsoft.com/office/drawing/2010/main">
          <mc:Choice Requires="a14">
            <p:sp>
              <p:nvSpPr>
                <p:cNvPr id="9" name="Metin kutusu 8"/>
                <p:cNvSpPr txBox="1"/>
                <p:nvPr/>
              </p:nvSpPr>
              <p:spPr>
                <a:xfrm>
                  <a:off x="7881511" y="2068759"/>
                  <a:ext cx="478464"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𝑅</m:t>
                            </m:r>
                          </m:sub>
                        </m:sSub>
                      </m:oMath>
                    </m:oMathPara>
                  </a14:m>
                  <a:endParaRPr lang="tr-TR" sz="2800"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7881511" y="2068759"/>
                  <a:ext cx="478464" cy="430887"/>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Dikdörtgen 21"/>
                <p:cNvSpPr/>
                <p:nvPr/>
              </p:nvSpPr>
              <p:spPr>
                <a:xfrm>
                  <a:off x="6747651" y="5180421"/>
                  <a:ext cx="2746183"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tr-TR" sz="2800" b="0" i="1" dirty="0" smtClean="0">
                            <a:latin typeface="Cambria Math" panose="02040503050406030204" pitchFamily="18" charset="0"/>
                          </a:rPr>
                          <m:t>𝑉</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r>
                          <a:rPr lang="tr-TR" sz="2800" b="0" i="1" smtClean="0">
                            <a:latin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oMath>
                    </m:oMathPara>
                  </a14:m>
                  <a:endParaRPr lang="tr-TR" sz="2800" dirty="0"/>
                </a:p>
              </p:txBody>
            </p:sp>
          </mc:Choice>
          <mc:Fallback xmlns="">
            <p:sp>
              <p:nvSpPr>
                <p:cNvPr id="22" name="Dikdörtgen 21"/>
                <p:cNvSpPr>
                  <a:spLocks noRot="1" noChangeAspect="1" noMove="1" noResize="1" noEditPoints="1" noAdjustHandles="1" noChangeArrowheads="1" noChangeShapeType="1" noTextEdit="1"/>
                </p:cNvSpPr>
                <p:nvPr/>
              </p:nvSpPr>
              <p:spPr>
                <a:xfrm>
                  <a:off x="6747651" y="5180421"/>
                  <a:ext cx="2746183" cy="523220"/>
                </a:xfrm>
                <a:prstGeom prst="rect">
                  <a:avLst/>
                </a:prstGeom>
                <a:blipFill>
                  <a:blip r:embed="rId6"/>
                  <a:stretch>
                    <a:fillRect/>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24" name="Dikdörtgen 23"/>
              <p:cNvSpPr/>
              <p:nvPr/>
            </p:nvSpPr>
            <p:spPr>
              <a:xfrm>
                <a:off x="2199024" y="3870239"/>
                <a:ext cx="3449307"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sz="2800" b="0" i="1" dirty="0" smtClean="0">
                              <a:latin typeface="Cambria Math" panose="02040503050406030204" pitchFamily="18" charset="0"/>
                            </a:rPr>
                          </m:ctrlPr>
                        </m:sSubPr>
                        <m:e>
                          <m:r>
                            <a:rPr lang="tr-TR" sz="2800" b="0" i="1" dirty="0" smtClean="0">
                              <a:latin typeface="Cambria Math" panose="02040503050406030204" pitchFamily="18" charset="0"/>
                            </a:rPr>
                            <m:t>𝑉</m:t>
                          </m:r>
                        </m:e>
                        <m:sub>
                          <m:r>
                            <a:rPr lang="tr-TR" sz="2800" b="0" i="1" dirty="0" smtClean="0">
                              <a:latin typeface="Cambria Math" panose="02040503050406030204" pitchFamily="18" charset="0"/>
                            </a:rPr>
                            <m:t>𝑅</m:t>
                          </m:r>
                        </m:sub>
                      </m:sSub>
                      <m:r>
                        <a:rPr lang="tr-TR" sz="2800" b="0" i="1" dirty="0" smtClean="0">
                          <a:latin typeface="Cambria Math" panose="02040503050406030204" pitchFamily="18" charset="0"/>
                        </a:rPr>
                        <m:t>=</m:t>
                      </m:r>
                      <m:r>
                        <a:rPr lang="tr-TR" sz="2800" b="0" i="1" dirty="0" smtClean="0">
                          <a:latin typeface="Cambria Math" panose="02040503050406030204" pitchFamily="18" charset="0"/>
                        </a:rPr>
                        <m:t>𝑉</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r>
                        <a:rPr lang="tr-TR" sz="2800" b="0" i="1" smtClean="0">
                          <a:latin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oMath>
                  </m:oMathPara>
                </a14:m>
                <a:endParaRPr lang="tr-TR" sz="2800" dirty="0"/>
              </a:p>
            </p:txBody>
          </p:sp>
        </mc:Choice>
        <mc:Fallback xmlns="">
          <p:sp>
            <p:nvSpPr>
              <p:cNvPr id="24" name="Dikdörtgen 23"/>
              <p:cNvSpPr>
                <a:spLocks noRot="1" noChangeAspect="1" noMove="1" noResize="1" noEditPoints="1" noAdjustHandles="1" noChangeArrowheads="1" noChangeShapeType="1" noTextEdit="1"/>
              </p:cNvSpPr>
              <p:nvPr/>
            </p:nvSpPr>
            <p:spPr>
              <a:xfrm>
                <a:off x="2199024" y="3870239"/>
                <a:ext cx="3449307" cy="523220"/>
              </a:xfrm>
              <a:prstGeom prst="rect">
                <a:avLst/>
              </a:prstGeom>
              <a:blipFill>
                <a:blip r:embed="rId7"/>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4025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7201" y="621861"/>
            <a:ext cx="8911687" cy="1280890"/>
          </a:xfrm>
        </p:spPr>
        <p:txBody>
          <a:bodyPr/>
          <a:lstStyle/>
          <a:p>
            <a:r>
              <a:rPr lang="tr-TR" b="1" dirty="0" smtClean="0"/>
              <a:t>Doğru Akım Devreleri</a:t>
            </a:r>
            <a:endParaRPr lang="tr-TR" b="1" dirty="0"/>
          </a:p>
        </p:txBody>
      </p:sp>
      <p:sp>
        <p:nvSpPr>
          <p:cNvPr id="3" name="İçerik Yer Tutucusu 2"/>
          <p:cNvSpPr>
            <a:spLocks noGrp="1"/>
          </p:cNvSpPr>
          <p:nvPr>
            <p:ph idx="1"/>
          </p:nvPr>
        </p:nvSpPr>
        <p:spPr>
          <a:xfrm>
            <a:off x="1749389" y="1747683"/>
            <a:ext cx="8596668" cy="3880773"/>
          </a:xfrm>
        </p:spPr>
        <p:txBody>
          <a:bodyPr>
            <a:normAutofit lnSpcReduction="10000"/>
          </a:bodyPr>
          <a:lstStyle/>
          <a:p>
            <a:pPr lvl="0" algn="just">
              <a:lnSpc>
                <a:spcPct val="150000"/>
              </a:lnSpc>
              <a:spcBef>
                <a:spcPts val="0"/>
              </a:spcBef>
              <a:buFont typeface="Symbol" panose="05050102010706020507" pitchFamily="18" charset="2"/>
              <a:buChar char=""/>
            </a:pPr>
            <a:r>
              <a:rPr lang="tr-TR" sz="2800" dirty="0">
                <a:latin typeface="Verdana" panose="020B0604030504040204" pitchFamily="34" charset="0"/>
                <a:ea typeface="Times New Roman" panose="02020603050405020304" pitchFamily="18" charset="0"/>
              </a:rPr>
              <a:t>Elektrik Akımı</a:t>
            </a:r>
            <a:endParaRPr lang="tr-TR" dirty="0">
              <a:latin typeface="Times New Roman" panose="02020603050405020304" pitchFamily="18" charset="0"/>
              <a:ea typeface="Times New Roman" panose="02020603050405020304" pitchFamily="18" charset="0"/>
            </a:endParaRPr>
          </a:p>
          <a:p>
            <a:pPr lvl="0" algn="just">
              <a:lnSpc>
                <a:spcPct val="150000"/>
              </a:lnSpc>
              <a:spcBef>
                <a:spcPts val="0"/>
              </a:spcBef>
              <a:buFont typeface="Symbol" panose="05050102010706020507" pitchFamily="18" charset="2"/>
              <a:buChar char=""/>
            </a:pPr>
            <a:r>
              <a:rPr lang="tr-TR" sz="2800" dirty="0">
                <a:latin typeface="Verdana" panose="020B0604030504040204" pitchFamily="34" charset="0"/>
                <a:ea typeface="Times New Roman" panose="02020603050405020304" pitchFamily="18" charset="0"/>
              </a:rPr>
              <a:t>Direnç ve </a:t>
            </a:r>
            <a:r>
              <a:rPr lang="tr-TR" sz="2800" dirty="0" err="1">
                <a:latin typeface="Verdana" panose="020B0604030504040204" pitchFamily="34" charset="0"/>
                <a:ea typeface="Times New Roman" panose="02020603050405020304" pitchFamily="18" charset="0"/>
              </a:rPr>
              <a:t>Ohm</a:t>
            </a:r>
            <a:r>
              <a:rPr lang="tr-TR" sz="2800" dirty="0">
                <a:latin typeface="Verdana" panose="020B0604030504040204" pitchFamily="34" charset="0"/>
                <a:ea typeface="Times New Roman" panose="02020603050405020304" pitchFamily="18" charset="0"/>
              </a:rPr>
              <a:t> </a:t>
            </a:r>
            <a:r>
              <a:rPr lang="tr-TR" sz="2800" dirty="0" smtClean="0">
                <a:latin typeface="Verdana" panose="020B0604030504040204" pitchFamily="34" charset="0"/>
                <a:ea typeface="Times New Roman" panose="02020603050405020304" pitchFamily="18" charset="0"/>
              </a:rPr>
              <a:t>Yasası</a:t>
            </a:r>
          </a:p>
          <a:p>
            <a:pPr lvl="0" algn="just">
              <a:lnSpc>
                <a:spcPct val="150000"/>
              </a:lnSpc>
              <a:spcBef>
                <a:spcPts val="0"/>
              </a:spcBef>
              <a:buFont typeface="Symbol" panose="05050102010706020507" pitchFamily="18" charset="2"/>
              <a:buChar char=""/>
            </a:pPr>
            <a:r>
              <a:rPr lang="tr-TR" sz="2800" dirty="0" smtClean="0">
                <a:latin typeface="Verdana" panose="020B0604030504040204" pitchFamily="34" charset="0"/>
                <a:ea typeface="Times New Roman" panose="02020603050405020304" pitchFamily="18" charset="0"/>
              </a:rPr>
              <a:t>Elektromotor Kuvvet (EMK)</a:t>
            </a:r>
            <a:endParaRPr lang="tr-TR" dirty="0">
              <a:latin typeface="Times New Roman" panose="02020603050405020304" pitchFamily="18" charset="0"/>
              <a:ea typeface="Times New Roman" panose="02020603050405020304" pitchFamily="18" charset="0"/>
            </a:endParaRPr>
          </a:p>
          <a:p>
            <a:pPr lvl="0" algn="just">
              <a:lnSpc>
                <a:spcPct val="150000"/>
              </a:lnSpc>
              <a:spcBef>
                <a:spcPts val="0"/>
              </a:spcBef>
              <a:buFont typeface="Symbol" panose="05050102010706020507" pitchFamily="18" charset="2"/>
              <a:buChar char=""/>
            </a:pPr>
            <a:r>
              <a:rPr lang="tr-TR" sz="2800" dirty="0" err="1">
                <a:latin typeface="Verdana" panose="020B0604030504040204" pitchFamily="34" charset="0"/>
                <a:ea typeface="Times New Roman" panose="02020603050405020304" pitchFamily="18" charset="0"/>
              </a:rPr>
              <a:t>Kirchoff’un</a:t>
            </a:r>
            <a:r>
              <a:rPr lang="tr-TR" sz="2800" dirty="0">
                <a:latin typeface="Verdana" panose="020B0604030504040204" pitchFamily="34" charset="0"/>
                <a:ea typeface="Times New Roman" panose="02020603050405020304" pitchFamily="18" charset="0"/>
              </a:rPr>
              <a:t> </a:t>
            </a:r>
            <a:r>
              <a:rPr lang="tr-TR" sz="2800" dirty="0" smtClean="0">
                <a:latin typeface="Verdana" panose="020B0604030504040204" pitchFamily="34" charset="0"/>
                <a:ea typeface="Times New Roman" panose="02020603050405020304" pitchFamily="18" charset="0"/>
              </a:rPr>
              <a:t>Akım </a:t>
            </a:r>
            <a:r>
              <a:rPr lang="tr-TR" sz="2800" dirty="0">
                <a:latin typeface="Verdana" panose="020B0604030504040204" pitchFamily="34" charset="0"/>
                <a:ea typeface="Times New Roman" panose="02020603050405020304" pitchFamily="18" charset="0"/>
              </a:rPr>
              <a:t>Kuralı</a:t>
            </a:r>
            <a:endParaRPr lang="tr-TR" dirty="0">
              <a:latin typeface="Times New Roman" panose="02020603050405020304" pitchFamily="18" charset="0"/>
              <a:ea typeface="Times New Roman" panose="02020603050405020304" pitchFamily="18" charset="0"/>
            </a:endParaRPr>
          </a:p>
          <a:p>
            <a:pPr lvl="0" algn="just">
              <a:lnSpc>
                <a:spcPct val="150000"/>
              </a:lnSpc>
              <a:spcBef>
                <a:spcPts val="0"/>
              </a:spcBef>
              <a:buFont typeface="Symbol" panose="05050102010706020507" pitchFamily="18" charset="2"/>
              <a:buChar char=""/>
            </a:pPr>
            <a:r>
              <a:rPr lang="tr-TR" sz="2800" dirty="0" err="1">
                <a:latin typeface="Verdana" panose="020B0604030504040204" pitchFamily="34" charset="0"/>
                <a:ea typeface="Times New Roman" panose="02020603050405020304" pitchFamily="18" charset="0"/>
              </a:rPr>
              <a:t>Kirchoff’un</a:t>
            </a:r>
            <a:r>
              <a:rPr lang="tr-TR" sz="2800" dirty="0">
                <a:latin typeface="Verdana" panose="020B0604030504040204" pitchFamily="34" charset="0"/>
                <a:ea typeface="Times New Roman" panose="02020603050405020304" pitchFamily="18" charset="0"/>
              </a:rPr>
              <a:t> İlmek Kuralı</a:t>
            </a:r>
            <a:endParaRPr lang="tr-TR" dirty="0">
              <a:latin typeface="Times New Roman" panose="02020603050405020304" pitchFamily="18" charset="0"/>
              <a:ea typeface="Times New Roman" panose="02020603050405020304" pitchFamily="18" charset="0"/>
            </a:endParaRPr>
          </a:p>
          <a:p>
            <a:pPr lvl="0" algn="just">
              <a:lnSpc>
                <a:spcPct val="150000"/>
              </a:lnSpc>
              <a:spcBef>
                <a:spcPts val="0"/>
              </a:spcBef>
              <a:buFont typeface="Symbol" panose="05050102010706020507" pitchFamily="18" charset="2"/>
              <a:buChar char=""/>
            </a:pPr>
            <a:r>
              <a:rPr lang="tr-TR" sz="2800" dirty="0">
                <a:latin typeface="Verdana" panose="020B0604030504040204" pitchFamily="34" charset="0"/>
                <a:ea typeface="Times New Roman" panose="02020603050405020304" pitchFamily="18" charset="0"/>
              </a:rPr>
              <a:t>Seri ve Paralel Bağlı Dirençler</a:t>
            </a:r>
            <a:endParaRPr lang="tr-T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6843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4339" y="562975"/>
            <a:ext cx="8911687" cy="1280890"/>
          </a:xfrm>
        </p:spPr>
        <p:txBody>
          <a:bodyPr/>
          <a:lstStyle/>
          <a:p>
            <a:r>
              <a:rPr lang="tr-TR" b="1" dirty="0" smtClean="0"/>
              <a:t>Alternatif Akım Devresinde Dirençler</a:t>
            </a:r>
            <a:endParaRPr lang="tr-TR" b="1" dirty="0"/>
          </a:p>
        </p:txBody>
      </p:sp>
      <p:pic>
        <p:nvPicPr>
          <p:cNvPr id="7" name="Resim 6"/>
          <p:cNvPicPr>
            <a:picLocks noChangeAspect="1"/>
          </p:cNvPicPr>
          <p:nvPr/>
        </p:nvPicPr>
        <p:blipFill>
          <a:blip r:embed="rId2">
            <a:grayscl/>
          </a:blip>
          <a:stretch>
            <a:fillRect/>
          </a:stretch>
        </p:blipFill>
        <p:spPr>
          <a:xfrm>
            <a:off x="10135066" y="1534249"/>
            <a:ext cx="522200" cy="414679"/>
          </a:xfrm>
          <a:prstGeom prst="rect">
            <a:avLst/>
          </a:prstGeom>
        </p:spPr>
      </p:pic>
      <p:grpSp>
        <p:nvGrpSpPr>
          <p:cNvPr id="11" name="Grup 10"/>
          <p:cNvGrpSpPr/>
          <p:nvPr/>
        </p:nvGrpSpPr>
        <p:grpSpPr>
          <a:xfrm>
            <a:off x="7165634" y="2317158"/>
            <a:ext cx="4041998" cy="3634882"/>
            <a:chOff x="6086681" y="2068759"/>
            <a:chExt cx="4041998" cy="3634882"/>
          </a:xfrm>
        </p:grpSpPr>
        <p:pic>
          <p:nvPicPr>
            <p:cNvPr id="8" name="Resim 7"/>
            <p:cNvPicPr>
              <a:picLocks noChangeAspect="1"/>
            </p:cNvPicPr>
            <p:nvPr/>
          </p:nvPicPr>
          <p:blipFill>
            <a:blip r:embed="rId3">
              <a:clrChange>
                <a:clrFrom>
                  <a:srgbClr val="FFFFFF"/>
                </a:clrFrom>
                <a:clrTo>
                  <a:srgbClr val="FFFFFF">
                    <a:alpha val="0"/>
                  </a:srgbClr>
                </a:clrTo>
              </a:clrChange>
              <a:grayscl/>
            </a:blip>
            <a:stretch>
              <a:fillRect/>
            </a:stretch>
          </p:blipFill>
          <p:spPr>
            <a:xfrm>
              <a:off x="6086681" y="2145641"/>
              <a:ext cx="4041998" cy="3481118"/>
            </a:xfrm>
            <a:prstGeom prst="rect">
              <a:avLst/>
            </a:prstGeom>
          </p:spPr>
        </p:pic>
        <mc:AlternateContent xmlns:mc="http://schemas.openxmlformats.org/markup-compatibility/2006" xmlns:a14="http://schemas.microsoft.com/office/drawing/2010/main">
          <mc:Choice Requires="a14">
            <p:sp>
              <p:nvSpPr>
                <p:cNvPr id="9" name="Metin kutusu 8"/>
                <p:cNvSpPr txBox="1"/>
                <p:nvPr/>
              </p:nvSpPr>
              <p:spPr>
                <a:xfrm>
                  <a:off x="7881511" y="2068759"/>
                  <a:ext cx="478464"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𝑅</m:t>
                            </m:r>
                          </m:sub>
                        </m:sSub>
                      </m:oMath>
                    </m:oMathPara>
                  </a14:m>
                  <a:endParaRPr lang="tr-TR" sz="2800"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7881511" y="2068759"/>
                  <a:ext cx="478464" cy="430887"/>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Dikdörtgen 21"/>
                <p:cNvSpPr/>
                <p:nvPr/>
              </p:nvSpPr>
              <p:spPr>
                <a:xfrm>
                  <a:off x="6747651" y="5180421"/>
                  <a:ext cx="2746183"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tr-TR" sz="2800" b="0" i="1" dirty="0" smtClean="0">
                            <a:latin typeface="Cambria Math" panose="02040503050406030204" pitchFamily="18" charset="0"/>
                          </a:rPr>
                          <m:t>𝑉</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r>
                          <a:rPr lang="tr-TR" sz="2800" b="0" i="1" smtClean="0">
                            <a:latin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oMath>
                    </m:oMathPara>
                  </a14:m>
                  <a:endParaRPr lang="tr-TR" sz="2800" dirty="0"/>
                </a:p>
              </p:txBody>
            </p:sp>
          </mc:Choice>
          <mc:Fallback xmlns="">
            <p:sp>
              <p:nvSpPr>
                <p:cNvPr id="22" name="Dikdörtgen 21"/>
                <p:cNvSpPr>
                  <a:spLocks noRot="1" noChangeAspect="1" noMove="1" noResize="1" noEditPoints="1" noAdjustHandles="1" noChangeArrowheads="1" noChangeShapeType="1" noTextEdit="1"/>
                </p:cNvSpPr>
                <p:nvPr/>
              </p:nvSpPr>
              <p:spPr>
                <a:xfrm>
                  <a:off x="6747651" y="5180421"/>
                  <a:ext cx="2746183" cy="523220"/>
                </a:xfrm>
                <a:prstGeom prst="rect">
                  <a:avLst/>
                </a:prstGeom>
                <a:blipFill>
                  <a:blip r:embed="rId6"/>
                  <a:stretch>
                    <a:fillRect/>
                  </a:stretch>
                </a:blipFill>
              </p:spPr>
              <p:txBody>
                <a:bodyPr/>
                <a:lstStyle/>
                <a:p>
                  <a:r>
                    <a:rPr lang="tr-TR">
                      <a:noFill/>
                    </a:rPr>
                    <a:t> </a:t>
                  </a:r>
                </a:p>
              </p:txBody>
            </p:sp>
          </mc:Fallback>
        </mc:AlternateContent>
      </p:grpSp>
      <p:sp>
        <p:nvSpPr>
          <p:cNvPr id="12" name="Dikdörtgen 11"/>
          <p:cNvSpPr/>
          <p:nvPr/>
        </p:nvSpPr>
        <p:spPr>
          <a:xfrm>
            <a:off x="1252558" y="1732382"/>
            <a:ext cx="6096000" cy="2677656"/>
          </a:xfrm>
          <a:prstGeom prst="rect">
            <a:avLst/>
          </a:prstGeom>
        </p:spPr>
        <p:txBody>
          <a:bodyPr>
            <a:spAutoFit/>
          </a:bodyPr>
          <a:lstStyle/>
          <a:p>
            <a:r>
              <a:rPr lang="tr-TR" sz="2400" dirty="0"/>
              <a:t>Dirençteki anlık akım</a:t>
            </a:r>
          </a:p>
          <a:p>
            <a:endParaRPr lang="tr-TR" sz="2400" dirty="0"/>
          </a:p>
          <a:p>
            <a:endParaRPr lang="tr-TR" sz="2400" dirty="0" smtClean="0"/>
          </a:p>
          <a:p>
            <a:endParaRPr lang="tr-TR" sz="2400" dirty="0"/>
          </a:p>
          <a:p>
            <a:endParaRPr lang="tr-TR" sz="2400" dirty="0"/>
          </a:p>
          <a:p>
            <a:r>
              <a:rPr lang="tr-TR" sz="2400" dirty="0"/>
              <a:t>Direnç üzerindeki anlık gerilim de şu şekilde verilir</a:t>
            </a:r>
            <a:r>
              <a:rPr lang="tr-TR" sz="2400" dirty="0" smtClean="0"/>
              <a:t>:</a:t>
            </a:r>
            <a:endParaRPr lang="tr-TR" sz="2400" dirty="0"/>
          </a:p>
        </p:txBody>
      </p:sp>
      <mc:AlternateContent xmlns:mc="http://schemas.openxmlformats.org/markup-compatibility/2006" xmlns:a14="http://schemas.microsoft.com/office/drawing/2010/main">
        <mc:Choice Requires="a14">
          <p:sp>
            <p:nvSpPr>
              <p:cNvPr id="17" name="Metin kutusu 16"/>
              <p:cNvSpPr txBox="1"/>
              <p:nvPr/>
            </p:nvSpPr>
            <p:spPr>
              <a:xfrm>
                <a:off x="1806740" y="2394040"/>
                <a:ext cx="4002955"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𝐼</m:t>
                          </m:r>
                        </m:e>
                        <m:sub>
                          <m:r>
                            <a:rPr lang="tr-TR" sz="2400" b="0" i="1" smtClean="0">
                              <a:latin typeface="Cambria Math" panose="02040503050406030204" pitchFamily="18" charset="0"/>
                            </a:rPr>
                            <m:t>𝑅</m:t>
                          </m:r>
                        </m:sub>
                      </m:sSub>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𝑅</m:t>
                              </m:r>
                            </m:sub>
                          </m:sSub>
                        </m:num>
                        <m:den>
                          <m:r>
                            <a:rPr lang="tr-TR" sz="2400" b="0" i="1" smtClean="0">
                              <a:latin typeface="Cambria Math" panose="02040503050406030204" pitchFamily="18" charset="0"/>
                            </a:rPr>
                            <m:t>𝑅</m:t>
                          </m:r>
                        </m:den>
                      </m:f>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0</m:t>
                              </m:r>
                            </m:sub>
                          </m:sSub>
                        </m:num>
                        <m:den>
                          <m:r>
                            <a:rPr lang="tr-TR" sz="2400" b="0" i="1" smtClean="0">
                              <a:latin typeface="Cambria Math" panose="02040503050406030204" pitchFamily="18" charset="0"/>
                            </a:rPr>
                            <m:t>𝑅</m:t>
                          </m:r>
                        </m:den>
                      </m:f>
                      <m:r>
                        <a:rPr lang="tr-TR" sz="2400" b="0" i="1" smtClean="0">
                          <a:latin typeface="Cambria Math" panose="02040503050406030204" pitchFamily="18" charset="0"/>
                        </a:rPr>
                        <m:t>𝑠𝑖𝑛</m:t>
                      </m:r>
                      <m:r>
                        <a:rPr lang="tr-TR" sz="2400" b="0" i="1" smtClean="0">
                          <a:latin typeface="Cambria Math" panose="02040503050406030204" pitchFamily="18" charset="0"/>
                          <a:ea typeface="Cambria Math" panose="02040503050406030204" pitchFamily="18" charset="0"/>
                        </a:rPr>
                        <m:t>𝜔</m:t>
                      </m:r>
                      <m:r>
                        <a:rPr lang="tr-TR" sz="2400" b="0" i="1" smtClean="0">
                          <a:latin typeface="Cambria Math" panose="02040503050406030204" pitchFamily="18" charset="0"/>
                          <a:ea typeface="Cambria Math" panose="02040503050406030204" pitchFamily="18" charset="0"/>
                        </a:rPr>
                        <m:t>𝑡</m:t>
                      </m:r>
                      <m:r>
                        <a:rPr lang="tr-TR" sz="2400" b="0" i="1" smtClean="0">
                          <a:latin typeface="Cambria Math" panose="02040503050406030204" pitchFamily="18" charset="0"/>
                          <a:ea typeface="Cambria Math" panose="02040503050406030204" pitchFamily="18" charset="0"/>
                        </a:rPr>
                        <m:t>=</m:t>
                      </m:r>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𝐼</m:t>
                          </m:r>
                        </m:e>
                        <m:sub>
                          <m:r>
                            <a:rPr lang="tr-TR" sz="2400" b="0" i="1" smtClean="0">
                              <a:latin typeface="Cambria Math" panose="02040503050406030204" pitchFamily="18" charset="0"/>
                              <a:ea typeface="Cambria Math" panose="02040503050406030204" pitchFamily="18" charset="0"/>
                            </a:rPr>
                            <m:t>0</m:t>
                          </m:r>
                        </m:sub>
                      </m:sSub>
                      <m:r>
                        <a:rPr lang="tr-TR" sz="2400" b="0" i="1" smtClean="0">
                          <a:latin typeface="Cambria Math" panose="02040503050406030204" pitchFamily="18" charset="0"/>
                          <a:ea typeface="Cambria Math" panose="02040503050406030204" pitchFamily="18" charset="0"/>
                        </a:rPr>
                        <m:t>𝑠𝑖𝑛</m:t>
                      </m:r>
                      <m:r>
                        <a:rPr lang="tr-TR" sz="2400" b="0" i="1" smtClean="0">
                          <a:latin typeface="Cambria Math" panose="02040503050406030204" pitchFamily="18" charset="0"/>
                          <a:ea typeface="Cambria Math" panose="02040503050406030204" pitchFamily="18" charset="0"/>
                        </a:rPr>
                        <m:t>𝜔</m:t>
                      </m:r>
                      <m:r>
                        <a:rPr lang="tr-TR" sz="2400" b="0" i="1" smtClean="0">
                          <a:latin typeface="Cambria Math" panose="02040503050406030204" pitchFamily="18" charset="0"/>
                          <a:ea typeface="Cambria Math" panose="02040503050406030204" pitchFamily="18" charset="0"/>
                        </a:rPr>
                        <m:t>𝑡</m:t>
                      </m:r>
                    </m:oMath>
                  </m:oMathPara>
                </a14:m>
                <a:endParaRPr lang="tr-TR" sz="2400" dirty="0"/>
              </a:p>
            </p:txBody>
          </p:sp>
        </mc:Choice>
        <mc:Fallback xmlns="">
          <p:sp>
            <p:nvSpPr>
              <p:cNvPr id="17" name="Metin kutusu 16"/>
              <p:cNvSpPr txBox="1">
                <a:spLocks noRot="1" noChangeAspect="1" noMove="1" noResize="1" noEditPoints="1" noAdjustHandles="1" noChangeArrowheads="1" noChangeShapeType="1" noTextEdit="1"/>
              </p:cNvSpPr>
              <p:nvPr/>
            </p:nvSpPr>
            <p:spPr>
              <a:xfrm>
                <a:off x="1806740" y="2394040"/>
                <a:ext cx="4002955" cy="689035"/>
              </a:xfrm>
              <a:prstGeom prst="rect">
                <a:avLst/>
              </a:prstGeom>
              <a:blipFill>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Metin kutusu 20"/>
              <p:cNvSpPr txBox="1"/>
              <p:nvPr/>
            </p:nvSpPr>
            <p:spPr>
              <a:xfrm>
                <a:off x="2018983" y="4496267"/>
                <a:ext cx="41512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𝑅</m:t>
                          </m:r>
                        </m:sub>
                      </m:sSub>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𝐼</m:t>
                          </m:r>
                        </m:e>
                        <m:sub>
                          <m:r>
                            <a:rPr lang="tr-TR" sz="2800" b="0" i="1" smtClean="0">
                              <a:latin typeface="Cambria Math" panose="02040503050406030204" pitchFamily="18" charset="0"/>
                            </a:rPr>
                            <m:t>0</m:t>
                          </m:r>
                        </m:sub>
                      </m:sSub>
                      <m:r>
                        <a:rPr lang="tr-TR" sz="2800" b="0" i="1" smtClean="0">
                          <a:latin typeface="Cambria Math" panose="02040503050406030204" pitchFamily="18" charset="0"/>
                        </a:rPr>
                        <m:t>𝑅</m:t>
                      </m:r>
                      <m:r>
                        <a:rPr lang="tr-TR" sz="2800" b="0" i="1" smtClean="0">
                          <a:latin typeface="Cambria Math" panose="02040503050406030204" pitchFamily="18" charset="0"/>
                        </a:rPr>
                        <m:t> </m:t>
                      </m:r>
                      <m:r>
                        <a:rPr lang="tr-TR" sz="2800" b="0" i="1" smtClean="0">
                          <a:latin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r>
                        <a:rPr lang="tr-TR" sz="2800" b="0" i="1" smtClean="0">
                          <a:latin typeface="Cambria Math" panose="02040503050406030204" pitchFamily="18" charset="0"/>
                          <a:ea typeface="Cambria Math" panose="02040503050406030204" pitchFamily="18" charset="0"/>
                        </a:rPr>
                        <m:t>=</m:t>
                      </m:r>
                      <m:sSub>
                        <m:sSubPr>
                          <m:ctrlPr>
                            <a:rPr lang="tr-TR" sz="2800" b="0" i="1" smtClean="0">
                              <a:latin typeface="Cambria Math" panose="02040503050406030204" pitchFamily="18" charset="0"/>
                              <a:ea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𝑉</m:t>
                          </m:r>
                        </m:e>
                        <m:sub>
                          <m:r>
                            <a:rPr lang="tr-TR" sz="2800" b="0" i="1" smtClean="0">
                              <a:latin typeface="Cambria Math" panose="02040503050406030204" pitchFamily="18" charset="0"/>
                              <a:ea typeface="Cambria Math" panose="02040503050406030204" pitchFamily="18" charset="0"/>
                            </a:rPr>
                            <m:t>0</m:t>
                          </m:r>
                        </m:sub>
                      </m:sSub>
                      <m:r>
                        <a:rPr lang="tr-TR" sz="2800" b="0" i="1" smtClean="0">
                          <a:latin typeface="Cambria Math" panose="02040503050406030204" pitchFamily="18" charset="0"/>
                          <a:ea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oMath>
                  </m:oMathPara>
                </a14:m>
                <a:endParaRPr lang="tr-TR" sz="2800" dirty="0"/>
              </a:p>
            </p:txBody>
          </p:sp>
        </mc:Choice>
        <mc:Fallback xmlns="">
          <p:sp>
            <p:nvSpPr>
              <p:cNvPr id="21" name="Metin kutusu 20"/>
              <p:cNvSpPr txBox="1">
                <a:spLocks noRot="1" noChangeAspect="1" noMove="1" noResize="1" noEditPoints="1" noAdjustHandles="1" noChangeArrowheads="1" noChangeShapeType="1" noTextEdit="1"/>
              </p:cNvSpPr>
              <p:nvPr/>
            </p:nvSpPr>
            <p:spPr>
              <a:xfrm>
                <a:off x="2018983" y="4496267"/>
                <a:ext cx="4151200" cy="430887"/>
              </a:xfrm>
              <a:prstGeom prst="rect">
                <a:avLst/>
              </a:prstGeom>
              <a:blipFill>
                <a:blip r:embed="rId8"/>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456774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7091" y="571558"/>
            <a:ext cx="8911687" cy="1280890"/>
          </a:xfrm>
        </p:spPr>
        <p:txBody>
          <a:bodyPr/>
          <a:lstStyle/>
          <a:p>
            <a:r>
              <a:rPr lang="tr-TR" b="1" dirty="0"/>
              <a:t>Alternatif Akım Devresinde Dirençler</a:t>
            </a:r>
          </a:p>
        </p:txBody>
      </p:sp>
      <p:sp>
        <p:nvSpPr>
          <p:cNvPr id="3" name="Dikdörtgen 2"/>
          <p:cNvSpPr/>
          <p:nvPr/>
        </p:nvSpPr>
        <p:spPr>
          <a:xfrm>
            <a:off x="1667091" y="1540511"/>
            <a:ext cx="9962606" cy="1938992"/>
          </a:xfrm>
          <a:prstGeom prst="rect">
            <a:avLst/>
          </a:prstGeom>
        </p:spPr>
        <p:txBody>
          <a:bodyPr wrap="square">
            <a:spAutoFit/>
          </a:bodyPr>
          <a:lstStyle/>
          <a:p>
            <a:pPr marL="285750" indent="-285750">
              <a:buFont typeface="Arial" panose="020B0604020202020204" pitchFamily="34" charset="0"/>
              <a:buChar char="•"/>
            </a:pPr>
            <a:r>
              <a:rPr lang="tr-TR" sz="2400" dirty="0"/>
              <a:t>Grafik, direncin üzerindeki akım ve voltajı gösterir.</a:t>
            </a:r>
          </a:p>
          <a:p>
            <a:pPr marL="285750" indent="-285750">
              <a:buFont typeface="Arial" panose="020B0604020202020204" pitchFamily="34" charset="0"/>
              <a:buChar char="•"/>
            </a:pPr>
            <a:r>
              <a:rPr lang="tr-TR" sz="2400" dirty="0"/>
              <a:t>Akım ve voltaj aynı anda maksimum değerlerine ulaşır.</a:t>
            </a:r>
          </a:p>
          <a:p>
            <a:pPr marL="285750" indent="-285750">
              <a:buFont typeface="Arial" panose="020B0604020202020204" pitchFamily="34" charset="0"/>
              <a:buChar char="•"/>
            </a:pPr>
            <a:r>
              <a:rPr lang="tr-TR" sz="2400" dirty="0"/>
              <a:t>Akımın ve voltajın fazda olduğu söylenir.</a:t>
            </a:r>
          </a:p>
          <a:p>
            <a:endParaRPr lang="tr-TR" sz="2400" dirty="0"/>
          </a:p>
          <a:p>
            <a:endParaRPr lang="tr-TR" sz="2400" dirty="0"/>
          </a:p>
        </p:txBody>
      </p:sp>
      <p:pic>
        <p:nvPicPr>
          <p:cNvPr id="4" name="Resim 3"/>
          <p:cNvPicPr>
            <a:picLocks noChangeAspect="1"/>
          </p:cNvPicPr>
          <p:nvPr/>
        </p:nvPicPr>
        <p:blipFill>
          <a:blip r:embed="rId2"/>
          <a:stretch>
            <a:fillRect/>
          </a:stretch>
        </p:blipFill>
        <p:spPr>
          <a:xfrm>
            <a:off x="3457196" y="2934884"/>
            <a:ext cx="5122579" cy="3595351"/>
          </a:xfrm>
          <a:prstGeom prst="rect">
            <a:avLst/>
          </a:prstGeom>
        </p:spPr>
      </p:pic>
    </p:spTree>
    <p:extLst>
      <p:ext uri="{BB962C8B-B14F-4D97-AF65-F5344CB8AC3E}">
        <p14:creationId xmlns:p14="http://schemas.microsoft.com/office/powerpoint/2010/main" val="376391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8525" y="446180"/>
            <a:ext cx="8911687" cy="1280890"/>
          </a:xfrm>
        </p:spPr>
        <p:txBody>
          <a:bodyPr/>
          <a:lstStyle/>
          <a:p>
            <a:r>
              <a:rPr lang="tr-TR" b="1" dirty="0"/>
              <a:t>Alternatif Akım Devresinde Dirençler</a:t>
            </a:r>
          </a:p>
        </p:txBody>
      </p:sp>
      <p:sp>
        <p:nvSpPr>
          <p:cNvPr id="3" name="Dikdörtgen 2"/>
          <p:cNvSpPr/>
          <p:nvPr/>
        </p:nvSpPr>
        <p:spPr>
          <a:xfrm>
            <a:off x="1542006" y="1456430"/>
            <a:ext cx="9962606" cy="2677656"/>
          </a:xfrm>
          <a:prstGeom prst="rect">
            <a:avLst/>
          </a:prstGeom>
        </p:spPr>
        <p:txBody>
          <a:bodyPr wrap="square">
            <a:spAutoFit/>
          </a:bodyPr>
          <a:lstStyle/>
          <a:p>
            <a:pPr marL="285750" indent="-285750">
              <a:buFont typeface="Arial" panose="020B0604020202020204" pitchFamily="34" charset="0"/>
              <a:buChar char="•"/>
            </a:pPr>
            <a:r>
              <a:rPr lang="tr-TR" sz="2400" dirty="0" smtClean="0"/>
              <a:t>Bir </a:t>
            </a:r>
            <a:r>
              <a:rPr lang="tr-TR" sz="2400" dirty="0" err="1" smtClean="0"/>
              <a:t>sinüsel</a:t>
            </a:r>
            <a:r>
              <a:rPr lang="tr-TR" sz="2400" dirty="0" smtClean="0"/>
              <a:t> uygulanan bir </a:t>
            </a:r>
            <a:r>
              <a:rPr lang="tr-TR" sz="2400" dirty="0"/>
              <a:t>voltaj için bir dirençteki akım her zaman dirençteki gerilimle aynı fazdadır.</a:t>
            </a:r>
          </a:p>
          <a:p>
            <a:pPr marL="285750" indent="-285750">
              <a:buFont typeface="Arial" panose="020B0604020202020204" pitchFamily="34" charset="0"/>
              <a:buChar char="•"/>
            </a:pPr>
            <a:r>
              <a:rPr lang="tr-TR" sz="2400" dirty="0"/>
              <a:t>Akımın yönünün direncin davranışı üzerinde hiçbir etkisi yoktur.</a:t>
            </a:r>
          </a:p>
          <a:p>
            <a:pPr marL="285750" indent="-285750">
              <a:buFont typeface="Arial" panose="020B0604020202020204" pitchFamily="34" charset="0"/>
              <a:buChar char="•"/>
            </a:pPr>
            <a:r>
              <a:rPr lang="tr-TR" sz="2400" dirty="0"/>
              <a:t>Dirençler hem DC hem de AC devrelerinde aynı şekilde davranırlar.</a:t>
            </a:r>
          </a:p>
          <a:p>
            <a:endParaRPr lang="tr-TR" sz="2400" dirty="0"/>
          </a:p>
          <a:p>
            <a:endParaRPr lang="tr-TR" sz="2400" dirty="0"/>
          </a:p>
          <a:p>
            <a:endParaRPr lang="tr-TR" sz="2400" dirty="0"/>
          </a:p>
        </p:txBody>
      </p:sp>
      <p:pic>
        <p:nvPicPr>
          <p:cNvPr id="4" name="Resim 3"/>
          <p:cNvPicPr>
            <a:picLocks noChangeAspect="1"/>
          </p:cNvPicPr>
          <p:nvPr/>
        </p:nvPicPr>
        <p:blipFill>
          <a:blip r:embed="rId2"/>
          <a:stretch>
            <a:fillRect/>
          </a:stretch>
        </p:blipFill>
        <p:spPr>
          <a:xfrm>
            <a:off x="3945225" y="3278600"/>
            <a:ext cx="4528036" cy="3178063"/>
          </a:xfrm>
          <a:prstGeom prst="rect">
            <a:avLst/>
          </a:prstGeom>
        </p:spPr>
      </p:pic>
    </p:spTree>
    <p:extLst>
      <p:ext uri="{BB962C8B-B14F-4D97-AF65-F5344CB8AC3E}">
        <p14:creationId xmlns:p14="http://schemas.microsoft.com/office/powerpoint/2010/main" val="89786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5262" y="538344"/>
            <a:ext cx="8911687" cy="1280890"/>
          </a:xfrm>
        </p:spPr>
        <p:txBody>
          <a:bodyPr/>
          <a:lstStyle/>
          <a:p>
            <a:r>
              <a:rPr lang="tr-TR" b="1" dirty="0" smtClean="0"/>
              <a:t>Etkin (</a:t>
            </a:r>
            <a:r>
              <a:rPr lang="tr-TR" b="1" dirty="0" err="1" smtClean="0"/>
              <a:t>rms</a:t>
            </a:r>
            <a:r>
              <a:rPr lang="tr-TR" b="1" dirty="0" smtClean="0"/>
              <a:t>) Akım ve Gerilim </a:t>
            </a:r>
            <a:endParaRPr lang="tr-TR" b="1" dirty="0"/>
          </a:p>
        </p:txBody>
      </p:sp>
      <p:sp>
        <p:nvSpPr>
          <p:cNvPr id="3" name="Dikdörtgen 2"/>
          <p:cNvSpPr/>
          <p:nvPr/>
        </p:nvSpPr>
        <p:spPr>
          <a:xfrm>
            <a:off x="1497140" y="1322552"/>
            <a:ext cx="9119809" cy="1477328"/>
          </a:xfrm>
          <a:prstGeom prst="rect">
            <a:avLst/>
          </a:prstGeom>
        </p:spPr>
        <p:txBody>
          <a:bodyPr wrap="square">
            <a:spAutoFit/>
          </a:bodyPr>
          <a:lstStyle/>
          <a:p>
            <a:pPr marL="285750" indent="-285750">
              <a:buFont typeface="Arial" panose="020B0604020202020204" pitchFamily="34" charset="0"/>
              <a:buChar char="•"/>
            </a:pPr>
            <a:r>
              <a:rPr lang="tr-TR" dirty="0"/>
              <a:t>Bir çevrimdeki ortalama akım sıfırdır.</a:t>
            </a:r>
          </a:p>
          <a:p>
            <a:pPr marL="285750" indent="-285750">
              <a:buFont typeface="Arial" panose="020B0604020202020204" pitchFamily="34" charset="0"/>
              <a:buChar char="•"/>
            </a:pPr>
            <a:r>
              <a:rPr lang="tr-TR" dirty="0"/>
              <a:t>Dirençler, akımın </a:t>
            </a:r>
            <a:r>
              <a:rPr lang="tr-TR" dirty="0" smtClean="0"/>
              <a:t>yönüne değil büyüklüğüne </a:t>
            </a:r>
            <a:r>
              <a:rPr lang="tr-TR" dirty="0"/>
              <a:t>bağlı olarak </a:t>
            </a:r>
            <a:r>
              <a:rPr lang="tr-TR" dirty="0" smtClean="0"/>
              <a:t>bir </a:t>
            </a:r>
            <a:r>
              <a:rPr lang="tr-TR" dirty="0"/>
              <a:t>sıcaklık artışı yaşarlar.</a:t>
            </a:r>
          </a:p>
          <a:p>
            <a:pPr marL="285750" indent="-285750">
              <a:buFont typeface="Arial" panose="020B0604020202020204" pitchFamily="34" charset="0"/>
              <a:buChar char="•"/>
            </a:pPr>
            <a:r>
              <a:rPr lang="tr-TR" dirty="0"/>
              <a:t>Güç, akımın karesi ile ilgilidir.</a:t>
            </a:r>
          </a:p>
          <a:p>
            <a:pPr marL="285750" indent="-285750">
              <a:buFont typeface="Arial" panose="020B0604020202020204" pitchFamily="34" charset="0"/>
              <a:buChar char="•"/>
            </a:pPr>
            <a:r>
              <a:rPr lang="tr-TR" dirty="0" err="1" smtClean="0"/>
              <a:t>rms</a:t>
            </a:r>
            <a:r>
              <a:rPr lang="tr-TR" dirty="0"/>
              <a:t>, </a:t>
            </a:r>
            <a:r>
              <a:rPr lang="tr-TR" dirty="0" smtClean="0"/>
              <a:t>karekök ortalama anlamına </a:t>
            </a:r>
            <a:r>
              <a:rPr lang="tr-TR" dirty="0"/>
              <a:t>gelir</a:t>
            </a:r>
          </a:p>
          <a:p>
            <a:r>
              <a:rPr lang="tr-TR" dirty="0" smtClean="0"/>
              <a:t>Alternatif gerilim ve akımın </a:t>
            </a:r>
            <a:r>
              <a:rPr lang="tr-TR" dirty="0" err="1"/>
              <a:t>rms</a:t>
            </a:r>
            <a:r>
              <a:rPr lang="tr-TR" dirty="0"/>
              <a:t> </a:t>
            </a:r>
            <a:r>
              <a:rPr lang="tr-TR" dirty="0" smtClean="0"/>
              <a:t>değerleri şöyle verilir:</a:t>
            </a:r>
            <a:endParaRPr lang="tr-TR" dirty="0"/>
          </a:p>
        </p:txBody>
      </p:sp>
      <mc:AlternateContent xmlns:mc="http://schemas.openxmlformats.org/markup-compatibility/2006" xmlns:a14="http://schemas.microsoft.com/office/drawing/2010/main">
        <mc:Choice Requires="a14">
          <p:sp>
            <p:nvSpPr>
              <p:cNvPr id="5" name="Metin kutusu 4"/>
              <p:cNvSpPr txBox="1"/>
              <p:nvPr/>
            </p:nvSpPr>
            <p:spPr>
              <a:xfrm>
                <a:off x="2319104" y="4801807"/>
                <a:ext cx="2986972" cy="887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𝐼</m:t>
                          </m:r>
                        </m:e>
                        <m:sub>
                          <m:r>
                            <a:rPr lang="tr-TR" sz="2800" b="0" i="1" smtClean="0">
                              <a:latin typeface="Cambria Math" panose="02040503050406030204" pitchFamily="18" charset="0"/>
                            </a:rPr>
                            <m:t>𝑒</m:t>
                          </m:r>
                        </m:sub>
                      </m:sSub>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𝐼</m:t>
                              </m:r>
                            </m:e>
                            <m:sub>
                              <m:r>
                                <a:rPr lang="tr-TR" sz="2800" b="0" i="1" smtClean="0">
                                  <a:latin typeface="Cambria Math" panose="02040503050406030204" pitchFamily="18" charset="0"/>
                                </a:rPr>
                                <m:t>0</m:t>
                              </m:r>
                            </m:sub>
                          </m:sSub>
                        </m:num>
                        <m:den>
                          <m:rad>
                            <m:radPr>
                              <m:degHide m:val="on"/>
                              <m:ctrlPr>
                                <a:rPr lang="tr-TR" sz="2800" b="0" i="1" smtClean="0">
                                  <a:latin typeface="Cambria Math" panose="02040503050406030204" pitchFamily="18" charset="0"/>
                                </a:rPr>
                              </m:ctrlPr>
                            </m:radPr>
                            <m:deg/>
                            <m:e>
                              <m:r>
                                <a:rPr lang="tr-TR" sz="2800" b="0" i="1" smtClean="0">
                                  <a:latin typeface="Cambria Math" panose="02040503050406030204" pitchFamily="18" charset="0"/>
                                </a:rPr>
                                <m:t>2</m:t>
                              </m:r>
                            </m:e>
                          </m:rad>
                        </m:den>
                      </m:f>
                      <m:r>
                        <a:rPr lang="tr-TR" sz="2800" b="0" i="1" smtClean="0">
                          <a:latin typeface="Cambria Math" panose="02040503050406030204" pitchFamily="18" charset="0"/>
                        </a:rPr>
                        <m:t>=0.707 </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𝐼</m:t>
                          </m:r>
                        </m:e>
                        <m:sub>
                          <m:r>
                            <a:rPr lang="tr-TR" sz="2800" b="0" i="1" smtClean="0">
                              <a:latin typeface="Cambria Math" panose="02040503050406030204" pitchFamily="18" charset="0"/>
                            </a:rPr>
                            <m:t>0</m:t>
                          </m:r>
                        </m:sub>
                      </m:sSub>
                    </m:oMath>
                  </m:oMathPara>
                </a14:m>
                <a:endParaRPr lang="tr-TR" sz="2800" dirty="0"/>
              </a:p>
            </p:txBody>
          </p:sp>
        </mc:Choice>
        <mc:Fallback xmlns="">
          <p:sp>
            <p:nvSpPr>
              <p:cNvPr id="5" name="Metin kutusu 4"/>
              <p:cNvSpPr txBox="1">
                <a:spLocks noRot="1" noChangeAspect="1" noMove="1" noResize="1" noEditPoints="1" noAdjustHandles="1" noChangeArrowheads="1" noChangeShapeType="1" noTextEdit="1"/>
              </p:cNvSpPr>
              <p:nvPr/>
            </p:nvSpPr>
            <p:spPr>
              <a:xfrm>
                <a:off x="2319104" y="4801807"/>
                <a:ext cx="2986972" cy="887166"/>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3" name="Metin kutusu 32"/>
              <p:cNvSpPr txBox="1"/>
              <p:nvPr/>
            </p:nvSpPr>
            <p:spPr>
              <a:xfrm>
                <a:off x="2275823" y="3245255"/>
                <a:ext cx="3073534" cy="887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𝑒</m:t>
                          </m:r>
                        </m:sub>
                      </m:sSub>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num>
                        <m:den>
                          <m:rad>
                            <m:radPr>
                              <m:degHide m:val="on"/>
                              <m:ctrlPr>
                                <a:rPr lang="tr-TR" sz="2800" b="0" i="1" smtClean="0">
                                  <a:latin typeface="Cambria Math" panose="02040503050406030204" pitchFamily="18" charset="0"/>
                                </a:rPr>
                              </m:ctrlPr>
                            </m:radPr>
                            <m:deg/>
                            <m:e>
                              <m:r>
                                <a:rPr lang="tr-TR" sz="2800" b="0" i="1" smtClean="0">
                                  <a:latin typeface="Cambria Math" panose="02040503050406030204" pitchFamily="18" charset="0"/>
                                </a:rPr>
                                <m:t>2</m:t>
                              </m:r>
                            </m:e>
                          </m:rad>
                        </m:den>
                      </m:f>
                      <m:r>
                        <a:rPr lang="tr-TR" sz="2800" b="0" i="1" smtClean="0">
                          <a:latin typeface="Cambria Math" panose="02040503050406030204" pitchFamily="18" charset="0"/>
                        </a:rPr>
                        <m:t>=0.707 </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oMath>
                  </m:oMathPara>
                </a14:m>
                <a:endParaRPr lang="tr-TR" sz="2800" dirty="0"/>
              </a:p>
            </p:txBody>
          </p:sp>
        </mc:Choice>
        <mc:Fallback xmlns="">
          <p:sp>
            <p:nvSpPr>
              <p:cNvPr id="33" name="Metin kutusu 32"/>
              <p:cNvSpPr txBox="1">
                <a:spLocks noRot="1" noChangeAspect="1" noMove="1" noResize="1" noEditPoints="1" noAdjustHandles="1" noChangeArrowheads="1" noChangeShapeType="1" noTextEdit="1"/>
              </p:cNvSpPr>
              <p:nvPr/>
            </p:nvSpPr>
            <p:spPr>
              <a:xfrm>
                <a:off x="2275823" y="3245255"/>
                <a:ext cx="3073534" cy="887166"/>
              </a:xfrm>
              <a:prstGeom prst="rect">
                <a:avLst/>
              </a:prstGeom>
              <a:blipFill>
                <a:blip r:embed="rId3"/>
                <a:stretch>
                  <a:fillRect/>
                </a:stretch>
              </a:blipFill>
            </p:spPr>
            <p:txBody>
              <a:bodyPr/>
              <a:lstStyle/>
              <a:p>
                <a:r>
                  <a:rPr lang="tr-TR">
                    <a:noFill/>
                  </a:rPr>
                  <a:t> </a:t>
                </a:r>
              </a:p>
            </p:txBody>
          </p:sp>
        </mc:Fallback>
      </mc:AlternateContent>
      <p:grpSp>
        <p:nvGrpSpPr>
          <p:cNvPr id="18" name="Grup 17"/>
          <p:cNvGrpSpPr/>
          <p:nvPr/>
        </p:nvGrpSpPr>
        <p:grpSpPr>
          <a:xfrm>
            <a:off x="6167662" y="3048415"/>
            <a:ext cx="3926147" cy="2755232"/>
            <a:chOff x="3200400" y="1668192"/>
            <a:chExt cx="6073602" cy="4732607"/>
          </a:xfrm>
        </p:grpSpPr>
        <p:grpSp>
          <p:nvGrpSpPr>
            <p:cNvPr id="35" name="Grup 34"/>
            <p:cNvGrpSpPr/>
            <p:nvPr/>
          </p:nvGrpSpPr>
          <p:grpSpPr>
            <a:xfrm>
              <a:off x="3200400" y="1668192"/>
              <a:ext cx="6073602" cy="4732607"/>
              <a:chOff x="2921650" y="4024615"/>
              <a:chExt cx="3318116" cy="2568383"/>
            </a:xfrm>
          </p:grpSpPr>
          <p:pic>
            <p:nvPicPr>
              <p:cNvPr id="40" name="Resim 39"/>
              <p:cNvPicPr>
                <a:picLocks noChangeAspect="1"/>
              </p:cNvPicPr>
              <p:nvPr/>
            </p:nvPicPr>
            <p:blipFill rotWithShape="1">
              <a:blip r:embed="rId4">
                <a:grayscl/>
              </a:blip>
              <a:srcRect l="2303" t="14672" b="1"/>
              <a:stretch/>
            </p:blipFill>
            <p:spPr>
              <a:xfrm>
                <a:off x="2998066" y="4024615"/>
                <a:ext cx="3241700" cy="2568383"/>
              </a:xfrm>
              <a:prstGeom prst="rect">
                <a:avLst/>
              </a:prstGeom>
            </p:spPr>
          </p:pic>
          <mc:AlternateContent xmlns:mc="http://schemas.openxmlformats.org/markup-compatibility/2006" xmlns:a14="http://schemas.microsoft.com/office/drawing/2010/main">
            <mc:Choice Requires="a14">
              <p:sp>
                <p:nvSpPr>
                  <p:cNvPr id="42" name="Metin kutusu 41"/>
                  <p:cNvSpPr txBox="1"/>
                  <p:nvPr/>
                </p:nvSpPr>
                <p:spPr>
                  <a:xfrm>
                    <a:off x="3000029" y="4426407"/>
                    <a:ext cx="41580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0</m:t>
                              </m:r>
                            </m:sub>
                          </m:sSub>
                        </m:oMath>
                      </m:oMathPara>
                    </a14:m>
                    <a:endParaRPr lang="tr-TR" dirty="0"/>
                  </a:p>
                </p:txBody>
              </p:sp>
            </mc:Choice>
            <mc:Fallback xmlns="">
              <p:sp>
                <p:nvSpPr>
                  <p:cNvPr id="11" name="Metin kutusu 10"/>
                  <p:cNvSpPr txBox="1">
                    <a:spLocks noRot="1" noChangeAspect="1" noMove="1" noResize="1" noEditPoints="1" noAdjustHandles="1" noChangeArrowheads="1" noChangeShapeType="1" noTextEdit="1"/>
                  </p:cNvSpPr>
                  <p:nvPr/>
                </p:nvSpPr>
                <p:spPr>
                  <a:xfrm>
                    <a:off x="3000029" y="4426407"/>
                    <a:ext cx="415807" cy="276999"/>
                  </a:xfrm>
                  <a:prstGeom prst="rect">
                    <a:avLst/>
                  </a:prstGeom>
                  <a:blipFill>
                    <a:blip r:embed="rId6"/>
                    <a:stretch>
                      <a:fillRect b="-1739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8" name="Metin kutusu 47"/>
                  <p:cNvSpPr txBox="1"/>
                  <p:nvPr/>
                </p:nvSpPr>
                <p:spPr>
                  <a:xfrm>
                    <a:off x="2921650" y="4872446"/>
                    <a:ext cx="494185"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0</m:t>
                              </m:r>
                            </m:sub>
                          </m:sSub>
                        </m:oMath>
                      </m:oMathPara>
                    </a14:m>
                    <a:endParaRPr lang="tr-TR" dirty="0"/>
                  </a:p>
                </p:txBody>
              </p:sp>
            </mc:Choice>
            <mc:Fallback xmlns="">
              <p:sp>
                <p:nvSpPr>
                  <p:cNvPr id="12" name="Metin kutusu 11"/>
                  <p:cNvSpPr txBox="1">
                    <a:spLocks noRot="1" noChangeAspect="1" noMove="1" noResize="1" noEditPoints="1" noAdjustHandles="1" noChangeArrowheads="1" noChangeShapeType="1" noTextEdit="1"/>
                  </p:cNvSpPr>
                  <p:nvPr/>
                </p:nvSpPr>
                <p:spPr>
                  <a:xfrm>
                    <a:off x="2921650" y="4872446"/>
                    <a:ext cx="494185" cy="276999"/>
                  </a:xfrm>
                  <a:prstGeom prst="rect">
                    <a:avLst/>
                  </a:prstGeom>
                  <a:blipFill>
                    <a:blip r:embed="rId7"/>
                    <a:stretch>
                      <a:fillRect b="-1739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0" name="Metin kutusu 49"/>
                  <p:cNvSpPr txBox="1"/>
                  <p:nvPr/>
                </p:nvSpPr>
                <p:spPr>
                  <a:xfrm>
                    <a:off x="5534297" y="4426407"/>
                    <a:ext cx="26879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𝑅</m:t>
                              </m:r>
                            </m:sub>
                          </m:sSub>
                        </m:oMath>
                      </m:oMathPara>
                    </a14:m>
                    <a:endParaRPr lang="tr-TR" dirty="0"/>
                  </a:p>
                </p:txBody>
              </p:sp>
            </mc:Choice>
            <mc:Fallback xmlns="">
              <p:sp>
                <p:nvSpPr>
                  <p:cNvPr id="13" name="Metin kutusu 12"/>
                  <p:cNvSpPr txBox="1">
                    <a:spLocks noRot="1" noChangeAspect="1" noMove="1" noResize="1" noEditPoints="1" noAdjustHandles="1" noChangeArrowheads="1" noChangeShapeType="1" noTextEdit="1"/>
                  </p:cNvSpPr>
                  <p:nvPr/>
                </p:nvSpPr>
                <p:spPr>
                  <a:xfrm>
                    <a:off x="5534297" y="4426407"/>
                    <a:ext cx="268792" cy="276999"/>
                  </a:xfrm>
                  <a:prstGeom prst="rect">
                    <a:avLst/>
                  </a:prstGeom>
                  <a:blipFill>
                    <a:blip r:embed="rId8"/>
                    <a:stretch>
                      <a:fillRect l="-18182" r="-2273" b="-1739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1" name="Metin kutusu 50"/>
                  <p:cNvSpPr txBox="1"/>
                  <p:nvPr/>
                </p:nvSpPr>
                <p:spPr>
                  <a:xfrm>
                    <a:off x="5565288" y="4872445"/>
                    <a:ext cx="30777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𝑅</m:t>
                              </m:r>
                            </m:sub>
                          </m:sSub>
                        </m:oMath>
                      </m:oMathPara>
                    </a14:m>
                    <a:endParaRPr lang="tr-TR" dirty="0"/>
                  </a:p>
                </p:txBody>
              </p:sp>
            </mc:Choice>
            <mc:Fallback xmlns="">
              <p:sp>
                <p:nvSpPr>
                  <p:cNvPr id="14" name="Metin kutusu 13"/>
                  <p:cNvSpPr txBox="1">
                    <a:spLocks noRot="1" noChangeAspect="1" noMove="1" noResize="1" noEditPoints="1" noAdjustHandles="1" noChangeArrowheads="1" noChangeShapeType="1" noTextEdit="1"/>
                  </p:cNvSpPr>
                  <p:nvPr/>
                </p:nvSpPr>
                <p:spPr>
                  <a:xfrm>
                    <a:off x="5565288" y="4872445"/>
                    <a:ext cx="307777" cy="276999"/>
                  </a:xfrm>
                  <a:prstGeom prst="rect">
                    <a:avLst/>
                  </a:prstGeom>
                  <a:blipFill>
                    <a:blip r:embed="rId9"/>
                    <a:stretch>
                      <a:fillRect l="-16000" r="-4000" b="-17391"/>
                    </a:stretch>
                  </a:blipFill>
                </p:spPr>
                <p:txBody>
                  <a:bodyPr/>
                  <a:lstStyle/>
                  <a:p>
                    <a:r>
                      <a:rPr lang="tr-TR">
                        <a:noFill/>
                      </a:rPr>
                      <a:t> </a:t>
                    </a:r>
                  </a:p>
                </p:txBody>
              </p:sp>
            </mc:Fallback>
          </mc:AlternateContent>
        </p:grpSp>
        <p:grpSp>
          <p:nvGrpSpPr>
            <p:cNvPr id="17" name="Grup 16"/>
            <p:cNvGrpSpPr/>
            <p:nvPr/>
          </p:nvGrpSpPr>
          <p:grpSpPr>
            <a:xfrm>
              <a:off x="4169929" y="2637151"/>
              <a:ext cx="3819832" cy="3174833"/>
              <a:chOff x="4169929" y="2637151"/>
              <a:chExt cx="3819832" cy="3174833"/>
            </a:xfrm>
          </p:grpSpPr>
          <p:sp>
            <p:nvSpPr>
              <p:cNvPr id="15" name="Serbest Form 14"/>
              <p:cNvSpPr/>
              <p:nvPr/>
            </p:nvSpPr>
            <p:spPr>
              <a:xfrm>
                <a:off x="4169929" y="2637151"/>
                <a:ext cx="3819832" cy="3174833"/>
              </a:xfrm>
              <a:custGeom>
                <a:avLst/>
                <a:gdLst>
                  <a:gd name="connsiteX0" fmla="*/ 0 w 3819832"/>
                  <a:gd name="connsiteY0" fmla="*/ 1591173 h 3174833"/>
                  <a:gd name="connsiteX1" fmla="*/ 294967 w 3819832"/>
                  <a:gd name="connsiteY1" fmla="*/ 691521 h 3174833"/>
                  <a:gd name="connsiteX2" fmla="*/ 501445 w 3819832"/>
                  <a:gd name="connsiteY2" fmla="*/ 234321 h 3174833"/>
                  <a:gd name="connsiteX3" fmla="*/ 678425 w 3819832"/>
                  <a:gd name="connsiteY3" fmla="*/ 35218 h 3174833"/>
                  <a:gd name="connsiteX4" fmla="*/ 862780 w 3819832"/>
                  <a:gd name="connsiteY4" fmla="*/ 20470 h 3174833"/>
                  <a:gd name="connsiteX5" fmla="*/ 1047135 w 3819832"/>
                  <a:gd name="connsiteY5" fmla="*/ 249070 h 3174833"/>
                  <a:gd name="connsiteX6" fmla="*/ 1290483 w 3819832"/>
                  <a:gd name="connsiteY6" fmla="*/ 809509 h 3174833"/>
                  <a:gd name="connsiteX7" fmla="*/ 1548580 w 3819832"/>
                  <a:gd name="connsiteY7" fmla="*/ 1642792 h 3174833"/>
                  <a:gd name="connsiteX8" fmla="*/ 1865671 w 3819832"/>
                  <a:gd name="connsiteY8" fmla="*/ 2564567 h 3174833"/>
                  <a:gd name="connsiteX9" fmla="*/ 2160638 w 3819832"/>
                  <a:gd name="connsiteY9" fmla="*/ 3110257 h 3174833"/>
                  <a:gd name="connsiteX10" fmla="*/ 2433483 w 3819832"/>
                  <a:gd name="connsiteY10" fmla="*/ 3110257 h 3174833"/>
                  <a:gd name="connsiteX11" fmla="*/ 2735825 w 3819832"/>
                  <a:gd name="connsiteY11" fmla="*/ 2623560 h 3174833"/>
                  <a:gd name="connsiteX12" fmla="*/ 3097161 w 3819832"/>
                  <a:gd name="connsiteY12" fmla="*/ 1473186 h 3174833"/>
                  <a:gd name="connsiteX13" fmla="*/ 3421625 w 3819832"/>
                  <a:gd name="connsiteY13" fmla="*/ 477670 h 3174833"/>
                  <a:gd name="connsiteX14" fmla="*/ 3672348 w 3819832"/>
                  <a:gd name="connsiteY14" fmla="*/ 79463 h 3174833"/>
                  <a:gd name="connsiteX15" fmla="*/ 3819832 w 3819832"/>
                  <a:gd name="connsiteY15" fmla="*/ 5721 h 3174833"/>
                  <a:gd name="connsiteX16" fmla="*/ 3819832 w 3819832"/>
                  <a:gd name="connsiteY16" fmla="*/ 5721 h 317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832" h="3174833">
                    <a:moveTo>
                      <a:pt x="0" y="1591173"/>
                    </a:moveTo>
                    <a:cubicBezTo>
                      <a:pt x="105696" y="1254418"/>
                      <a:pt x="211393" y="917663"/>
                      <a:pt x="294967" y="691521"/>
                    </a:cubicBezTo>
                    <a:cubicBezTo>
                      <a:pt x="378541" y="465379"/>
                      <a:pt x="437535" y="343705"/>
                      <a:pt x="501445" y="234321"/>
                    </a:cubicBezTo>
                    <a:cubicBezTo>
                      <a:pt x="565355" y="124937"/>
                      <a:pt x="618203" y="70860"/>
                      <a:pt x="678425" y="35218"/>
                    </a:cubicBezTo>
                    <a:cubicBezTo>
                      <a:pt x="738647" y="-424"/>
                      <a:pt x="801328" y="-15172"/>
                      <a:pt x="862780" y="20470"/>
                    </a:cubicBezTo>
                    <a:cubicBezTo>
                      <a:pt x="924232" y="56112"/>
                      <a:pt x="975851" y="117564"/>
                      <a:pt x="1047135" y="249070"/>
                    </a:cubicBezTo>
                    <a:cubicBezTo>
                      <a:pt x="1118419" y="380576"/>
                      <a:pt x="1206909" y="577222"/>
                      <a:pt x="1290483" y="809509"/>
                    </a:cubicBezTo>
                    <a:cubicBezTo>
                      <a:pt x="1374057" y="1041796"/>
                      <a:pt x="1452715" y="1350282"/>
                      <a:pt x="1548580" y="1642792"/>
                    </a:cubicBezTo>
                    <a:cubicBezTo>
                      <a:pt x="1644445" y="1935302"/>
                      <a:pt x="1763661" y="2319990"/>
                      <a:pt x="1865671" y="2564567"/>
                    </a:cubicBezTo>
                    <a:cubicBezTo>
                      <a:pt x="1967681" y="2809145"/>
                      <a:pt x="2066003" y="3019309"/>
                      <a:pt x="2160638" y="3110257"/>
                    </a:cubicBezTo>
                    <a:cubicBezTo>
                      <a:pt x="2255273" y="3201205"/>
                      <a:pt x="2337619" y="3191373"/>
                      <a:pt x="2433483" y="3110257"/>
                    </a:cubicBezTo>
                    <a:cubicBezTo>
                      <a:pt x="2529347" y="3029141"/>
                      <a:pt x="2625212" y="2896405"/>
                      <a:pt x="2735825" y="2623560"/>
                    </a:cubicBezTo>
                    <a:cubicBezTo>
                      <a:pt x="2846438" y="2350715"/>
                      <a:pt x="2982861" y="1830834"/>
                      <a:pt x="3097161" y="1473186"/>
                    </a:cubicBezTo>
                    <a:cubicBezTo>
                      <a:pt x="3211461" y="1115538"/>
                      <a:pt x="3325761" y="709957"/>
                      <a:pt x="3421625" y="477670"/>
                    </a:cubicBezTo>
                    <a:cubicBezTo>
                      <a:pt x="3517489" y="245383"/>
                      <a:pt x="3605980" y="158121"/>
                      <a:pt x="3672348" y="79463"/>
                    </a:cubicBezTo>
                    <a:cubicBezTo>
                      <a:pt x="3738716" y="805"/>
                      <a:pt x="3819832" y="5721"/>
                      <a:pt x="3819832" y="5721"/>
                    </a:cubicBezTo>
                    <a:lnTo>
                      <a:pt x="3819832" y="5721"/>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erbest Form 15"/>
              <p:cNvSpPr/>
              <p:nvPr/>
            </p:nvSpPr>
            <p:spPr>
              <a:xfrm>
                <a:off x="4188542" y="3510116"/>
                <a:ext cx="3782961" cy="1479291"/>
              </a:xfrm>
              <a:custGeom>
                <a:avLst/>
                <a:gdLst>
                  <a:gd name="connsiteX0" fmla="*/ 0 w 3782961"/>
                  <a:gd name="connsiteY0" fmla="*/ 752168 h 1479291"/>
                  <a:gd name="connsiteX1" fmla="*/ 272845 w 3782961"/>
                  <a:gd name="connsiteY1" fmla="*/ 339213 h 1479291"/>
                  <a:gd name="connsiteX2" fmla="*/ 597310 w 3782961"/>
                  <a:gd name="connsiteY2" fmla="*/ 36871 h 1479291"/>
                  <a:gd name="connsiteX3" fmla="*/ 936523 w 3782961"/>
                  <a:gd name="connsiteY3" fmla="*/ 51619 h 1479291"/>
                  <a:gd name="connsiteX4" fmla="*/ 1231490 w 3782961"/>
                  <a:gd name="connsiteY4" fmla="*/ 339213 h 1479291"/>
                  <a:gd name="connsiteX5" fmla="*/ 1445342 w 3782961"/>
                  <a:gd name="connsiteY5" fmla="*/ 619432 h 1479291"/>
                  <a:gd name="connsiteX6" fmla="*/ 1777181 w 3782961"/>
                  <a:gd name="connsiteY6" fmla="*/ 1135626 h 1479291"/>
                  <a:gd name="connsiteX7" fmla="*/ 2086897 w 3782961"/>
                  <a:gd name="connsiteY7" fmla="*/ 1437968 h 1479291"/>
                  <a:gd name="connsiteX8" fmla="*/ 2426110 w 3782961"/>
                  <a:gd name="connsiteY8" fmla="*/ 1460090 h 1479291"/>
                  <a:gd name="connsiteX9" fmla="*/ 2639961 w 3782961"/>
                  <a:gd name="connsiteY9" fmla="*/ 1283110 h 1479291"/>
                  <a:gd name="connsiteX10" fmla="*/ 3038168 w 3782961"/>
                  <a:gd name="connsiteY10" fmla="*/ 744794 h 1479291"/>
                  <a:gd name="connsiteX11" fmla="*/ 3362632 w 3782961"/>
                  <a:gd name="connsiteY11" fmla="*/ 250723 h 1479291"/>
                  <a:gd name="connsiteX12" fmla="*/ 3635477 w 3782961"/>
                  <a:gd name="connsiteY12" fmla="*/ 44245 h 1479291"/>
                  <a:gd name="connsiteX13" fmla="*/ 3782961 w 3782961"/>
                  <a:gd name="connsiteY13" fmla="*/ 0 h 147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82961" h="1479291">
                    <a:moveTo>
                      <a:pt x="0" y="752168"/>
                    </a:moveTo>
                    <a:cubicBezTo>
                      <a:pt x="86646" y="605298"/>
                      <a:pt x="173293" y="458429"/>
                      <a:pt x="272845" y="339213"/>
                    </a:cubicBezTo>
                    <a:cubicBezTo>
                      <a:pt x="372397" y="219997"/>
                      <a:pt x="486697" y="84803"/>
                      <a:pt x="597310" y="36871"/>
                    </a:cubicBezTo>
                    <a:cubicBezTo>
                      <a:pt x="707923" y="-11061"/>
                      <a:pt x="830826" y="1229"/>
                      <a:pt x="936523" y="51619"/>
                    </a:cubicBezTo>
                    <a:cubicBezTo>
                      <a:pt x="1042220" y="102009"/>
                      <a:pt x="1146687" y="244578"/>
                      <a:pt x="1231490" y="339213"/>
                    </a:cubicBezTo>
                    <a:cubicBezTo>
                      <a:pt x="1316293" y="433848"/>
                      <a:pt x="1354394" y="486697"/>
                      <a:pt x="1445342" y="619432"/>
                    </a:cubicBezTo>
                    <a:cubicBezTo>
                      <a:pt x="1536290" y="752167"/>
                      <a:pt x="1670255" y="999203"/>
                      <a:pt x="1777181" y="1135626"/>
                    </a:cubicBezTo>
                    <a:cubicBezTo>
                      <a:pt x="1884107" y="1272049"/>
                      <a:pt x="1978742" y="1383891"/>
                      <a:pt x="2086897" y="1437968"/>
                    </a:cubicBezTo>
                    <a:cubicBezTo>
                      <a:pt x="2195052" y="1492045"/>
                      <a:pt x="2333933" y="1485900"/>
                      <a:pt x="2426110" y="1460090"/>
                    </a:cubicBezTo>
                    <a:cubicBezTo>
                      <a:pt x="2518287" y="1434280"/>
                      <a:pt x="2537951" y="1402326"/>
                      <a:pt x="2639961" y="1283110"/>
                    </a:cubicBezTo>
                    <a:cubicBezTo>
                      <a:pt x="2741971" y="1163894"/>
                      <a:pt x="2917723" y="916858"/>
                      <a:pt x="3038168" y="744794"/>
                    </a:cubicBezTo>
                    <a:cubicBezTo>
                      <a:pt x="3158613" y="572730"/>
                      <a:pt x="3263081" y="367481"/>
                      <a:pt x="3362632" y="250723"/>
                    </a:cubicBezTo>
                    <a:cubicBezTo>
                      <a:pt x="3462184" y="133965"/>
                      <a:pt x="3565422" y="86032"/>
                      <a:pt x="3635477" y="44245"/>
                    </a:cubicBezTo>
                    <a:cubicBezTo>
                      <a:pt x="3705532" y="2458"/>
                      <a:pt x="3744246" y="1229"/>
                      <a:pt x="3782961" y="0"/>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Tree>
    <p:extLst>
      <p:ext uri="{BB962C8B-B14F-4D97-AF65-F5344CB8AC3E}">
        <p14:creationId xmlns:p14="http://schemas.microsoft.com/office/powerpoint/2010/main" val="3184338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0"/>
          <p:cNvSpPr>
            <a:spLocks noGrp="1" noChangeArrowheads="1"/>
          </p:cNvSpPr>
          <p:nvPr>
            <p:ph type="title"/>
          </p:nvPr>
        </p:nvSpPr>
        <p:spPr/>
        <p:txBody>
          <a:bodyPr/>
          <a:lstStyle/>
          <a:p>
            <a:pPr eaLnBrk="1" hangingPunct="1"/>
            <a:r>
              <a:rPr lang="tr-TR" altLang="tr-TR" dirty="0" smtClean="0"/>
              <a:t>Güç (</a:t>
            </a:r>
            <a:r>
              <a:rPr lang="tr-TR" altLang="tr-TR" i="1" dirty="0" smtClean="0"/>
              <a:t>P</a:t>
            </a:r>
            <a:r>
              <a:rPr lang="tr-TR" altLang="tr-TR" dirty="0" smtClean="0"/>
              <a:t>)</a:t>
            </a:r>
            <a:endParaRPr lang="en-US" altLang="tr-TR" dirty="0" smtClean="0"/>
          </a:p>
        </p:txBody>
      </p:sp>
      <p:sp>
        <p:nvSpPr>
          <p:cNvPr id="17411" name="Rectangle 2051"/>
          <p:cNvSpPr>
            <a:spLocks noGrp="1" noChangeArrowheads="1"/>
          </p:cNvSpPr>
          <p:nvPr>
            <p:ph idx="1"/>
          </p:nvPr>
        </p:nvSpPr>
        <p:spPr/>
        <p:txBody>
          <a:bodyPr/>
          <a:lstStyle/>
          <a:p>
            <a:pPr marL="0" indent="0"/>
            <a:r>
              <a:rPr lang="tr-TR" dirty="0"/>
              <a:t>Alternatif bir akımı taşıyan bir </a:t>
            </a:r>
            <a:r>
              <a:rPr lang="tr-TR" dirty="0" smtClean="0"/>
              <a:t>dirence </a:t>
            </a:r>
            <a:r>
              <a:rPr lang="tr-TR" dirty="0"/>
              <a:t>iletilen ortalama güç</a:t>
            </a:r>
            <a:endParaRPr lang="en-US" altLang="tr-TR" dirty="0" smtClean="0"/>
          </a:p>
        </p:txBody>
      </p:sp>
      <p:graphicFrame>
        <p:nvGraphicFramePr>
          <p:cNvPr id="17413" name="Object 4"/>
          <p:cNvGraphicFramePr>
            <a:graphicFrameLocks noChangeAspect="1"/>
          </p:cNvGraphicFramePr>
          <p:nvPr>
            <p:extLst/>
          </p:nvPr>
        </p:nvGraphicFramePr>
        <p:xfrm>
          <a:off x="3134712" y="3098041"/>
          <a:ext cx="3185897" cy="1023581"/>
        </p:xfrm>
        <a:graphic>
          <a:graphicData uri="http://schemas.openxmlformats.org/presentationml/2006/ole">
            <mc:AlternateContent xmlns:mc="http://schemas.openxmlformats.org/markup-compatibility/2006">
              <mc:Choice xmlns:v="urn:schemas-microsoft-com:vml" Requires="v">
                <p:oleObj spid="_x0000_s1036" name="Equation" r:id="rId3" imgW="748975" imgH="241195" progId="Equation.DSMT4">
                  <p:embed/>
                </p:oleObj>
              </mc:Choice>
              <mc:Fallback>
                <p:oleObj name="Equation" r:id="rId3" imgW="748975" imgH="241195" progId="Equation.DSMT4">
                  <p:embed/>
                  <p:pic>
                    <p:nvPicPr>
                      <p:cNvPr id="1741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712" y="3098041"/>
                        <a:ext cx="3185897" cy="102358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80519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8480" y="544168"/>
            <a:ext cx="8911687" cy="1280890"/>
          </a:xfrm>
        </p:spPr>
        <p:txBody>
          <a:bodyPr/>
          <a:lstStyle/>
          <a:p>
            <a:r>
              <a:rPr lang="tr-TR" b="1" dirty="0"/>
              <a:t>Bir AC Devresinde </a:t>
            </a:r>
            <a:r>
              <a:rPr lang="tr-TR" b="1" dirty="0" err="1" smtClean="0"/>
              <a:t>İndüktanslar</a:t>
            </a:r>
            <a:endParaRPr lang="tr-TR" b="1" dirty="0"/>
          </a:p>
        </p:txBody>
      </p:sp>
      <p:pic>
        <p:nvPicPr>
          <p:cNvPr id="36" name="Picture 7" descr="3306"/>
          <p:cNvPicPr>
            <a:picLocks noGrp="1" noChangeAspect="1" noChangeArrowheads="1"/>
          </p:cNvPicPr>
          <p:nvPr>
            <p:ph idx="1"/>
          </p:nvPr>
        </p:nvPicPr>
        <p:blipFill>
          <a:blip r:embed="rId2"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7234164" y="1333514"/>
            <a:ext cx="4038600" cy="3435350"/>
          </a:xfrm>
        </p:spPr>
      </p:pic>
      <mc:AlternateContent xmlns:mc="http://schemas.openxmlformats.org/markup-compatibility/2006" xmlns:a14="http://schemas.microsoft.com/office/drawing/2010/main">
        <mc:Choice Requires="a14">
          <p:sp>
            <p:nvSpPr>
              <p:cNvPr id="37" name="Metin kutusu 36"/>
              <p:cNvSpPr txBox="1"/>
              <p:nvPr/>
            </p:nvSpPr>
            <p:spPr>
              <a:xfrm>
                <a:off x="8954438" y="1276945"/>
                <a:ext cx="598054"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𝐿</m:t>
                          </m:r>
                        </m:sub>
                      </m:sSub>
                    </m:oMath>
                  </m:oMathPara>
                </a14:m>
                <a:endParaRPr lang="tr-TR" sz="2800" dirty="0"/>
              </a:p>
            </p:txBody>
          </p:sp>
        </mc:Choice>
        <mc:Fallback xmlns="">
          <p:sp>
            <p:nvSpPr>
              <p:cNvPr id="37" name="Metin kutusu 36"/>
              <p:cNvSpPr txBox="1">
                <a:spLocks noRot="1" noChangeAspect="1" noMove="1" noResize="1" noEditPoints="1" noAdjustHandles="1" noChangeArrowheads="1" noChangeShapeType="1" noTextEdit="1"/>
              </p:cNvSpPr>
              <p:nvPr/>
            </p:nvSpPr>
            <p:spPr>
              <a:xfrm>
                <a:off x="8954438" y="1276945"/>
                <a:ext cx="598054" cy="430887"/>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8" name="Dikdörtgen 37"/>
              <p:cNvSpPr/>
              <p:nvPr/>
            </p:nvSpPr>
            <p:spPr>
              <a:xfrm>
                <a:off x="7880373" y="4394545"/>
                <a:ext cx="2746183"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tr-TR" sz="2800" b="0" i="1" dirty="0" smtClean="0">
                          <a:latin typeface="Cambria Math" panose="02040503050406030204" pitchFamily="18" charset="0"/>
                        </a:rPr>
                        <m:t>𝑉</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r>
                        <a:rPr lang="tr-TR" sz="2800" b="0" i="1" smtClean="0">
                          <a:latin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oMath>
                  </m:oMathPara>
                </a14:m>
                <a:endParaRPr lang="tr-TR" sz="2800" dirty="0"/>
              </a:p>
            </p:txBody>
          </p:sp>
        </mc:Choice>
        <mc:Fallback xmlns="">
          <p:sp>
            <p:nvSpPr>
              <p:cNvPr id="38" name="Dikdörtgen 37"/>
              <p:cNvSpPr>
                <a:spLocks noRot="1" noChangeAspect="1" noMove="1" noResize="1" noEditPoints="1" noAdjustHandles="1" noChangeArrowheads="1" noChangeShapeType="1" noTextEdit="1"/>
              </p:cNvSpPr>
              <p:nvPr/>
            </p:nvSpPr>
            <p:spPr>
              <a:xfrm>
                <a:off x="7880373" y="4394545"/>
                <a:ext cx="2746183" cy="523220"/>
              </a:xfrm>
              <a:prstGeom prst="rect">
                <a:avLst/>
              </a:prstGeom>
              <a:blipFill>
                <a:blip r:embed="rId4"/>
                <a:stretch>
                  <a:fillRect/>
                </a:stretch>
              </a:blipFill>
            </p:spPr>
            <p:txBody>
              <a:bodyPr/>
              <a:lstStyle/>
              <a:p>
                <a:r>
                  <a:rPr lang="tr-TR">
                    <a:noFill/>
                  </a:rPr>
                  <a:t> </a:t>
                </a:r>
              </a:p>
            </p:txBody>
          </p:sp>
        </mc:Fallback>
      </mc:AlternateContent>
      <p:sp>
        <p:nvSpPr>
          <p:cNvPr id="8" name="Dikdörtgen 7"/>
          <p:cNvSpPr/>
          <p:nvPr/>
        </p:nvSpPr>
        <p:spPr>
          <a:xfrm>
            <a:off x="1295991" y="1492388"/>
            <a:ext cx="6096000" cy="923330"/>
          </a:xfrm>
          <a:prstGeom prst="rect">
            <a:avLst/>
          </a:prstGeom>
        </p:spPr>
        <p:txBody>
          <a:bodyPr>
            <a:spAutoFit/>
          </a:bodyPr>
          <a:lstStyle/>
          <a:p>
            <a:r>
              <a:rPr lang="tr-TR" dirty="0" err="1"/>
              <a:t>İndüktans</a:t>
            </a:r>
            <a:r>
              <a:rPr lang="tr-TR" dirty="0"/>
              <a:t> direnci </a:t>
            </a:r>
            <a:r>
              <a:rPr lang="tr-TR" dirty="0" smtClean="0"/>
              <a:t>alternatif </a:t>
            </a:r>
            <a:r>
              <a:rPr lang="tr-TR" dirty="0"/>
              <a:t>gerilimin </a:t>
            </a:r>
            <a:r>
              <a:rPr lang="tr-TR" i="1" dirty="0"/>
              <a:t>f</a:t>
            </a:r>
            <a:r>
              <a:rPr lang="tr-TR" dirty="0"/>
              <a:t> frekansı ile bobinin L </a:t>
            </a:r>
            <a:r>
              <a:rPr lang="tr-TR" dirty="0" err="1"/>
              <a:t>özindüksiyon</a:t>
            </a:r>
            <a:r>
              <a:rPr lang="tr-TR" dirty="0"/>
              <a:t> katsayısına doğru orantılı olarak bağlıdır. </a:t>
            </a:r>
            <a:r>
              <a:rPr lang="tr-TR" dirty="0" err="1" smtClean="0"/>
              <a:t>İndüktansı</a:t>
            </a:r>
            <a:r>
              <a:rPr lang="tr-TR" dirty="0" smtClean="0"/>
              <a:t> </a:t>
            </a:r>
            <a:r>
              <a:rPr lang="tr-TR" dirty="0"/>
              <a:t>X</a:t>
            </a:r>
            <a:r>
              <a:rPr lang="tr-TR" baseline="-25000" dirty="0"/>
              <a:t>L</a:t>
            </a:r>
            <a:r>
              <a:rPr lang="tr-TR" dirty="0"/>
              <a:t> olan bobin için;</a:t>
            </a:r>
          </a:p>
        </p:txBody>
      </p:sp>
      <mc:AlternateContent xmlns:mc="http://schemas.openxmlformats.org/markup-compatibility/2006" xmlns:a14="http://schemas.microsoft.com/office/drawing/2010/main">
        <mc:Choice Requires="a14">
          <p:sp>
            <p:nvSpPr>
              <p:cNvPr id="9" name="Metin kutusu 8"/>
              <p:cNvSpPr txBox="1"/>
              <p:nvPr/>
            </p:nvSpPr>
            <p:spPr>
              <a:xfrm>
                <a:off x="2730029" y="2834285"/>
                <a:ext cx="268823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𝑋</m:t>
                          </m:r>
                        </m:e>
                        <m:sub>
                          <m:r>
                            <a:rPr lang="tr-TR" sz="2800" b="0" i="1" smtClean="0">
                              <a:latin typeface="Cambria Math" panose="02040503050406030204" pitchFamily="18" charset="0"/>
                            </a:rPr>
                            <m:t>𝐿</m:t>
                          </m:r>
                        </m:sub>
                      </m:sSub>
                      <m:r>
                        <a:rPr lang="tr-TR" sz="2800" b="0" i="1" smtClean="0">
                          <a:latin typeface="Cambria Math" panose="02040503050406030204" pitchFamily="18" charset="0"/>
                        </a:rPr>
                        <m:t>=</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𝐿</m:t>
                      </m:r>
                      <m:r>
                        <a:rPr lang="tr-TR" sz="2800" b="0" i="1" smtClean="0">
                          <a:latin typeface="Cambria Math" panose="02040503050406030204" pitchFamily="18" charset="0"/>
                          <a:ea typeface="Cambria Math" panose="02040503050406030204" pitchFamily="18" charset="0"/>
                        </a:rPr>
                        <m:t>=2</m:t>
                      </m:r>
                      <m:r>
                        <a:rPr lang="tr-TR" sz="2800" b="0" i="1" smtClean="0">
                          <a:latin typeface="Cambria Math" panose="02040503050406030204" pitchFamily="18" charset="0"/>
                          <a:ea typeface="Cambria Math" panose="02040503050406030204" pitchFamily="18" charset="0"/>
                        </a:rPr>
                        <m:t>𝜋</m:t>
                      </m:r>
                      <m:r>
                        <a:rPr lang="tr-TR" sz="2800" b="0" i="1" smtClean="0">
                          <a:latin typeface="Cambria Math" panose="02040503050406030204" pitchFamily="18" charset="0"/>
                          <a:ea typeface="Cambria Math" panose="02040503050406030204" pitchFamily="18" charset="0"/>
                        </a:rPr>
                        <m:t>𝑓𝐿</m:t>
                      </m:r>
                    </m:oMath>
                  </m:oMathPara>
                </a14:m>
                <a:endParaRPr lang="tr-TR" sz="2800"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2730029" y="2834285"/>
                <a:ext cx="2688236" cy="430887"/>
              </a:xfrm>
              <a:prstGeom prst="rect">
                <a:avLst/>
              </a:prstGeom>
              <a:blipFill>
                <a:blip r:embed="rId5"/>
                <a:stretch>
                  <a:fillRect/>
                </a:stretch>
              </a:blipFill>
            </p:spPr>
            <p:txBody>
              <a:bodyPr/>
              <a:lstStyle/>
              <a:p>
                <a:r>
                  <a:rPr lang="tr-TR">
                    <a:noFill/>
                  </a:rPr>
                  <a:t> </a:t>
                </a:r>
              </a:p>
            </p:txBody>
          </p:sp>
        </mc:Fallback>
      </mc:AlternateContent>
      <p:sp>
        <p:nvSpPr>
          <p:cNvPr id="11" name="Dikdörtgen 10"/>
          <p:cNvSpPr/>
          <p:nvPr/>
        </p:nvSpPr>
        <p:spPr>
          <a:xfrm>
            <a:off x="1295991" y="3642985"/>
            <a:ext cx="6096000" cy="369332"/>
          </a:xfrm>
          <a:prstGeom prst="rect">
            <a:avLst/>
          </a:prstGeom>
        </p:spPr>
        <p:txBody>
          <a:bodyPr>
            <a:spAutoFit/>
          </a:bodyPr>
          <a:lstStyle/>
          <a:p>
            <a:r>
              <a:rPr lang="tr-TR" dirty="0" smtClean="0"/>
              <a:t>Birimi </a:t>
            </a:r>
            <a:r>
              <a:rPr lang="tr-TR" dirty="0" smtClean="0">
                <a:sym typeface="Symbol" panose="05050102010706020507" pitchFamily="18" charset="2"/>
              </a:rPr>
              <a:t> (</a:t>
            </a:r>
            <a:r>
              <a:rPr lang="tr-TR" dirty="0" err="1" smtClean="0"/>
              <a:t>ohm</a:t>
            </a:r>
            <a:r>
              <a:rPr lang="tr-TR" dirty="0" smtClean="0"/>
              <a:t>)’dur. Devredeki akım;</a:t>
            </a:r>
            <a:endParaRPr lang="tr-TR" dirty="0"/>
          </a:p>
        </p:txBody>
      </p:sp>
      <mc:AlternateContent xmlns:mc="http://schemas.openxmlformats.org/markup-compatibility/2006" xmlns:a14="http://schemas.microsoft.com/office/drawing/2010/main">
        <mc:Choice Requires="a14">
          <p:sp>
            <p:nvSpPr>
              <p:cNvPr id="12" name="Metin kutusu 11"/>
              <p:cNvSpPr txBox="1"/>
              <p:nvPr/>
            </p:nvSpPr>
            <p:spPr>
              <a:xfrm>
                <a:off x="2141758" y="4779265"/>
                <a:ext cx="1412118" cy="1002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b="0" i="1" smtClean="0">
                              <a:latin typeface="Cambria Math" panose="02040503050406030204" pitchFamily="18" charset="0"/>
                            </a:rPr>
                            <m:t>𝐼</m:t>
                          </m:r>
                        </m:e>
                        <m:sub>
                          <m:r>
                            <a:rPr lang="tr-TR" sz="3200" b="0" i="1" smtClean="0">
                              <a:latin typeface="Cambria Math" panose="02040503050406030204" pitchFamily="18" charset="0"/>
                            </a:rPr>
                            <m:t>𝑒</m:t>
                          </m:r>
                        </m:sub>
                      </m:sSub>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𝑉</m:t>
                              </m:r>
                            </m:e>
                            <m:sub>
                              <m:r>
                                <a:rPr lang="tr-TR" sz="3200" b="0" i="1" smtClean="0">
                                  <a:latin typeface="Cambria Math" panose="02040503050406030204" pitchFamily="18" charset="0"/>
                                </a:rPr>
                                <m:t>𝑒</m:t>
                              </m:r>
                            </m:sub>
                          </m:sSub>
                        </m:num>
                        <m:den>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𝑋</m:t>
                              </m:r>
                            </m:e>
                            <m:sub>
                              <m:r>
                                <a:rPr lang="tr-TR" sz="3200" b="0" i="1" smtClean="0">
                                  <a:latin typeface="Cambria Math" panose="02040503050406030204" pitchFamily="18" charset="0"/>
                                </a:rPr>
                                <m:t>𝐿</m:t>
                              </m:r>
                            </m:sub>
                          </m:sSub>
                        </m:den>
                      </m:f>
                    </m:oMath>
                  </m:oMathPara>
                </a14:m>
                <a:endParaRPr lang="tr-TR" sz="3200" dirty="0"/>
              </a:p>
            </p:txBody>
          </p:sp>
        </mc:Choice>
        <mc:Fallback xmlns="">
          <p:sp>
            <p:nvSpPr>
              <p:cNvPr id="12" name="Metin kutusu 11"/>
              <p:cNvSpPr txBox="1">
                <a:spLocks noRot="1" noChangeAspect="1" noMove="1" noResize="1" noEditPoints="1" noAdjustHandles="1" noChangeArrowheads="1" noChangeShapeType="1" noTextEdit="1"/>
              </p:cNvSpPr>
              <p:nvPr/>
            </p:nvSpPr>
            <p:spPr>
              <a:xfrm>
                <a:off x="2141758" y="4779265"/>
                <a:ext cx="1412118" cy="1002519"/>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3" name="Metin kutusu 42"/>
              <p:cNvSpPr txBox="1"/>
              <p:nvPr/>
            </p:nvSpPr>
            <p:spPr>
              <a:xfrm>
                <a:off x="4712206" y="4768864"/>
                <a:ext cx="1412118" cy="1002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b="0" i="1" smtClean="0">
                              <a:latin typeface="Cambria Math" panose="02040503050406030204" pitchFamily="18" charset="0"/>
                            </a:rPr>
                            <m:t>𝐼</m:t>
                          </m:r>
                        </m:e>
                        <m:sub>
                          <m:r>
                            <a:rPr lang="tr-TR" sz="3200" b="0" i="1" smtClean="0">
                              <a:latin typeface="Cambria Math" panose="02040503050406030204" pitchFamily="18" charset="0"/>
                            </a:rPr>
                            <m:t>0</m:t>
                          </m:r>
                        </m:sub>
                      </m:sSub>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𝑉</m:t>
                              </m:r>
                            </m:e>
                            <m:sub>
                              <m:r>
                                <a:rPr lang="tr-TR" sz="3200" b="0" i="1" smtClean="0">
                                  <a:latin typeface="Cambria Math" panose="02040503050406030204" pitchFamily="18" charset="0"/>
                                </a:rPr>
                                <m:t>0</m:t>
                              </m:r>
                            </m:sub>
                          </m:sSub>
                        </m:num>
                        <m:den>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𝑋</m:t>
                              </m:r>
                            </m:e>
                            <m:sub>
                              <m:r>
                                <a:rPr lang="tr-TR" sz="3200" b="0" i="1" smtClean="0">
                                  <a:latin typeface="Cambria Math" panose="02040503050406030204" pitchFamily="18" charset="0"/>
                                </a:rPr>
                                <m:t>𝐿</m:t>
                              </m:r>
                            </m:sub>
                          </m:sSub>
                        </m:den>
                      </m:f>
                    </m:oMath>
                  </m:oMathPara>
                </a14:m>
                <a:endParaRPr lang="tr-TR" sz="3200" dirty="0"/>
              </a:p>
            </p:txBody>
          </p:sp>
        </mc:Choice>
        <mc:Fallback xmlns="">
          <p:sp>
            <p:nvSpPr>
              <p:cNvPr id="43" name="Metin kutusu 42"/>
              <p:cNvSpPr txBox="1">
                <a:spLocks noRot="1" noChangeAspect="1" noMove="1" noResize="1" noEditPoints="1" noAdjustHandles="1" noChangeArrowheads="1" noChangeShapeType="1" noTextEdit="1"/>
              </p:cNvSpPr>
              <p:nvPr/>
            </p:nvSpPr>
            <p:spPr>
              <a:xfrm>
                <a:off x="4712206" y="4768864"/>
                <a:ext cx="1412118" cy="1002519"/>
              </a:xfrm>
              <a:prstGeom prst="rect">
                <a:avLst/>
              </a:prstGeom>
              <a:blipFill>
                <a:blip r:embed="rId7"/>
                <a:stretch>
                  <a:fillRect/>
                </a:stretch>
              </a:blipFill>
            </p:spPr>
            <p:txBody>
              <a:bodyPr/>
              <a:lstStyle/>
              <a:p>
                <a:r>
                  <a:rPr lang="tr-TR">
                    <a:noFill/>
                  </a:rPr>
                  <a:t> </a:t>
                </a:r>
              </a:p>
            </p:txBody>
          </p:sp>
        </mc:Fallback>
      </mc:AlternateContent>
      <p:sp>
        <p:nvSpPr>
          <p:cNvPr id="14" name="Metin kutusu 13"/>
          <p:cNvSpPr txBox="1"/>
          <p:nvPr/>
        </p:nvSpPr>
        <p:spPr>
          <a:xfrm>
            <a:off x="1686328" y="6160161"/>
            <a:ext cx="2316340" cy="369332"/>
          </a:xfrm>
          <a:prstGeom prst="rect">
            <a:avLst/>
          </a:prstGeom>
          <a:noFill/>
        </p:spPr>
        <p:txBody>
          <a:bodyPr wrap="none" rtlCol="0">
            <a:spAutoFit/>
          </a:bodyPr>
          <a:lstStyle/>
          <a:p>
            <a:r>
              <a:rPr lang="tr-TR" dirty="0" smtClean="0"/>
              <a:t>Şeklinde ifade edilir.</a:t>
            </a:r>
            <a:endParaRPr lang="tr-TR" dirty="0"/>
          </a:p>
        </p:txBody>
      </p:sp>
    </p:spTree>
    <p:extLst>
      <p:ext uri="{BB962C8B-B14F-4D97-AF65-F5344CB8AC3E}">
        <p14:creationId xmlns:p14="http://schemas.microsoft.com/office/powerpoint/2010/main" val="931717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0280" y="557189"/>
            <a:ext cx="8911687" cy="1280890"/>
          </a:xfrm>
        </p:spPr>
        <p:txBody>
          <a:bodyPr/>
          <a:lstStyle/>
          <a:p>
            <a:r>
              <a:rPr lang="tr-TR" b="1" dirty="0"/>
              <a:t>Bir AC Devresinde </a:t>
            </a:r>
            <a:r>
              <a:rPr lang="tr-TR" b="1" dirty="0" smtClean="0"/>
              <a:t>Kondansatörler</a:t>
            </a:r>
            <a:endParaRPr lang="tr-TR" b="1" dirty="0"/>
          </a:p>
        </p:txBody>
      </p:sp>
      <p:pic>
        <p:nvPicPr>
          <p:cNvPr id="36" name="Picture 7" descr="3306"/>
          <p:cNvPicPr>
            <a:picLocks noGrp="1" noChangeAspect="1" noChangeArrowheads="1"/>
          </p:cNvPicPr>
          <p:nvPr>
            <p:ph idx="1"/>
          </p:nvPr>
        </p:nvPicPr>
        <p:blipFill>
          <a:blip r:embed="rId2"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a:xfrm>
            <a:off x="7528453" y="1354534"/>
            <a:ext cx="4038600" cy="3435350"/>
          </a:xfrm>
        </p:spPr>
      </p:pic>
      <mc:AlternateContent xmlns:mc="http://schemas.openxmlformats.org/markup-compatibility/2006" xmlns:a14="http://schemas.microsoft.com/office/drawing/2010/main">
        <mc:Choice Requires="a14">
          <p:sp>
            <p:nvSpPr>
              <p:cNvPr id="37" name="Metin kutusu 36"/>
              <p:cNvSpPr txBox="1"/>
              <p:nvPr/>
            </p:nvSpPr>
            <p:spPr>
              <a:xfrm>
                <a:off x="9248727" y="1297965"/>
                <a:ext cx="598054"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𝐶</m:t>
                          </m:r>
                        </m:sub>
                      </m:sSub>
                    </m:oMath>
                  </m:oMathPara>
                </a14:m>
                <a:endParaRPr lang="tr-TR" sz="2800" dirty="0"/>
              </a:p>
            </p:txBody>
          </p:sp>
        </mc:Choice>
        <mc:Fallback xmlns="">
          <p:sp>
            <p:nvSpPr>
              <p:cNvPr id="37" name="Metin kutusu 36"/>
              <p:cNvSpPr txBox="1">
                <a:spLocks noRot="1" noChangeAspect="1" noMove="1" noResize="1" noEditPoints="1" noAdjustHandles="1" noChangeArrowheads="1" noChangeShapeType="1" noTextEdit="1"/>
              </p:cNvSpPr>
              <p:nvPr/>
            </p:nvSpPr>
            <p:spPr>
              <a:xfrm>
                <a:off x="9248727" y="1297965"/>
                <a:ext cx="598054" cy="430887"/>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8" name="Dikdörtgen 37"/>
              <p:cNvSpPr/>
              <p:nvPr/>
            </p:nvSpPr>
            <p:spPr>
              <a:xfrm>
                <a:off x="8174662" y="4415565"/>
                <a:ext cx="2746183"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tr-TR" sz="2800" b="0" i="1" dirty="0" smtClean="0">
                          <a:latin typeface="Cambria Math" panose="02040503050406030204" pitchFamily="18" charset="0"/>
                        </a:rPr>
                        <m:t>𝑉</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r>
                        <a:rPr lang="tr-TR" sz="2800" b="0" i="1" smtClean="0">
                          <a:latin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oMath>
                  </m:oMathPara>
                </a14:m>
                <a:endParaRPr lang="tr-TR" sz="2800" dirty="0"/>
              </a:p>
            </p:txBody>
          </p:sp>
        </mc:Choice>
        <mc:Fallback xmlns="">
          <p:sp>
            <p:nvSpPr>
              <p:cNvPr id="38" name="Dikdörtgen 37"/>
              <p:cNvSpPr>
                <a:spLocks noRot="1" noChangeAspect="1" noMove="1" noResize="1" noEditPoints="1" noAdjustHandles="1" noChangeArrowheads="1" noChangeShapeType="1" noTextEdit="1"/>
              </p:cNvSpPr>
              <p:nvPr/>
            </p:nvSpPr>
            <p:spPr>
              <a:xfrm>
                <a:off x="8174662" y="4415565"/>
                <a:ext cx="2746183" cy="523220"/>
              </a:xfrm>
              <a:prstGeom prst="rect">
                <a:avLst/>
              </a:prstGeom>
              <a:blipFill>
                <a:blip r:embed="rId4"/>
                <a:stretch>
                  <a:fillRect/>
                </a:stretch>
              </a:blipFill>
            </p:spPr>
            <p:txBody>
              <a:bodyPr/>
              <a:lstStyle/>
              <a:p>
                <a:r>
                  <a:rPr lang="tr-TR">
                    <a:noFill/>
                  </a:rPr>
                  <a:t> </a:t>
                </a:r>
              </a:p>
            </p:txBody>
          </p:sp>
        </mc:Fallback>
      </mc:AlternateContent>
      <p:sp>
        <p:nvSpPr>
          <p:cNvPr id="8" name="Dikdörtgen 7"/>
          <p:cNvSpPr/>
          <p:nvPr/>
        </p:nvSpPr>
        <p:spPr>
          <a:xfrm>
            <a:off x="1432453" y="1513408"/>
            <a:ext cx="6096000" cy="1477328"/>
          </a:xfrm>
          <a:prstGeom prst="rect">
            <a:avLst/>
          </a:prstGeom>
        </p:spPr>
        <p:txBody>
          <a:bodyPr>
            <a:spAutoFit/>
          </a:bodyPr>
          <a:lstStyle/>
          <a:p>
            <a:r>
              <a:rPr lang="tr-TR" dirty="0" err="1"/>
              <a:t>Sığaçtan</a:t>
            </a:r>
            <a:r>
              <a:rPr lang="tr-TR" dirty="0"/>
              <a:t> alternatif akım geçerken bu akıma karşı </a:t>
            </a:r>
            <a:r>
              <a:rPr lang="tr-TR" dirty="0" err="1"/>
              <a:t>sığacın</a:t>
            </a:r>
            <a:r>
              <a:rPr lang="tr-TR" dirty="0"/>
              <a:t> sığası ve alternatif </a:t>
            </a:r>
            <a:r>
              <a:rPr lang="tr-TR" dirty="0" smtClean="0"/>
              <a:t>gerilimin frekansına </a:t>
            </a:r>
            <a:r>
              <a:rPr lang="tr-TR" dirty="0"/>
              <a:t>bağlı olacak şekilde bir direnç oluşur. Bu dirence </a:t>
            </a:r>
            <a:r>
              <a:rPr lang="tr-TR" b="1" dirty="0" err="1"/>
              <a:t>kapasitans</a:t>
            </a:r>
            <a:r>
              <a:rPr lang="tr-TR" b="1" dirty="0"/>
              <a:t> </a:t>
            </a:r>
            <a:r>
              <a:rPr lang="tr-TR" dirty="0"/>
              <a:t>adı verilir</a:t>
            </a:r>
            <a:r>
              <a:rPr lang="tr-TR" dirty="0" smtClean="0"/>
              <a:t>. </a:t>
            </a:r>
            <a:r>
              <a:rPr lang="tr-TR" dirty="0" err="1" smtClean="0"/>
              <a:t>Kapasitans</a:t>
            </a:r>
            <a:r>
              <a:rPr lang="tr-TR" dirty="0" smtClean="0"/>
              <a:t> </a:t>
            </a:r>
            <a:r>
              <a:rPr lang="tr-TR" dirty="0"/>
              <a:t>(direnç), sığa ile ters </a:t>
            </a:r>
            <a:r>
              <a:rPr lang="tr-TR" dirty="0" smtClean="0"/>
              <a:t>orantılıdır. X</a:t>
            </a:r>
            <a:r>
              <a:rPr lang="tr-TR" baseline="-25000" dirty="0" smtClean="0"/>
              <a:t>C</a:t>
            </a:r>
            <a:r>
              <a:rPr lang="tr-TR" dirty="0" smtClean="0"/>
              <a:t> ile gösterilir</a:t>
            </a:r>
            <a:endParaRPr lang="tr-TR" baseline="-25000" dirty="0"/>
          </a:p>
        </p:txBody>
      </p:sp>
      <mc:AlternateContent xmlns:mc="http://schemas.openxmlformats.org/markup-compatibility/2006" xmlns:a14="http://schemas.microsoft.com/office/drawing/2010/main">
        <mc:Choice Requires="a14">
          <p:sp>
            <p:nvSpPr>
              <p:cNvPr id="9" name="Metin kutusu 8"/>
              <p:cNvSpPr txBox="1"/>
              <p:nvPr/>
            </p:nvSpPr>
            <p:spPr>
              <a:xfrm>
                <a:off x="3024318" y="2907458"/>
                <a:ext cx="2773580"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𝑋</m:t>
                          </m:r>
                        </m:e>
                        <m:sub>
                          <m:r>
                            <a:rPr lang="tr-TR" sz="2800" b="0" i="1" smtClean="0">
                              <a:latin typeface="Cambria Math" panose="02040503050406030204" pitchFamily="18" charset="0"/>
                            </a:rPr>
                            <m:t>𝐶</m:t>
                          </m:r>
                        </m:sub>
                      </m:sSub>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𝐶</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b="0" i="1" smtClean="0">
                              <a:latin typeface="Cambria Math" panose="02040503050406030204" pitchFamily="18" charset="0"/>
                            </a:rPr>
                            <m:t>2</m:t>
                          </m:r>
                          <m:r>
                            <a:rPr lang="tr-TR" sz="2800" b="0" i="1" smtClean="0">
                              <a:latin typeface="Cambria Math" panose="02040503050406030204" pitchFamily="18" charset="0"/>
                              <a:ea typeface="Cambria Math" panose="02040503050406030204" pitchFamily="18" charset="0"/>
                            </a:rPr>
                            <m:t>𝜋</m:t>
                          </m:r>
                          <m:r>
                            <a:rPr lang="tr-TR" sz="2800" b="0" i="1" smtClean="0">
                              <a:latin typeface="Cambria Math" panose="02040503050406030204" pitchFamily="18" charset="0"/>
                              <a:ea typeface="Cambria Math" panose="02040503050406030204" pitchFamily="18" charset="0"/>
                            </a:rPr>
                            <m:t>𝑓𝐶</m:t>
                          </m:r>
                        </m:den>
                      </m:f>
                    </m:oMath>
                  </m:oMathPara>
                </a14:m>
                <a:endParaRPr lang="tr-TR" sz="2800"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3024318" y="2907458"/>
                <a:ext cx="2773580" cy="884986"/>
              </a:xfrm>
              <a:prstGeom prst="rect">
                <a:avLst/>
              </a:prstGeom>
              <a:blipFill>
                <a:blip r:embed="rId5"/>
                <a:stretch>
                  <a:fillRect/>
                </a:stretch>
              </a:blipFill>
            </p:spPr>
            <p:txBody>
              <a:bodyPr/>
              <a:lstStyle/>
              <a:p>
                <a:r>
                  <a:rPr lang="tr-TR">
                    <a:noFill/>
                  </a:rPr>
                  <a:t> </a:t>
                </a:r>
              </a:p>
            </p:txBody>
          </p:sp>
        </mc:Fallback>
      </mc:AlternateContent>
      <p:sp>
        <p:nvSpPr>
          <p:cNvPr id="11" name="Dikdörtgen 10"/>
          <p:cNvSpPr/>
          <p:nvPr/>
        </p:nvSpPr>
        <p:spPr>
          <a:xfrm>
            <a:off x="1590280" y="3914346"/>
            <a:ext cx="6096000" cy="369332"/>
          </a:xfrm>
          <a:prstGeom prst="rect">
            <a:avLst/>
          </a:prstGeom>
        </p:spPr>
        <p:txBody>
          <a:bodyPr>
            <a:spAutoFit/>
          </a:bodyPr>
          <a:lstStyle/>
          <a:p>
            <a:r>
              <a:rPr lang="tr-TR" dirty="0" smtClean="0"/>
              <a:t>Birimi </a:t>
            </a:r>
            <a:r>
              <a:rPr lang="tr-TR" dirty="0" smtClean="0">
                <a:sym typeface="Symbol" panose="05050102010706020507" pitchFamily="18" charset="2"/>
              </a:rPr>
              <a:t> (</a:t>
            </a:r>
            <a:r>
              <a:rPr lang="tr-TR" dirty="0" err="1" smtClean="0"/>
              <a:t>ohm</a:t>
            </a:r>
            <a:r>
              <a:rPr lang="tr-TR" dirty="0" smtClean="0"/>
              <a:t>)’dur. Devredeki akım;</a:t>
            </a:r>
            <a:endParaRPr lang="tr-TR" dirty="0"/>
          </a:p>
        </p:txBody>
      </p:sp>
      <mc:AlternateContent xmlns:mc="http://schemas.openxmlformats.org/markup-compatibility/2006" xmlns:a14="http://schemas.microsoft.com/office/drawing/2010/main">
        <mc:Choice Requires="a14">
          <p:sp>
            <p:nvSpPr>
              <p:cNvPr id="12" name="Metin kutusu 11"/>
              <p:cNvSpPr txBox="1"/>
              <p:nvPr/>
            </p:nvSpPr>
            <p:spPr>
              <a:xfrm>
                <a:off x="2436047" y="4800285"/>
                <a:ext cx="1412118" cy="1002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b="0" i="1" smtClean="0">
                              <a:latin typeface="Cambria Math" panose="02040503050406030204" pitchFamily="18" charset="0"/>
                            </a:rPr>
                            <m:t>𝐼</m:t>
                          </m:r>
                        </m:e>
                        <m:sub>
                          <m:r>
                            <a:rPr lang="tr-TR" sz="3200" b="0" i="1" smtClean="0">
                              <a:latin typeface="Cambria Math" panose="02040503050406030204" pitchFamily="18" charset="0"/>
                            </a:rPr>
                            <m:t>𝑒</m:t>
                          </m:r>
                        </m:sub>
                      </m:sSub>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𝑉</m:t>
                              </m:r>
                            </m:e>
                            <m:sub>
                              <m:r>
                                <a:rPr lang="tr-TR" sz="3200" b="0" i="1" smtClean="0">
                                  <a:latin typeface="Cambria Math" panose="02040503050406030204" pitchFamily="18" charset="0"/>
                                </a:rPr>
                                <m:t>𝑒</m:t>
                              </m:r>
                            </m:sub>
                          </m:sSub>
                        </m:num>
                        <m:den>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𝑋</m:t>
                              </m:r>
                            </m:e>
                            <m:sub>
                              <m:r>
                                <a:rPr lang="tr-TR" sz="3200" b="0" i="1" smtClean="0">
                                  <a:latin typeface="Cambria Math" panose="02040503050406030204" pitchFamily="18" charset="0"/>
                                </a:rPr>
                                <m:t>𝐿</m:t>
                              </m:r>
                            </m:sub>
                          </m:sSub>
                        </m:den>
                      </m:f>
                    </m:oMath>
                  </m:oMathPara>
                </a14:m>
                <a:endParaRPr lang="tr-TR" sz="3200" dirty="0"/>
              </a:p>
            </p:txBody>
          </p:sp>
        </mc:Choice>
        <mc:Fallback xmlns="">
          <p:sp>
            <p:nvSpPr>
              <p:cNvPr id="12" name="Metin kutusu 11"/>
              <p:cNvSpPr txBox="1">
                <a:spLocks noRot="1" noChangeAspect="1" noMove="1" noResize="1" noEditPoints="1" noAdjustHandles="1" noChangeArrowheads="1" noChangeShapeType="1" noTextEdit="1"/>
              </p:cNvSpPr>
              <p:nvPr/>
            </p:nvSpPr>
            <p:spPr>
              <a:xfrm>
                <a:off x="2436047" y="4800285"/>
                <a:ext cx="1412118" cy="1002519"/>
              </a:xfrm>
              <a:prstGeom prst="rect">
                <a:avLst/>
              </a:prstGeom>
              <a:blipFill>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3" name="Metin kutusu 42"/>
              <p:cNvSpPr txBox="1"/>
              <p:nvPr/>
            </p:nvSpPr>
            <p:spPr>
              <a:xfrm>
                <a:off x="5006495" y="4789884"/>
                <a:ext cx="1412118" cy="1002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b="0" i="1" smtClean="0">
                              <a:latin typeface="Cambria Math" panose="02040503050406030204" pitchFamily="18" charset="0"/>
                            </a:rPr>
                            <m:t>𝐼</m:t>
                          </m:r>
                        </m:e>
                        <m:sub>
                          <m:r>
                            <a:rPr lang="tr-TR" sz="3200" b="0" i="1" smtClean="0">
                              <a:latin typeface="Cambria Math" panose="02040503050406030204" pitchFamily="18" charset="0"/>
                            </a:rPr>
                            <m:t>0</m:t>
                          </m:r>
                        </m:sub>
                      </m:sSub>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𝑉</m:t>
                              </m:r>
                            </m:e>
                            <m:sub>
                              <m:r>
                                <a:rPr lang="tr-TR" sz="3200" b="0" i="1" smtClean="0">
                                  <a:latin typeface="Cambria Math" panose="02040503050406030204" pitchFamily="18" charset="0"/>
                                </a:rPr>
                                <m:t>0</m:t>
                              </m:r>
                            </m:sub>
                          </m:sSub>
                        </m:num>
                        <m:den>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𝑋</m:t>
                              </m:r>
                            </m:e>
                            <m:sub>
                              <m:r>
                                <a:rPr lang="tr-TR" sz="3200" b="0" i="1" smtClean="0">
                                  <a:latin typeface="Cambria Math" panose="02040503050406030204" pitchFamily="18" charset="0"/>
                                </a:rPr>
                                <m:t>𝐿</m:t>
                              </m:r>
                            </m:sub>
                          </m:sSub>
                        </m:den>
                      </m:f>
                    </m:oMath>
                  </m:oMathPara>
                </a14:m>
                <a:endParaRPr lang="tr-TR" sz="3200" dirty="0"/>
              </a:p>
            </p:txBody>
          </p:sp>
        </mc:Choice>
        <mc:Fallback xmlns="">
          <p:sp>
            <p:nvSpPr>
              <p:cNvPr id="43" name="Metin kutusu 42"/>
              <p:cNvSpPr txBox="1">
                <a:spLocks noRot="1" noChangeAspect="1" noMove="1" noResize="1" noEditPoints="1" noAdjustHandles="1" noChangeArrowheads="1" noChangeShapeType="1" noTextEdit="1"/>
              </p:cNvSpPr>
              <p:nvPr/>
            </p:nvSpPr>
            <p:spPr>
              <a:xfrm>
                <a:off x="5006495" y="4789884"/>
                <a:ext cx="1412118" cy="1002519"/>
              </a:xfrm>
              <a:prstGeom prst="rect">
                <a:avLst/>
              </a:prstGeom>
              <a:blipFill>
                <a:blip r:embed="rId7"/>
                <a:stretch>
                  <a:fillRect/>
                </a:stretch>
              </a:blipFill>
            </p:spPr>
            <p:txBody>
              <a:bodyPr/>
              <a:lstStyle/>
              <a:p>
                <a:r>
                  <a:rPr lang="tr-TR">
                    <a:noFill/>
                  </a:rPr>
                  <a:t> </a:t>
                </a:r>
              </a:p>
            </p:txBody>
          </p:sp>
        </mc:Fallback>
      </mc:AlternateContent>
      <p:sp>
        <p:nvSpPr>
          <p:cNvPr id="14" name="Metin kutusu 13"/>
          <p:cNvSpPr txBox="1"/>
          <p:nvPr/>
        </p:nvSpPr>
        <p:spPr>
          <a:xfrm>
            <a:off x="1980617" y="6181181"/>
            <a:ext cx="2316340" cy="369332"/>
          </a:xfrm>
          <a:prstGeom prst="rect">
            <a:avLst/>
          </a:prstGeom>
          <a:noFill/>
        </p:spPr>
        <p:txBody>
          <a:bodyPr wrap="none" rtlCol="0">
            <a:spAutoFit/>
          </a:bodyPr>
          <a:lstStyle/>
          <a:p>
            <a:r>
              <a:rPr lang="tr-TR" dirty="0" smtClean="0"/>
              <a:t>Şeklinde ifade edilir.</a:t>
            </a:r>
            <a:endParaRPr lang="tr-TR" dirty="0"/>
          </a:p>
        </p:txBody>
      </p:sp>
      <mc:AlternateContent xmlns:mc="http://schemas.openxmlformats.org/markup-compatibility/2006" xmlns:a14="http://schemas.microsoft.com/office/drawing/2010/main">
        <mc:Choice Requires="a14">
          <p:sp>
            <p:nvSpPr>
              <p:cNvPr id="3" name="Metin kutusu 2"/>
              <p:cNvSpPr txBox="1"/>
              <p:nvPr/>
            </p:nvSpPr>
            <p:spPr>
              <a:xfrm>
                <a:off x="9308824" y="2146385"/>
                <a:ext cx="386709" cy="49244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200" b="0" i="1" smtClean="0">
                          <a:latin typeface="Cambria Math" panose="02040503050406030204" pitchFamily="18" charset="0"/>
                        </a:rPr>
                        <m:t>𝐶</m:t>
                      </m:r>
                    </m:oMath>
                  </m:oMathPara>
                </a14:m>
                <a:endParaRPr lang="tr-TR" sz="3200" dirty="0"/>
              </a:p>
            </p:txBody>
          </p:sp>
        </mc:Choice>
        <mc:Fallback xmlns="">
          <p:sp>
            <p:nvSpPr>
              <p:cNvPr id="3" name="Metin kutusu 2"/>
              <p:cNvSpPr txBox="1">
                <a:spLocks noRot="1" noChangeAspect="1" noMove="1" noResize="1" noEditPoints="1" noAdjustHandles="1" noChangeArrowheads="1" noChangeShapeType="1" noTextEdit="1"/>
              </p:cNvSpPr>
              <p:nvPr/>
            </p:nvSpPr>
            <p:spPr>
              <a:xfrm>
                <a:off x="9308824" y="2146385"/>
                <a:ext cx="386709" cy="492443"/>
              </a:xfrm>
              <a:prstGeom prst="rect">
                <a:avLst/>
              </a:prstGeom>
              <a:blipFill>
                <a:blip r:embed="rId8"/>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612668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55719" y="647917"/>
            <a:ext cx="8911687" cy="1280890"/>
          </a:xfrm>
        </p:spPr>
        <p:txBody>
          <a:bodyPr/>
          <a:lstStyle/>
          <a:p>
            <a:r>
              <a:rPr lang="tr-TR" b="1" dirty="0"/>
              <a:t>Bir AC Devresinde </a:t>
            </a:r>
            <a:r>
              <a:rPr lang="tr-TR" b="1" dirty="0" smtClean="0"/>
              <a:t>RLC</a:t>
            </a:r>
            <a:endParaRPr lang="tr-TR" b="1" dirty="0"/>
          </a:p>
        </p:txBody>
      </p:sp>
      <p:pic>
        <p:nvPicPr>
          <p:cNvPr id="15" name="Picture 6" descr="3313a"/>
          <p:cNvPicPr>
            <a:picLocks noGrp="1" noChangeAspect="1" noChangeArrowheads="1"/>
          </p:cNvPicPr>
          <p:nvPr>
            <p:ph idx="1"/>
          </p:nvPr>
        </p:nvPicPr>
        <p:blipFill rotWithShape="1">
          <a:blip r:embed="rId2"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p:blipFill>
        <p:spPr>
          <a:xfrm>
            <a:off x="6111563" y="2146891"/>
            <a:ext cx="4035829" cy="3520440"/>
          </a:xfrm>
        </p:spPr>
      </p:pic>
      <mc:AlternateContent xmlns:mc="http://schemas.openxmlformats.org/markup-compatibility/2006" xmlns:a14="http://schemas.microsoft.com/office/drawing/2010/main">
        <mc:Choice Requires="a14">
          <p:sp>
            <p:nvSpPr>
              <p:cNvPr id="37" name="Metin kutusu 36"/>
              <p:cNvSpPr txBox="1"/>
              <p:nvPr/>
            </p:nvSpPr>
            <p:spPr>
              <a:xfrm>
                <a:off x="10268252" y="2322005"/>
                <a:ext cx="532262"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𝐶</m:t>
                          </m:r>
                        </m:sub>
                      </m:sSub>
                    </m:oMath>
                  </m:oMathPara>
                </a14:m>
                <a:endParaRPr lang="tr-TR" sz="2800" dirty="0"/>
              </a:p>
            </p:txBody>
          </p:sp>
        </mc:Choice>
        <mc:Fallback xmlns="">
          <p:sp>
            <p:nvSpPr>
              <p:cNvPr id="37" name="Metin kutusu 36"/>
              <p:cNvSpPr txBox="1">
                <a:spLocks noRot="1" noChangeAspect="1" noMove="1" noResize="1" noEditPoints="1" noAdjustHandles="1" noChangeArrowheads="1" noChangeShapeType="1" noTextEdit="1"/>
              </p:cNvSpPr>
              <p:nvPr/>
            </p:nvSpPr>
            <p:spPr>
              <a:xfrm>
                <a:off x="10268252" y="2322005"/>
                <a:ext cx="532262" cy="430887"/>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8" name="Dikdörtgen 37"/>
              <p:cNvSpPr/>
              <p:nvPr/>
            </p:nvSpPr>
            <p:spPr>
              <a:xfrm>
                <a:off x="7776521" y="5351958"/>
                <a:ext cx="2746183"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tr-TR" sz="2800" b="0" i="1" dirty="0" smtClean="0">
                          <a:latin typeface="Cambria Math" panose="02040503050406030204" pitchFamily="18" charset="0"/>
                        </a:rPr>
                        <m:t>𝑉</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0</m:t>
                          </m:r>
                        </m:sub>
                      </m:sSub>
                      <m:r>
                        <a:rPr lang="tr-TR" sz="2800" b="0" i="1" smtClean="0">
                          <a:latin typeface="Cambria Math" panose="02040503050406030204" pitchFamily="18" charset="0"/>
                        </a:rPr>
                        <m:t>𝑠𝑖𝑛</m:t>
                      </m:r>
                      <m:r>
                        <a:rPr lang="tr-TR" sz="2800" b="0" i="1" smtClean="0">
                          <a:latin typeface="Cambria Math" panose="02040503050406030204" pitchFamily="18" charset="0"/>
                          <a:ea typeface="Cambria Math" panose="02040503050406030204" pitchFamily="18" charset="0"/>
                        </a:rPr>
                        <m:t>𝜔</m:t>
                      </m:r>
                      <m:r>
                        <a:rPr lang="tr-TR" sz="2800" b="0" i="1" smtClean="0">
                          <a:latin typeface="Cambria Math" panose="02040503050406030204" pitchFamily="18" charset="0"/>
                          <a:ea typeface="Cambria Math" panose="02040503050406030204" pitchFamily="18" charset="0"/>
                        </a:rPr>
                        <m:t>𝑡</m:t>
                      </m:r>
                    </m:oMath>
                  </m:oMathPara>
                </a14:m>
                <a:endParaRPr lang="tr-TR" sz="2800" dirty="0"/>
              </a:p>
            </p:txBody>
          </p:sp>
        </mc:Choice>
        <mc:Fallback xmlns="">
          <p:sp>
            <p:nvSpPr>
              <p:cNvPr id="38" name="Dikdörtgen 37"/>
              <p:cNvSpPr>
                <a:spLocks noRot="1" noChangeAspect="1" noMove="1" noResize="1" noEditPoints="1" noAdjustHandles="1" noChangeArrowheads="1" noChangeShapeType="1" noTextEdit="1"/>
              </p:cNvSpPr>
              <p:nvPr/>
            </p:nvSpPr>
            <p:spPr>
              <a:xfrm>
                <a:off x="7776521" y="5351958"/>
                <a:ext cx="2746183" cy="523220"/>
              </a:xfrm>
              <a:prstGeom prst="rect">
                <a:avLst/>
              </a:prstGeom>
              <a:blipFill>
                <a:blip r:embed="rId4"/>
                <a:stretch>
                  <a:fillRect/>
                </a:stretch>
              </a:blipFill>
            </p:spPr>
            <p:txBody>
              <a:bodyPr/>
              <a:lstStyle/>
              <a:p>
                <a:r>
                  <a:rPr lang="tr-TR">
                    <a:noFill/>
                  </a:rPr>
                  <a:t> </a:t>
                </a:r>
              </a:p>
            </p:txBody>
          </p:sp>
        </mc:Fallback>
      </mc:AlternateContent>
      <p:sp>
        <p:nvSpPr>
          <p:cNvPr id="8" name="Dikdörtgen 7"/>
          <p:cNvSpPr/>
          <p:nvPr/>
        </p:nvSpPr>
        <p:spPr>
          <a:xfrm>
            <a:off x="1369562" y="1576470"/>
            <a:ext cx="5918578" cy="923330"/>
          </a:xfrm>
          <a:prstGeom prst="rect">
            <a:avLst/>
          </a:prstGeom>
        </p:spPr>
        <p:txBody>
          <a:bodyPr wrap="square">
            <a:spAutoFit/>
          </a:bodyPr>
          <a:lstStyle/>
          <a:p>
            <a:r>
              <a:rPr lang="tr-TR" dirty="0"/>
              <a:t>Şekildeki RLC (Direnç, bobin, </a:t>
            </a:r>
            <a:r>
              <a:rPr lang="tr-TR" dirty="0" err="1"/>
              <a:t>sığaç</a:t>
            </a:r>
            <a:r>
              <a:rPr lang="tr-TR" dirty="0"/>
              <a:t>)</a:t>
            </a:r>
          </a:p>
          <a:p>
            <a:r>
              <a:rPr lang="tr-TR" dirty="0"/>
              <a:t>devresinin alternatif akıma karşı gösterdiği</a:t>
            </a:r>
          </a:p>
          <a:p>
            <a:r>
              <a:rPr lang="tr-TR" dirty="0"/>
              <a:t>toplam direnç (empedans):</a:t>
            </a:r>
            <a:endParaRPr lang="tr-TR" baseline="-25000" dirty="0"/>
          </a:p>
        </p:txBody>
      </p:sp>
      <mc:AlternateContent xmlns:mc="http://schemas.openxmlformats.org/markup-compatibility/2006" xmlns:a14="http://schemas.microsoft.com/office/drawing/2010/main">
        <mc:Choice Requires="a14">
          <p:sp>
            <p:nvSpPr>
              <p:cNvPr id="9" name="Metin kutusu 8"/>
              <p:cNvSpPr txBox="1"/>
              <p:nvPr/>
            </p:nvSpPr>
            <p:spPr>
              <a:xfrm>
                <a:off x="1789655" y="2804516"/>
                <a:ext cx="3569759"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i="1" smtClean="0">
                          <a:latin typeface="Cambria Math" panose="02040503050406030204" pitchFamily="18" charset="0"/>
                        </a:rPr>
                        <m:t>𝑍</m:t>
                      </m:r>
                      <m:r>
                        <a:rPr lang="tr-TR" sz="2800" b="0" i="1" smtClean="0">
                          <a:latin typeface="Cambria Math" panose="02040503050406030204" pitchFamily="18" charset="0"/>
                        </a:rPr>
                        <m:t>=</m:t>
                      </m:r>
                      <m:rad>
                        <m:radPr>
                          <m:degHide m:val="on"/>
                          <m:ctrlPr>
                            <a:rPr lang="tr-TR" sz="2800" b="0" i="1" smtClean="0">
                              <a:latin typeface="Cambria Math" panose="02040503050406030204" pitchFamily="18" charset="0"/>
                            </a:rPr>
                          </m:ctrlPr>
                        </m:radPr>
                        <m:deg/>
                        <m:e>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𝑅</m:t>
                              </m:r>
                            </m:e>
                            <m:sup>
                              <m:r>
                                <a:rPr lang="tr-TR" sz="2800" b="0" i="1" smtClean="0">
                                  <a:latin typeface="Cambria Math" panose="02040503050406030204" pitchFamily="18" charset="0"/>
                                </a:rPr>
                                <m:t>2</m:t>
                              </m:r>
                            </m:sup>
                          </m:sSup>
                          <m:r>
                            <a:rPr lang="tr-TR" sz="2800" b="0" i="1" smtClean="0">
                              <a:latin typeface="Cambria Math" panose="02040503050406030204" pitchFamily="18" charset="0"/>
                            </a:rPr>
                            <m:t>+</m:t>
                          </m:r>
                          <m:sSup>
                            <m:sSupPr>
                              <m:ctrlPr>
                                <a:rPr lang="tr-TR" sz="2800" b="0" i="1" smtClean="0">
                                  <a:latin typeface="Cambria Math" panose="02040503050406030204" pitchFamily="18" charset="0"/>
                                </a:rPr>
                              </m:ctrlPr>
                            </m:sSupPr>
                            <m:e>
                              <m:r>
                                <a:rPr lang="tr-TR" sz="2800" i="1">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rPr>
                                    <m:t>𝑋</m:t>
                                  </m:r>
                                </m:e>
                                <m:sub>
                                  <m:r>
                                    <a:rPr lang="tr-TR" sz="2800" i="1">
                                      <a:latin typeface="Cambria Math" panose="02040503050406030204" pitchFamily="18" charset="0"/>
                                    </a:rPr>
                                    <m:t>𝐿</m:t>
                                  </m:r>
                                </m:sub>
                              </m:sSub>
                              <m:r>
                                <a:rPr lang="tr-TR" sz="2800" i="1">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rPr>
                                    <m:t>𝑋</m:t>
                                  </m:r>
                                </m:e>
                                <m:sub>
                                  <m:r>
                                    <a:rPr lang="tr-TR" sz="2800" i="1">
                                      <a:latin typeface="Cambria Math" panose="02040503050406030204" pitchFamily="18" charset="0"/>
                                    </a:rPr>
                                    <m:t>𝐶</m:t>
                                  </m:r>
                                </m:sub>
                              </m:sSub>
                              <m:r>
                                <a:rPr lang="tr-TR" sz="2800" i="1">
                                  <a:latin typeface="Cambria Math" panose="02040503050406030204" pitchFamily="18" charset="0"/>
                                </a:rPr>
                                <m:t>)</m:t>
                              </m:r>
                            </m:e>
                            <m:sup>
                              <m:r>
                                <a:rPr lang="tr-TR" sz="2800" b="0" i="1" smtClean="0">
                                  <a:latin typeface="Cambria Math" panose="02040503050406030204" pitchFamily="18" charset="0"/>
                                </a:rPr>
                                <m:t>2</m:t>
                              </m:r>
                            </m:sup>
                          </m:sSup>
                        </m:e>
                      </m:rad>
                    </m:oMath>
                  </m:oMathPara>
                </a14:m>
                <a:endParaRPr lang="tr-TR" sz="2800"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1789655" y="2804516"/>
                <a:ext cx="3569759" cy="521810"/>
              </a:xfrm>
              <a:prstGeom prst="rect">
                <a:avLst/>
              </a:prstGeom>
              <a:blipFill>
                <a:blip r:embed="rId5"/>
                <a:stretch>
                  <a:fillRect/>
                </a:stretch>
              </a:blipFill>
            </p:spPr>
            <p:txBody>
              <a:bodyPr/>
              <a:lstStyle/>
              <a:p>
                <a:r>
                  <a:rPr lang="tr-TR">
                    <a:noFill/>
                  </a:rPr>
                  <a:t> </a:t>
                </a:r>
              </a:p>
            </p:txBody>
          </p:sp>
        </mc:Fallback>
      </mc:AlternateContent>
      <p:sp>
        <p:nvSpPr>
          <p:cNvPr id="11" name="Dikdörtgen 10"/>
          <p:cNvSpPr/>
          <p:nvPr/>
        </p:nvSpPr>
        <p:spPr>
          <a:xfrm>
            <a:off x="949148" y="3898899"/>
            <a:ext cx="6096000" cy="369332"/>
          </a:xfrm>
          <a:prstGeom prst="rect">
            <a:avLst/>
          </a:prstGeom>
        </p:spPr>
        <p:txBody>
          <a:bodyPr>
            <a:spAutoFit/>
          </a:bodyPr>
          <a:lstStyle/>
          <a:p>
            <a:r>
              <a:rPr lang="tr-TR" dirty="0" smtClean="0"/>
              <a:t>İle verilir. Birimi </a:t>
            </a:r>
            <a:r>
              <a:rPr lang="tr-TR" dirty="0" smtClean="0">
                <a:sym typeface="Symbol" panose="05050102010706020507" pitchFamily="18" charset="2"/>
              </a:rPr>
              <a:t> (</a:t>
            </a:r>
            <a:r>
              <a:rPr lang="tr-TR" dirty="0" err="1" smtClean="0"/>
              <a:t>ohm</a:t>
            </a:r>
            <a:r>
              <a:rPr lang="tr-TR" dirty="0" smtClean="0"/>
              <a:t>)’dur. Devredeki akım;</a:t>
            </a:r>
            <a:endParaRPr lang="tr-TR" dirty="0"/>
          </a:p>
        </p:txBody>
      </p:sp>
      <mc:AlternateContent xmlns:mc="http://schemas.openxmlformats.org/markup-compatibility/2006" xmlns:a14="http://schemas.microsoft.com/office/drawing/2010/main">
        <mc:Choice Requires="a14">
          <p:sp>
            <p:nvSpPr>
              <p:cNvPr id="12" name="Metin kutusu 11"/>
              <p:cNvSpPr txBox="1"/>
              <p:nvPr/>
            </p:nvSpPr>
            <p:spPr>
              <a:xfrm>
                <a:off x="3334466" y="4508392"/>
                <a:ext cx="1325363" cy="9187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b="0" i="1" smtClean="0">
                              <a:latin typeface="Cambria Math" panose="02040503050406030204" pitchFamily="18" charset="0"/>
                            </a:rPr>
                            <m:t>𝐼</m:t>
                          </m:r>
                        </m:e>
                        <m:sub>
                          <m:r>
                            <a:rPr lang="tr-TR" sz="3200" b="0" i="1" smtClean="0">
                              <a:latin typeface="Cambria Math" panose="02040503050406030204" pitchFamily="18" charset="0"/>
                            </a:rPr>
                            <m:t>𝑒</m:t>
                          </m:r>
                        </m:sub>
                      </m:sSub>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𝑉</m:t>
                              </m:r>
                            </m:e>
                            <m:sub>
                              <m:r>
                                <a:rPr lang="tr-TR" sz="3200" b="0" i="1" smtClean="0">
                                  <a:latin typeface="Cambria Math" panose="02040503050406030204" pitchFamily="18" charset="0"/>
                                </a:rPr>
                                <m:t>𝑒</m:t>
                              </m:r>
                            </m:sub>
                          </m:sSub>
                        </m:num>
                        <m:den>
                          <m:r>
                            <m:rPr>
                              <m:sty m:val="p"/>
                            </m:rPr>
                            <a:rPr lang="tr-TR" sz="3200" b="0" i="0" smtClean="0">
                              <a:latin typeface="Cambria Math" panose="02040503050406030204" pitchFamily="18" charset="0"/>
                            </a:rPr>
                            <m:t>Z</m:t>
                          </m:r>
                        </m:den>
                      </m:f>
                    </m:oMath>
                  </m:oMathPara>
                </a14:m>
                <a:endParaRPr lang="tr-TR" sz="3200" dirty="0"/>
              </a:p>
            </p:txBody>
          </p:sp>
        </mc:Choice>
        <mc:Fallback xmlns="">
          <p:sp>
            <p:nvSpPr>
              <p:cNvPr id="12" name="Metin kutusu 11"/>
              <p:cNvSpPr txBox="1">
                <a:spLocks noRot="1" noChangeAspect="1" noMove="1" noResize="1" noEditPoints="1" noAdjustHandles="1" noChangeArrowheads="1" noChangeShapeType="1" noTextEdit="1"/>
              </p:cNvSpPr>
              <p:nvPr/>
            </p:nvSpPr>
            <p:spPr>
              <a:xfrm>
                <a:off x="3334466" y="4508392"/>
                <a:ext cx="1325363" cy="918778"/>
              </a:xfrm>
              <a:prstGeom prst="rect">
                <a:avLst/>
              </a:prstGeom>
              <a:blipFill>
                <a:blip r:embed="rId6"/>
                <a:stretch>
                  <a:fillRect/>
                </a:stretch>
              </a:blipFill>
            </p:spPr>
            <p:txBody>
              <a:bodyPr/>
              <a:lstStyle/>
              <a:p>
                <a:r>
                  <a:rPr lang="tr-TR">
                    <a:noFill/>
                  </a:rPr>
                  <a:t> </a:t>
                </a:r>
              </a:p>
            </p:txBody>
          </p:sp>
        </mc:Fallback>
      </mc:AlternateContent>
      <p:sp>
        <p:nvSpPr>
          <p:cNvPr id="14" name="Metin kutusu 13"/>
          <p:cNvSpPr txBox="1"/>
          <p:nvPr/>
        </p:nvSpPr>
        <p:spPr>
          <a:xfrm>
            <a:off x="1680807" y="5613568"/>
            <a:ext cx="2316340" cy="369332"/>
          </a:xfrm>
          <a:prstGeom prst="rect">
            <a:avLst/>
          </a:prstGeom>
          <a:noFill/>
        </p:spPr>
        <p:txBody>
          <a:bodyPr wrap="none" rtlCol="0">
            <a:spAutoFit/>
          </a:bodyPr>
          <a:lstStyle/>
          <a:p>
            <a:r>
              <a:rPr lang="tr-TR" dirty="0" smtClean="0"/>
              <a:t>Şeklinde ifade edilir.</a:t>
            </a:r>
            <a:endParaRPr lang="tr-TR" dirty="0"/>
          </a:p>
        </p:txBody>
      </p:sp>
      <mc:AlternateContent xmlns:mc="http://schemas.openxmlformats.org/markup-compatibility/2006" xmlns:a14="http://schemas.microsoft.com/office/drawing/2010/main">
        <mc:Choice Requires="a14">
          <p:sp>
            <p:nvSpPr>
              <p:cNvPr id="16" name="Metin kutusu 15"/>
              <p:cNvSpPr txBox="1"/>
              <p:nvPr/>
            </p:nvSpPr>
            <p:spPr>
              <a:xfrm>
                <a:off x="8929642" y="2373806"/>
                <a:ext cx="598054" cy="43088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𝐿</m:t>
                          </m:r>
                        </m:sub>
                      </m:sSub>
                    </m:oMath>
                  </m:oMathPara>
                </a14:m>
                <a:endParaRPr lang="tr-TR" sz="2800" dirty="0"/>
              </a:p>
            </p:txBody>
          </p:sp>
        </mc:Choice>
        <mc:Fallback xmlns="">
          <p:sp>
            <p:nvSpPr>
              <p:cNvPr id="16" name="Metin kutusu 15"/>
              <p:cNvSpPr txBox="1">
                <a:spLocks noRot="1" noChangeAspect="1" noMove="1" noResize="1" noEditPoints="1" noAdjustHandles="1" noChangeArrowheads="1" noChangeShapeType="1" noTextEdit="1"/>
              </p:cNvSpPr>
              <p:nvPr/>
            </p:nvSpPr>
            <p:spPr>
              <a:xfrm>
                <a:off x="8929642" y="2373806"/>
                <a:ext cx="598054" cy="430887"/>
              </a:xfrm>
              <a:prstGeom prst="rect">
                <a:avLst/>
              </a:prstGeom>
              <a:blipFill>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Metin kutusu 16"/>
              <p:cNvSpPr txBox="1"/>
              <p:nvPr/>
            </p:nvSpPr>
            <p:spPr>
              <a:xfrm>
                <a:off x="7630427" y="2373806"/>
                <a:ext cx="478464"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i="1" smtClean="0">
                              <a:latin typeface="Cambria Math" panose="02040503050406030204" pitchFamily="18" charset="0"/>
                            </a:rPr>
                          </m:ctrlPr>
                        </m:sSubPr>
                        <m:e>
                          <m:r>
                            <a:rPr lang="tr-TR" sz="2800" b="0" i="1" smtClean="0">
                              <a:latin typeface="Cambria Math" panose="02040503050406030204" pitchFamily="18" charset="0"/>
                            </a:rPr>
                            <m:t>𝑉</m:t>
                          </m:r>
                        </m:e>
                        <m:sub>
                          <m:r>
                            <a:rPr lang="tr-TR" sz="2800" b="0" i="1" smtClean="0">
                              <a:latin typeface="Cambria Math" panose="02040503050406030204" pitchFamily="18" charset="0"/>
                            </a:rPr>
                            <m:t>𝑅</m:t>
                          </m:r>
                        </m:sub>
                      </m:sSub>
                    </m:oMath>
                  </m:oMathPara>
                </a14:m>
                <a:endParaRPr lang="tr-TR" sz="2800" dirty="0"/>
              </a:p>
            </p:txBody>
          </p:sp>
        </mc:Choice>
        <mc:Fallback xmlns="">
          <p:sp>
            <p:nvSpPr>
              <p:cNvPr id="17" name="Metin kutusu 16"/>
              <p:cNvSpPr txBox="1">
                <a:spLocks noRot="1" noChangeAspect="1" noMove="1" noResize="1" noEditPoints="1" noAdjustHandles="1" noChangeArrowheads="1" noChangeShapeType="1" noTextEdit="1"/>
              </p:cNvSpPr>
              <p:nvPr/>
            </p:nvSpPr>
            <p:spPr>
              <a:xfrm>
                <a:off x="7630427" y="2373806"/>
                <a:ext cx="478464" cy="430887"/>
              </a:xfrm>
              <a:prstGeom prst="rect">
                <a:avLst/>
              </a:prstGeom>
              <a:blipFill>
                <a:blip r:embed="rId8"/>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259271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1591" y="695461"/>
            <a:ext cx="8911687" cy="1280890"/>
          </a:xfrm>
        </p:spPr>
        <p:txBody>
          <a:bodyPr/>
          <a:lstStyle/>
          <a:p>
            <a:r>
              <a:rPr lang="tr-TR" b="1" dirty="0" smtClean="0"/>
              <a:t>Nikola </a:t>
            </a:r>
            <a:r>
              <a:rPr lang="tr-TR" b="1" dirty="0" err="1" smtClean="0"/>
              <a:t>Tesla</a:t>
            </a:r>
            <a:endParaRPr lang="tr-TR" b="1" dirty="0"/>
          </a:p>
        </p:txBody>
      </p:sp>
      <p:sp>
        <p:nvSpPr>
          <p:cNvPr id="3" name="İçerik Yer Tutucusu 2"/>
          <p:cNvSpPr>
            <a:spLocks noGrp="1"/>
          </p:cNvSpPr>
          <p:nvPr>
            <p:ph idx="1"/>
          </p:nvPr>
        </p:nvSpPr>
        <p:spPr>
          <a:xfrm>
            <a:off x="1655977" y="1891651"/>
            <a:ext cx="5893283" cy="3880773"/>
          </a:xfrm>
        </p:spPr>
        <p:txBody>
          <a:bodyPr/>
          <a:lstStyle/>
          <a:p>
            <a:r>
              <a:rPr lang="tr-TR" dirty="0"/>
              <a:t>1856 - 1943</a:t>
            </a:r>
            <a:br>
              <a:rPr lang="tr-TR" dirty="0"/>
            </a:br>
            <a:r>
              <a:rPr lang="tr-TR" dirty="0"/>
              <a:t>Amerikan fizikçisi / </a:t>
            </a:r>
            <a:r>
              <a:rPr lang="tr-TR" dirty="0" smtClean="0"/>
              <a:t>mucidi</a:t>
            </a:r>
          </a:p>
          <a:p>
            <a:endParaRPr lang="tr-TR" dirty="0" smtClean="0"/>
          </a:p>
          <a:p>
            <a:r>
              <a:rPr lang="tr-TR" dirty="0" smtClean="0"/>
              <a:t>Alternatif </a:t>
            </a:r>
            <a:r>
              <a:rPr lang="tr-TR" dirty="0"/>
              <a:t>akım </a:t>
            </a:r>
            <a:r>
              <a:rPr lang="tr-TR" dirty="0" smtClean="0"/>
              <a:t>elektrik</a:t>
            </a:r>
          </a:p>
          <a:p>
            <a:r>
              <a:rPr lang="tr-TR" dirty="0" smtClean="0"/>
              <a:t>Yüksek </a:t>
            </a:r>
            <a:r>
              <a:rPr lang="tr-TR" dirty="0"/>
              <a:t>gerilim </a:t>
            </a:r>
            <a:r>
              <a:rPr lang="tr-TR" dirty="0" err="1" smtClean="0"/>
              <a:t>transformatörlerler</a:t>
            </a:r>
            <a:endParaRPr lang="tr-TR" dirty="0" smtClean="0"/>
          </a:p>
          <a:p>
            <a:r>
              <a:rPr lang="tr-TR" dirty="0" smtClean="0"/>
              <a:t>AC </a:t>
            </a:r>
            <a:r>
              <a:rPr lang="tr-TR" dirty="0"/>
              <a:t>iletim hatlarını kullanarak elektrik enerjisi taşıma</a:t>
            </a:r>
            <a:endParaRPr lang="tr-TR" dirty="0">
              <a:effectLst/>
            </a:endParaRPr>
          </a:p>
        </p:txBody>
      </p:sp>
      <p:pic>
        <p:nvPicPr>
          <p:cNvPr id="6" name="Resim 5"/>
          <p:cNvPicPr>
            <a:picLocks noChangeAspect="1"/>
          </p:cNvPicPr>
          <p:nvPr/>
        </p:nvPicPr>
        <p:blipFill>
          <a:blip r:embed="rId2"/>
          <a:stretch>
            <a:fillRect/>
          </a:stretch>
        </p:blipFill>
        <p:spPr>
          <a:xfrm>
            <a:off x="7102196" y="609600"/>
            <a:ext cx="3401515" cy="45587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Dikdörtgen 6"/>
          <p:cNvSpPr/>
          <p:nvPr/>
        </p:nvSpPr>
        <p:spPr>
          <a:xfrm>
            <a:off x="1392036" y="5567300"/>
            <a:ext cx="10302069" cy="830997"/>
          </a:xfrm>
          <a:prstGeom prst="rect">
            <a:avLst/>
          </a:prstGeom>
        </p:spPr>
        <p:txBody>
          <a:bodyPr wrap="square">
            <a:spAutoFit/>
          </a:bodyPr>
          <a:lstStyle/>
          <a:p>
            <a:r>
              <a:rPr lang="tr-TR" dirty="0"/>
              <a:t>"</a:t>
            </a:r>
            <a:r>
              <a:rPr lang="tr-TR" sz="2400" b="1" dirty="0">
                <a:latin typeface="Bradley Hand ITC" panose="03070402050302030203" pitchFamily="66" charset="0"/>
              </a:rPr>
              <a:t>Dünya, Nikola </a:t>
            </a:r>
            <a:r>
              <a:rPr lang="tr-TR" sz="2400" b="1" dirty="0" err="1">
                <a:latin typeface="Bradley Hand ITC" panose="03070402050302030203" pitchFamily="66" charset="0"/>
              </a:rPr>
              <a:t>Tesla'nın</a:t>
            </a:r>
            <a:r>
              <a:rPr lang="tr-TR" sz="2400" b="1" dirty="0">
                <a:latin typeface="Bradley Hand ITC" panose="03070402050302030203" pitchFamily="66" charset="0"/>
              </a:rPr>
              <a:t> dengi biri gelmesi için çok uzun bir süre beklemelidir</a:t>
            </a:r>
            <a:r>
              <a:rPr lang="tr-TR" dirty="0" smtClean="0"/>
              <a:t>.«  E.ARMSTRONG</a:t>
            </a:r>
            <a:endParaRPr lang="tr-TR" dirty="0"/>
          </a:p>
        </p:txBody>
      </p:sp>
    </p:spTree>
    <p:extLst>
      <p:ext uri="{BB962C8B-B14F-4D97-AF65-F5344CB8AC3E}">
        <p14:creationId xmlns:p14="http://schemas.microsoft.com/office/powerpoint/2010/main" val="141764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6982" y="624110"/>
            <a:ext cx="8911687" cy="1280890"/>
          </a:xfrm>
        </p:spPr>
        <p:txBody>
          <a:bodyPr/>
          <a:lstStyle/>
          <a:p>
            <a:r>
              <a:rPr lang="tr-TR" b="1" dirty="0" smtClean="0"/>
              <a:t>Alternatif Akım Devreleri</a:t>
            </a:r>
            <a:endParaRPr lang="tr-TR" b="1" dirty="0"/>
          </a:p>
        </p:txBody>
      </p:sp>
      <p:sp>
        <p:nvSpPr>
          <p:cNvPr id="3" name="İçerik Yer Tutucusu 2"/>
          <p:cNvSpPr>
            <a:spLocks noGrp="1"/>
          </p:cNvSpPr>
          <p:nvPr>
            <p:ph idx="1"/>
          </p:nvPr>
        </p:nvSpPr>
        <p:spPr>
          <a:xfrm>
            <a:off x="1854492" y="1905000"/>
            <a:ext cx="8596668" cy="3880773"/>
          </a:xfrm>
        </p:spPr>
        <p:txBody>
          <a:bodyPr>
            <a:normAutofit lnSpcReduction="10000"/>
          </a:bodyPr>
          <a:lstStyle/>
          <a:p>
            <a:pPr lvl="0" algn="just">
              <a:lnSpc>
                <a:spcPct val="150000"/>
              </a:lnSpc>
              <a:spcBef>
                <a:spcPts val="0"/>
              </a:spcBef>
              <a:buFont typeface="Symbol" panose="05050102010706020507" pitchFamily="18" charset="2"/>
              <a:buChar char=""/>
            </a:pPr>
            <a:r>
              <a:rPr lang="tr-TR" sz="2800" dirty="0" smtClean="0">
                <a:ea typeface="Times New Roman" panose="02020603050405020304" pitchFamily="18" charset="0"/>
              </a:rPr>
              <a:t>Alternatif Akım</a:t>
            </a:r>
          </a:p>
          <a:p>
            <a:pPr lvl="0" algn="just">
              <a:lnSpc>
                <a:spcPct val="150000"/>
              </a:lnSpc>
              <a:spcBef>
                <a:spcPts val="0"/>
              </a:spcBef>
              <a:buFont typeface="Symbol" panose="05050102010706020507" pitchFamily="18" charset="2"/>
              <a:buChar char=""/>
            </a:pPr>
            <a:r>
              <a:rPr lang="tr-TR" sz="2800" dirty="0"/>
              <a:t>Alternatif Akım Devresinde </a:t>
            </a:r>
            <a:r>
              <a:rPr lang="tr-TR" sz="2800" dirty="0" smtClean="0"/>
              <a:t>Dirençler</a:t>
            </a:r>
          </a:p>
          <a:p>
            <a:pPr lvl="0" algn="just">
              <a:lnSpc>
                <a:spcPct val="150000"/>
              </a:lnSpc>
              <a:spcBef>
                <a:spcPts val="0"/>
              </a:spcBef>
              <a:buFont typeface="Symbol" panose="05050102010706020507" pitchFamily="18" charset="2"/>
              <a:buChar char=""/>
            </a:pPr>
            <a:r>
              <a:rPr lang="tr-TR" sz="2800" dirty="0"/>
              <a:t>Etkin (</a:t>
            </a:r>
            <a:r>
              <a:rPr lang="tr-TR" sz="2800" dirty="0" err="1"/>
              <a:t>rms</a:t>
            </a:r>
            <a:r>
              <a:rPr lang="tr-TR" sz="2800" dirty="0"/>
              <a:t>) Akım ve </a:t>
            </a:r>
            <a:r>
              <a:rPr lang="tr-TR" sz="2800" dirty="0" smtClean="0"/>
              <a:t>Gerilim</a:t>
            </a:r>
          </a:p>
          <a:p>
            <a:pPr lvl="0" algn="just">
              <a:lnSpc>
                <a:spcPct val="150000"/>
              </a:lnSpc>
              <a:spcBef>
                <a:spcPts val="0"/>
              </a:spcBef>
              <a:buFont typeface="Symbol" panose="05050102010706020507" pitchFamily="18" charset="2"/>
              <a:buChar char=""/>
            </a:pPr>
            <a:r>
              <a:rPr lang="tr-TR" sz="2800" dirty="0"/>
              <a:t>Bir AC Devresinde </a:t>
            </a:r>
            <a:r>
              <a:rPr lang="tr-TR" sz="2800" dirty="0" err="1"/>
              <a:t>İndüktanslar</a:t>
            </a:r>
            <a:r>
              <a:rPr lang="tr-TR" sz="2800" dirty="0" smtClean="0"/>
              <a:t> </a:t>
            </a:r>
          </a:p>
          <a:p>
            <a:pPr lvl="0" algn="just">
              <a:lnSpc>
                <a:spcPct val="150000"/>
              </a:lnSpc>
              <a:spcBef>
                <a:spcPts val="0"/>
              </a:spcBef>
              <a:buFont typeface="Symbol" panose="05050102010706020507" pitchFamily="18" charset="2"/>
              <a:buChar char=""/>
            </a:pPr>
            <a:r>
              <a:rPr lang="tr-TR" sz="2800" dirty="0"/>
              <a:t>Bir AC Devresinde </a:t>
            </a:r>
            <a:r>
              <a:rPr lang="tr-TR" sz="2800" dirty="0" smtClean="0"/>
              <a:t>Kondansatörler</a:t>
            </a:r>
          </a:p>
          <a:p>
            <a:pPr lvl="0" algn="just">
              <a:lnSpc>
                <a:spcPct val="150000"/>
              </a:lnSpc>
              <a:spcBef>
                <a:spcPts val="0"/>
              </a:spcBef>
              <a:buFont typeface="Symbol" panose="05050102010706020507" pitchFamily="18" charset="2"/>
              <a:buChar char=""/>
            </a:pPr>
            <a:r>
              <a:rPr lang="tr-TR" sz="2800" dirty="0"/>
              <a:t>Bir AC Devresinde RLC</a:t>
            </a:r>
            <a:endParaRPr lang="tr-TR" sz="2800" dirty="0" smtClean="0">
              <a:ea typeface="Times New Roman" panose="02020603050405020304" pitchFamily="18" charset="0"/>
            </a:endParaRPr>
          </a:p>
        </p:txBody>
      </p:sp>
    </p:spTree>
    <p:extLst>
      <p:ext uri="{BB962C8B-B14F-4D97-AF65-F5344CB8AC3E}">
        <p14:creationId xmlns:p14="http://schemas.microsoft.com/office/powerpoint/2010/main" val="2793339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4285" y="573709"/>
            <a:ext cx="8911687" cy="1280890"/>
          </a:xfrm>
        </p:spPr>
        <p:txBody>
          <a:bodyPr/>
          <a:lstStyle/>
          <a:p>
            <a:r>
              <a:rPr lang="tr-TR" b="1" dirty="0" smtClean="0"/>
              <a:t>Elektrik Akımı</a:t>
            </a:r>
            <a:endParaRPr lang="tr-TR" b="1" dirty="0"/>
          </a:p>
        </p:txBody>
      </p:sp>
      <p:sp>
        <p:nvSpPr>
          <p:cNvPr id="14" name="Dikdörtgen 13"/>
          <p:cNvSpPr/>
          <p:nvPr/>
        </p:nvSpPr>
        <p:spPr>
          <a:xfrm>
            <a:off x="1644285" y="1573838"/>
            <a:ext cx="8884677" cy="646331"/>
          </a:xfrm>
          <a:prstGeom prst="rect">
            <a:avLst/>
          </a:prstGeom>
        </p:spPr>
        <p:txBody>
          <a:bodyPr wrap="square">
            <a:spAutoFit/>
          </a:bodyPr>
          <a:lstStyle/>
          <a:p>
            <a:r>
              <a:rPr lang="en-AU" dirty="0">
                <a:sym typeface="Symbol" panose="05050102010706020507" pitchFamily="18" charset="2"/>
              </a:rPr>
              <a:t></a:t>
            </a:r>
            <a:r>
              <a:rPr lang="en-AU" dirty="0"/>
              <a:t>t </a:t>
            </a:r>
            <a:r>
              <a:rPr lang="en-AU" dirty="0" err="1"/>
              <a:t>süresince</a:t>
            </a:r>
            <a:r>
              <a:rPr lang="en-AU" dirty="0"/>
              <a:t> </a:t>
            </a:r>
            <a:r>
              <a:rPr lang="en-AU" dirty="0">
                <a:sym typeface="Symbol" panose="05050102010706020507" pitchFamily="18" charset="2"/>
              </a:rPr>
              <a:t></a:t>
            </a:r>
            <a:r>
              <a:rPr lang="en-AU" dirty="0"/>
              <a:t>q </a:t>
            </a:r>
            <a:r>
              <a:rPr lang="en-AU" dirty="0" err="1"/>
              <a:t>yükü</a:t>
            </a:r>
            <a:r>
              <a:rPr lang="en-AU" dirty="0"/>
              <a:t> </a:t>
            </a:r>
            <a:r>
              <a:rPr lang="en-AU" dirty="0" err="1"/>
              <a:t>taşıyan</a:t>
            </a:r>
            <a:r>
              <a:rPr lang="en-AU" dirty="0"/>
              <a:t> </a:t>
            </a:r>
            <a:r>
              <a:rPr lang="en-AU" dirty="0" err="1"/>
              <a:t>bir</a:t>
            </a:r>
            <a:r>
              <a:rPr lang="en-AU" dirty="0"/>
              <a:t> </a:t>
            </a:r>
            <a:r>
              <a:rPr lang="en-AU" dirty="0" err="1"/>
              <a:t>demet</a:t>
            </a:r>
            <a:r>
              <a:rPr lang="en-AU" dirty="0"/>
              <a:t> </a:t>
            </a:r>
            <a:r>
              <a:rPr lang="tr-TR" dirty="0" smtClean="0"/>
              <a:t>iletken bir telin </a:t>
            </a:r>
            <a:r>
              <a:rPr lang="en-AU" dirty="0" smtClean="0"/>
              <a:t>belli </a:t>
            </a:r>
            <a:r>
              <a:rPr lang="en-AU" dirty="0" err="1"/>
              <a:t>bir</a:t>
            </a:r>
            <a:r>
              <a:rPr lang="en-AU" dirty="0"/>
              <a:t> </a:t>
            </a:r>
            <a:r>
              <a:rPr lang="tr-TR" dirty="0" smtClean="0"/>
              <a:t>kesitinden</a:t>
            </a:r>
            <a:r>
              <a:rPr lang="en-AU" dirty="0" smtClean="0"/>
              <a:t> </a:t>
            </a:r>
            <a:r>
              <a:rPr lang="en-AU" dirty="0" err="1"/>
              <a:t>geçmişse</a:t>
            </a:r>
            <a:r>
              <a:rPr lang="en-AU" dirty="0"/>
              <a:t> </a:t>
            </a:r>
            <a:r>
              <a:rPr lang="en-AU" dirty="0" err="1"/>
              <a:t>demetin</a:t>
            </a:r>
            <a:r>
              <a:rPr lang="en-AU" dirty="0"/>
              <a:t> </a:t>
            </a:r>
            <a:r>
              <a:rPr lang="en-AU" dirty="0" err="1"/>
              <a:t>taşıdığı</a:t>
            </a:r>
            <a:r>
              <a:rPr lang="en-AU" dirty="0"/>
              <a:t> </a:t>
            </a:r>
            <a:r>
              <a:rPr lang="en-AU" dirty="0" err="1"/>
              <a:t>akım</a:t>
            </a:r>
            <a:endParaRPr lang="tr-TR" dirty="0"/>
          </a:p>
        </p:txBody>
      </p:sp>
      <mc:AlternateContent xmlns:mc="http://schemas.openxmlformats.org/markup-compatibility/2006" xmlns:a14="http://schemas.microsoft.com/office/drawing/2010/main">
        <mc:Choice Requires="a14">
          <p:sp>
            <p:nvSpPr>
              <p:cNvPr id="15" name="Metin kutusu 14"/>
              <p:cNvSpPr txBox="1"/>
              <p:nvPr/>
            </p:nvSpPr>
            <p:spPr>
              <a:xfrm>
                <a:off x="2396865" y="2351196"/>
                <a:ext cx="195919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4800" b="0" i="1" smtClean="0">
                          <a:solidFill>
                            <a:srgbClr val="C00000"/>
                          </a:solidFill>
                          <a:latin typeface="Cambria Math" panose="02040503050406030204" pitchFamily="18" charset="0"/>
                        </a:rPr>
                        <m:t>𝐼</m:t>
                      </m:r>
                      <m:r>
                        <a:rPr lang="tr-TR" sz="4800" b="0" i="1" smtClean="0">
                          <a:solidFill>
                            <a:srgbClr val="C00000"/>
                          </a:solidFill>
                          <a:latin typeface="Cambria Math" panose="02040503050406030204" pitchFamily="18" charset="0"/>
                        </a:rPr>
                        <m:t>=</m:t>
                      </m:r>
                      <m:f>
                        <m:fPr>
                          <m:ctrlPr>
                            <a:rPr lang="tr-TR" sz="4800" b="0" i="1" smtClean="0">
                              <a:solidFill>
                                <a:srgbClr val="C00000"/>
                              </a:solidFill>
                              <a:latin typeface="Cambria Math" panose="02040503050406030204" pitchFamily="18" charset="0"/>
                            </a:rPr>
                          </m:ctrlPr>
                        </m:fPr>
                        <m:num>
                          <m:r>
                            <a:rPr lang="tr-TR" sz="4800" b="0" i="1" smtClean="0">
                              <a:solidFill>
                                <a:srgbClr val="C00000"/>
                              </a:solidFill>
                              <a:latin typeface="Cambria Math" panose="02040503050406030204" pitchFamily="18" charset="0"/>
                              <a:ea typeface="Cambria Math" panose="02040503050406030204" pitchFamily="18" charset="0"/>
                            </a:rPr>
                            <m:t>∆</m:t>
                          </m:r>
                          <m:r>
                            <a:rPr lang="tr-TR" sz="4800" b="0" i="1" smtClean="0">
                              <a:solidFill>
                                <a:srgbClr val="C00000"/>
                              </a:solidFill>
                              <a:latin typeface="Cambria Math" panose="02040503050406030204" pitchFamily="18" charset="0"/>
                            </a:rPr>
                            <m:t>𝑞</m:t>
                          </m:r>
                        </m:num>
                        <m:den>
                          <m:r>
                            <a:rPr lang="tr-TR" sz="4800" b="0" i="1" smtClean="0">
                              <a:solidFill>
                                <a:srgbClr val="C00000"/>
                              </a:solidFill>
                              <a:latin typeface="Cambria Math" panose="02040503050406030204" pitchFamily="18" charset="0"/>
                              <a:ea typeface="Cambria Math" panose="02040503050406030204" pitchFamily="18" charset="0"/>
                            </a:rPr>
                            <m:t>∆</m:t>
                          </m:r>
                          <m:r>
                            <a:rPr lang="tr-TR" sz="4800" b="0" i="1" smtClean="0">
                              <a:solidFill>
                                <a:srgbClr val="C00000"/>
                              </a:solidFill>
                              <a:latin typeface="Cambria Math" panose="02040503050406030204" pitchFamily="18" charset="0"/>
                            </a:rPr>
                            <m:t>𝑡</m:t>
                          </m:r>
                        </m:den>
                      </m:f>
                    </m:oMath>
                  </m:oMathPara>
                </a14:m>
                <a:endParaRPr lang="tr-TR" sz="4800" dirty="0">
                  <a:solidFill>
                    <a:srgbClr val="C00000"/>
                  </a:solidFill>
                </a:endParaRPr>
              </a:p>
            </p:txBody>
          </p:sp>
        </mc:Choice>
        <mc:Fallback xmlns="">
          <p:sp>
            <p:nvSpPr>
              <p:cNvPr id="15" name="Metin kutusu 14"/>
              <p:cNvSpPr txBox="1">
                <a:spLocks noRot="1" noChangeAspect="1" noMove="1" noResize="1" noEditPoints="1" noAdjustHandles="1" noChangeArrowheads="1" noChangeShapeType="1" noTextEdit="1"/>
              </p:cNvSpPr>
              <p:nvPr/>
            </p:nvSpPr>
            <p:spPr>
              <a:xfrm>
                <a:off x="2396865" y="2351196"/>
                <a:ext cx="1959191" cy="1387688"/>
              </a:xfrm>
              <a:prstGeom prst="rect">
                <a:avLst/>
              </a:prstGeom>
              <a:blipFill>
                <a:blip r:embed="rId2"/>
                <a:stretch>
                  <a:fillRect/>
                </a:stretch>
              </a:blipFill>
            </p:spPr>
            <p:txBody>
              <a:bodyPr/>
              <a:lstStyle/>
              <a:p>
                <a:r>
                  <a:rPr lang="tr-TR">
                    <a:noFill/>
                  </a:rPr>
                  <a:t> </a:t>
                </a:r>
              </a:p>
            </p:txBody>
          </p:sp>
        </mc:Fallback>
      </mc:AlternateContent>
      <p:sp>
        <p:nvSpPr>
          <p:cNvPr id="11" name="Dikdörtgen 10"/>
          <p:cNvSpPr/>
          <p:nvPr/>
        </p:nvSpPr>
        <p:spPr>
          <a:xfrm>
            <a:off x="1644285" y="4220458"/>
            <a:ext cx="4517134" cy="646331"/>
          </a:xfrm>
          <a:prstGeom prst="rect">
            <a:avLst/>
          </a:prstGeom>
        </p:spPr>
        <p:txBody>
          <a:bodyPr wrap="none">
            <a:spAutoFit/>
          </a:bodyPr>
          <a:lstStyle/>
          <a:p>
            <a:r>
              <a:rPr lang="it-IT" dirty="0"/>
              <a:t>olur. Birimi ise Amper (A)’dir</a:t>
            </a:r>
            <a:r>
              <a:rPr lang="it-IT" dirty="0" smtClean="0"/>
              <a:t>.</a:t>
            </a:r>
            <a:r>
              <a:rPr lang="en-US" altLang="tr-TR" dirty="0"/>
              <a:t> 1 A = 1 C / s</a:t>
            </a:r>
          </a:p>
          <a:p>
            <a:endParaRPr lang="tr-TR" dirty="0"/>
          </a:p>
        </p:txBody>
      </p:sp>
      <p:sp>
        <p:nvSpPr>
          <p:cNvPr id="58" name="Dikdörtgen 57"/>
          <p:cNvSpPr/>
          <p:nvPr/>
        </p:nvSpPr>
        <p:spPr>
          <a:xfrm>
            <a:off x="1465279" y="4654347"/>
            <a:ext cx="9906661" cy="1200329"/>
          </a:xfrm>
          <a:prstGeom prst="rect">
            <a:avLst/>
          </a:prstGeom>
        </p:spPr>
        <p:txBody>
          <a:bodyPr wrap="square">
            <a:spAutoFit/>
          </a:bodyPr>
          <a:lstStyle/>
          <a:p>
            <a:r>
              <a:rPr lang="tr-TR" dirty="0" smtClean="0"/>
              <a:t>Birim alandan </a:t>
            </a:r>
            <a:r>
              <a:rPr lang="tr-TR" dirty="0"/>
              <a:t>geçen </a:t>
            </a:r>
            <a:r>
              <a:rPr lang="tr-TR" dirty="0" smtClean="0"/>
              <a:t>yükler pozitif, negatif ya </a:t>
            </a:r>
            <a:r>
              <a:rPr lang="tr-TR" dirty="0"/>
              <a:t>da her </a:t>
            </a:r>
            <a:r>
              <a:rPr lang="tr-TR" dirty="0" smtClean="0"/>
              <a:t>ikisi olabilir</a:t>
            </a:r>
            <a:endParaRPr lang="tr-TR" dirty="0"/>
          </a:p>
          <a:p>
            <a:r>
              <a:rPr lang="tr-TR" dirty="0" smtClean="0"/>
              <a:t>Akımı yönü</a:t>
            </a:r>
            <a:r>
              <a:rPr lang="tr-TR" dirty="0"/>
              <a:t>, elektrik akımının yönü pozitif </a:t>
            </a:r>
            <a:r>
              <a:rPr lang="tr-TR" dirty="0" smtClean="0"/>
              <a:t>yüklerin yönü </a:t>
            </a:r>
            <a:r>
              <a:rPr lang="tr-TR" dirty="0"/>
              <a:t>olarak kabul </a:t>
            </a:r>
            <a:r>
              <a:rPr lang="tr-TR" dirty="0" smtClean="0"/>
              <a:t>edildi. Yani, akımın </a:t>
            </a:r>
            <a:r>
              <a:rPr lang="tr-TR" dirty="0"/>
              <a:t>yönü, elektron akışının yönünün </a:t>
            </a:r>
            <a:r>
              <a:rPr lang="tr-TR" dirty="0" smtClean="0"/>
              <a:t>tersidir.</a:t>
            </a:r>
            <a:endParaRPr lang="tr-TR" dirty="0"/>
          </a:p>
          <a:p>
            <a:endParaRPr lang="tr-TR" dirty="0"/>
          </a:p>
        </p:txBody>
      </p:sp>
      <p:grpSp>
        <p:nvGrpSpPr>
          <p:cNvPr id="73" name="Grup 72"/>
          <p:cNvGrpSpPr/>
          <p:nvPr/>
        </p:nvGrpSpPr>
        <p:grpSpPr>
          <a:xfrm>
            <a:off x="5567213" y="2260872"/>
            <a:ext cx="5654081" cy="2729740"/>
            <a:chOff x="5106228" y="2188048"/>
            <a:chExt cx="5375886" cy="2103549"/>
          </a:xfrm>
        </p:grpSpPr>
        <p:pic>
          <p:nvPicPr>
            <p:cNvPr id="72" name="Resim 71"/>
            <p:cNvPicPr>
              <a:picLocks noChangeAspect="1"/>
            </p:cNvPicPr>
            <p:nvPr/>
          </p:nvPicPr>
          <p:blipFill>
            <a:blip r:embed="rId3">
              <a:clrChange>
                <a:clrFrom>
                  <a:srgbClr val="FFFFFF"/>
                </a:clrFrom>
                <a:clrTo>
                  <a:srgbClr val="FFFFFF">
                    <a:alpha val="0"/>
                  </a:srgbClr>
                </a:clrTo>
              </a:clrChange>
            </a:blip>
            <a:stretch>
              <a:fillRect/>
            </a:stretch>
          </p:blipFill>
          <p:spPr>
            <a:xfrm>
              <a:off x="5106228" y="2188048"/>
              <a:ext cx="5375886" cy="2103549"/>
            </a:xfrm>
            <a:prstGeom prst="rect">
              <a:avLst/>
            </a:prstGeom>
          </p:spPr>
        </p:pic>
        <p:sp>
          <p:nvSpPr>
            <p:cNvPr id="68" name="Dikdörtgen 67"/>
            <p:cNvSpPr/>
            <p:nvPr/>
          </p:nvSpPr>
          <p:spPr>
            <a:xfrm>
              <a:off x="7683149" y="2548955"/>
              <a:ext cx="457176" cy="646331"/>
            </a:xfrm>
            <a:prstGeom prst="rect">
              <a:avLst/>
            </a:prstGeom>
            <a:noFill/>
            <a:scene3d>
              <a:camera prst="isometricOffAxis2Left"/>
              <a:lightRig rig="threePt" dir="t"/>
            </a:scene3d>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A</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20253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035" y="573068"/>
            <a:ext cx="8911687" cy="1280890"/>
          </a:xfrm>
        </p:spPr>
        <p:txBody>
          <a:bodyPr/>
          <a:lstStyle/>
          <a:p>
            <a:r>
              <a:rPr lang="tr-TR" b="1" dirty="0" smtClean="0"/>
              <a:t>Elektrik Akımının Yönü</a:t>
            </a:r>
            <a:endParaRPr lang="tr-TR" b="1" dirty="0"/>
          </a:p>
        </p:txBody>
      </p:sp>
      <p:sp>
        <p:nvSpPr>
          <p:cNvPr id="58" name="Dikdörtgen 57"/>
          <p:cNvSpPr/>
          <p:nvPr/>
        </p:nvSpPr>
        <p:spPr>
          <a:xfrm>
            <a:off x="1597951" y="4215140"/>
            <a:ext cx="9906661" cy="1323439"/>
          </a:xfrm>
          <a:prstGeom prst="rect">
            <a:avLst/>
          </a:prstGeom>
        </p:spPr>
        <p:txBody>
          <a:bodyPr wrap="square">
            <a:spAutoFit/>
          </a:bodyPr>
          <a:lstStyle/>
          <a:p>
            <a:pPr marL="342900" indent="-342900">
              <a:buFont typeface="Wingdings" panose="05000000000000000000" pitchFamily="2" charset="2"/>
              <a:buChar char="Ø"/>
            </a:pPr>
            <a:r>
              <a:rPr lang="tr-TR" sz="2000" dirty="0" smtClean="0"/>
              <a:t>Birim alandan </a:t>
            </a:r>
            <a:r>
              <a:rPr lang="tr-TR" sz="2000" dirty="0"/>
              <a:t>geçen </a:t>
            </a:r>
            <a:r>
              <a:rPr lang="tr-TR" sz="2000" dirty="0" smtClean="0"/>
              <a:t>yükler pozitif, negatif ya </a:t>
            </a:r>
            <a:r>
              <a:rPr lang="tr-TR" sz="2000" dirty="0"/>
              <a:t>da her </a:t>
            </a:r>
            <a:r>
              <a:rPr lang="tr-TR" sz="2000" dirty="0" smtClean="0"/>
              <a:t>ikisi olabilir</a:t>
            </a:r>
            <a:endParaRPr lang="tr-TR" sz="2000" dirty="0"/>
          </a:p>
          <a:p>
            <a:pPr marL="342900" indent="-342900">
              <a:buFont typeface="Wingdings" panose="05000000000000000000" pitchFamily="2" charset="2"/>
              <a:buChar char="Ø"/>
            </a:pPr>
            <a:r>
              <a:rPr lang="tr-TR" sz="2000" dirty="0" smtClean="0"/>
              <a:t>Akımı yönü</a:t>
            </a:r>
            <a:r>
              <a:rPr lang="tr-TR" sz="2000" dirty="0"/>
              <a:t>, elektrik akımının yönü pozitif </a:t>
            </a:r>
            <a:r>
              <a:rPr lang="tr-TR" sz="2000" dirty="0" smtClean="0"/>
              <a:t>yüklerin yönü </a:t>
            </a:r>
            <a:r>
              <a:rPr lang="tr-TR" sz="2000" dirty="0"/>
              <a:t>olarak kabul </a:t>
            </a:r>
            <a:r>
              <a:rPr lang="tr-TR" sz="2000" dirty="0" smtClean="0"/>
              <a:t>edildi. Yani, akımın </a:t>
            </a:r>
            <a:r>
              <a:rPr lang="tr-TR" sz="2000" dirty="0"/>
              <a:t>yönü, elektron akışının yönünün </a:t>
            </a:r>
            <a:r>
              <a:rPr lang="tr-TR" sz="2000" dirty="0" smtClean="0"/>
              <a:t>tersidir.</a:t>
            </a:r>
            <a:endParaRPr lang="tr-TR" sz="2000" dirty="0"/>
          </a:p>
          <a:p>
            <a:endParaRPr lang="tr-TR" sz="2000" dirty="0"/>
          </a:p>
        </p:txBody>
      </p:sp>
      <p:grpSp>
        <p:nvGrpSpPr>
          <p:cNvPr id="73" name="Grup 72"/>
          <p:cNvGrpSpPr/>
          <p:nvPr/>
        </p:nvGrpSpPr>
        <p:grpSpPr>
          <a:xfrm>
            <a:off x="2145646" y="1385615"/>
            <a:ext cx="5654081" cy="2729740"/>
            <a:chOff x="5106228" y="2188048"/>
            <a:chExt cx="5375886" cy="2103549"/>
          </a:xfrm>
        </p:grpSpPr>
        <p:pic>
          <p:nvPicPr>
            <p:cNvPr id="72" name="Resim 71"/>
            <p:cNvPicPr>
              <a:picLocks noChangeAspect="1"/>
            </p:cNvPicPr>
            <p:nvPr/>
          </p:nvPicPr>
          <p:blipFill>
            <a:blip r:embed="rId2">
              <a:clrChange>
                <a:clrFrom>
                  <a:srgbClr val="FFFFFF"/>
                </a:clrFrom>
                <a:clrTo>
                  <a:srgbClr val="FFFFFF">
                    <a:alpha val="0"/>
                  </a:srgbClr>
                </a:clrTo>
              </a:clrChange>
            </a:blip>
            <a:stretch>
              <a:fillRect/>
            </a:stretch>
          </p:blipFill>
          <p:spPr>
            <a:xfrm>
              <a:off x="5106228" y="2188048"/>
              <a:ext cx="5375886" cy="2103549"/>
            </a:xfrm>
            <a:prstGeom prst="rect">
              <a:avLst/>
            </a:prstGeom>
          </p:spPr>
        </p:pic>
        <p:sp>
          <p:nvSpPr>
            <p:cNvPr id="68" name="Dikdörtgen 67"/>
            <p:cNvSpPr/>
            <p:nvPr/>
          </p:nvSpPr>
          <p:spPr>
            <a:xfrm>
              <a:off x="7683149" y="2548955"/>
              <a:ext cx="457176" cy="646331"/>
            </a:xfrm>
            <a:prstGeom prst="rect">
              <a:avLst/>
            </a:prstGeom>
            <a:noFill/>
            <a:scene3d>
              <a:camera prst="isometricOffAxis2Left"/>
              <a:lightRig rig="threePt" dir="t"/>
            </a:scene3d>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A</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833926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57287" y="555856"/>
            <a:ext cx="8911687" cy="1280890"/>
          </a:xfrm>
        </p:spPr>
        <p:txBody>
          <a:bodyPr/>
          <a:lstStyle/>
          <a:p>
            <a:r>
              <a:rPr lang="tr-TR" b="1" dirty="0"/>
              <a:t>Elektrik Akımı</a:t>
            </a:r>
          </a:p>
        </p:txBody>
      </p:sp>
      <p:grpSp>
        <p:nvGrpSpPr>
          <p:cNvPr id="11" name="Grup 10"/>
          <p:cNvGrpSpPr/>
          <p:nvPr/>
        </p:nvGrpSpPr>
        <p:grpSpPr>
          <a:xfrm>
            <a:off x="3472489" y="4825180"/>
            <a:ext cx="5907213" cy="1998043"/>
            <a:chOff x="1575243" y="2016227"/>
            <a:chExt cx="6800850" cy="3096484"/>
          </a:xfrm>
        </p:grpSpPr>
        <p:sp>
          <p:nvSpPr>
            <p:cNvPr id="5" name="Sağ Ok 4"/>
            <p:cNvSpPr/>
            <p:nvPr/>
          </p:nvSpPr>
          <p:spPr>
            <a:xfrm rot="10800000">
              <a:off x="4376056" y="2387317"/>
              <a:ext cx="599611" cy="62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rotWithShape="1">
            <a:blip r:embed="rId2">
              <a:clrChange>
                <a:clrFrom>
                  <a:srgbClr val="FFFFFF"/>
                </a:clrFrom>
                <a:clrTo>
                  <a:srgbClr val="FFFFFF">
                    <a:alpha val="0"/>
                  </a:srgbClr>
                </a:clrTo>
              </a:clrChange>
            </a:blip>
            <a:srcRect b="24713"/>
            <a:stretch/>
          </p:blipFill>
          <p:spPr>
            <a:xfrm>
              <a:off x="1575243" y="2997244"/>
              <a:ext cx="6800850" cy="2115467"/>
            </a:xfrm>
            <a:prstGeom prst="rect">
              <a:avLst/>
            </a:prstGeom>
          </p:spPr>
        </p:pic>
        <p:sp>
          <p:nvSpPr>
            <p:cNvPr id="8" name="Dikdörtgen 7"/>
            <p:cNvSpPr/>
            <p:nvPr/>
          </p:nvSpPr>
          <p:spPr>
            <a:xfrm>
              <a:off x="4975668" y="2016227"/>
              <a:ext cx="625822" cy="923330"/>
            </a:xfrm>
            <a:prstGeom prst="rect">
              <a:avLst/>
            </a:prstGeom>
            <a:noFill/>
          </p:spPr>
          <p:txBody>
            <a:bodyPr wrap="square" lIns="91440" tIns="45720" rIns="91440" bIns="45720">
              <a:spAutoFit/>
            </a:bodyPr>
            <a:lstStyle/>
            <a:p>
              <a:pPr algn="ctr"/>
              <a:r>
                <a:rPr lang="tr-TR" sz="5400" b="0" cap="none" spc="0" dirty="0" smtClean="0">
                  <a:ln w="0"/>
                  <a:solidFill>
                    <a:schemeClr val="tx1"/>
                  </a:solidFill>
                  <a:effectLst>
                    <a:outerShdw blurRad="38100" dist="19050" dir="2700000" algn="tl" rotWithShape="0">
                      <a:schemeClr val="dk1">
                        <a:alpha val="40000"/>
                      </a:schemeClr>
                    </a:outerShdw>
                  </a:effectLst>
                </a:rPr>
                <a:t>E</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9" name="Sağ Ok 8"/>
            <p:cNvSpPr/>
            <p:nvPr/>
          </p:nvSpPr>
          <p:spPr>
            <a:xfrm>
              <a:off x="6897189" y="3762102"/>
              <a:ext cx="744583" cy="45720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2800" dirty="0"/>
            </a:p>
          </p:txBody>
        </p:sp>
        <mc:AlternateContent xmlns:mc="http://schemas.openxmlformats.org/markup-compatibility/2006" xmlns:a14="http://schemas.microsoft.com/office/drawing/2010/main">
          <mc:Choice Requires="a14">
            <p:sp>
              <p:nvSpPr>
                <p:cNvPr id="10" name="Dikdörtgen 9"/>
                <p:cNvSpPr/>
                <p:nvPr/>
              </p:nvSpPr>
              <p:spPr>
                <a:xfrm>
                  <a:off x="7641772" y="3683019"/>
                  <a:ext cx="67557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a:latin typeface="Cambria Math" panose="02040503050406030204" pitchFamily="18" charset="0"/>
                              </a:rPr>
                            </m:ctrlPr>
                          </m:sSubPr>
                          <m:e>
                            <m:r>
                              <a:rPr lang="tr-TR" sz="2800" i="1">
                                <a:latin typeface="Cambria Math" panose="02040503050406030204" pitchFamily="18" charset="0"/>
                              </a:rPr>
                              <m:t>𝑣</m:t>
                            </m:r>
                          </m:e>
                          <m:sub>
                            <m:r>
                              <a:rPr lang="tr-TR" sz="2800" i="1">
                                <a:latin typeface="Cambria Math" panose="02040503050406030204" pitchFamily="18" charset="0"/>
                              </a:rPr>
                              <m:t>𝑑</m:t>
                            </m:r>
                          </m:sub>
                        </m:sSub>
                      </m:oMath>
                    </m:oMathPara>
                  </a14:m>
                  <a:endParaRPr lang="tr-TR" sz="2800" dirty="0"/>
                </a:p>
              </p:txBody>
            </p:sp>
          </mc:Choice>
          <mc:Fallback xmlns="">
            <p:sp>
              <p:nvSpPr>
                <p:cNvPr id="10" name="Dikdörtgen 9"/>
                <p:cNvSpPr>
                  <a:spLocks noRot="1" noChangeAspect="1" noMove="1" noResize="1" noEditPoints="1" noAdjustHandles="1" noChangeArrowheads="1" noChangeShapeType="1" noTextEdit="1"/>
                </p:cNvSpPr>
                <p:nvPr/>
              </p:nvSpPr>
              <p:spPr>
                <a:xfrm>
                  <a:off x="7641772" y="3683019"/>
                  <a:ext cx="675570" cy="523220"/>
                </a:xfrm>
                <a:prstGeom prst="rect">
                  <a:avLst/>
                </a:prstGeom>
                <a:blipFill>
                  <a:blip r:embed="rId3"/>
                  <a:stretch>
                    <a:fillRect b="-40000"/>
                  </a:stretch>
                </a:blipFill>
              </p:spPr>
              <p:txBody>
                <a:bodyPr/>
                <a:lstStyle/>
                <a:p>
                  <a:r>
                    <a:rPr lang="tr-TR">
                      <a:noFill/>
                    </a:rPr>
                    <a:t> </a:t>
                  </a:r>
                </a:p>
              </p:txBody>
            </p:sp>
          </mc:Fallback>
        </mc:AlternateContent>
      </p:grpSp>
      <p:sp>
        <p:nvSpPr>
          <p:cNvPr id="12" name="Dikdörtgen 11"/>
          <p:cNvSpPr/>
          <p:nvPr/>
        </p:nvSpPr>
        <p:spPr>
          <a:xfrm>
            <a:off x="1565516" y="1229923"/>
            <a:ext cx="10138954" cy="923330"/>
          </a:xfrm>
          <a:prstGeom prst="rect">
            <a:avLst/>
          </a:prstGeom>
        </p:spPr>
        <p:txBody>
          <a:bodyPr wrap="square">
            <a:spAutoFit/>
          </a:bodyPr>
          <a:lstStyle/>
          <a:p>
            <a:r>
              <a:rPr lang="tr-TR" dirty="0"/>
              <a:t>Zikzak </a:t>
            </a:r>
            <a:r>
              <a:rPr lang="tr-TR" dirty="0" smtClean="0"/>
              <a:t>siyah </a:t>
            </a:r>
            <a:r>
              <a:rPr lang="tr-TR" dirty="0"/>
              <a:t>çizgiler, bir iletken içindeki bir yük taşıyıcısının hareketini temsil eder</a:t>
            </a:r>
          </a:p>
          <a:p>
            <a:r>
              <a:rPr lang="tr-TR" dirty="0"/>
              <a:t>Net sürüklenme hızı azdır</a:t>
            </a:r>
            <a:r>
              <a:rPr lang="tr-TR" dirty="0" smtClean="0"/>
              <a:t>. Keskin yönündeki değişiklikler </a:t>
            </a:r>
            <a:r>
              <a:rPr lang="tr-TR" dirty="0"/>
              <a:t>çarpışmalardan kaynaklanmaktadır</a:t>
            </a:r>
          </a:p>
          <a:p>
            <a:r>
              <a:rPr lang="tr-TR" dirty="0"/>
              <a:t>Elektronların net hareketi, elektrik alanının yönünün tersidir</a:t>
            </a:r>
          </a:p>
        </p:txBody>
      </p:sp>
      <mc:AlternateContent xmlns:mc="http://schemas.openxmlformats.org/markup-compatibility/2006" xmlns:a14="http://schemas.microsoft.com/office/drawing/2010/main">
        <mc:Choice Requires="a14">
          <p:sp>
            <p:nvSpPr>
              <p:cNvPr id="13" name="Dikdörtgen 12"/>
              <p:cNvSpPr/>
              <p:nvPr/>
            </p:nvSpPr>
            <p:spPr>
              <a:xfrm>
                <a:off x="1544493" y="2429075"/>
                <a:ext cx="10570655" cy="2396105"/>
              </a:xfrm>
              <a:prstGeom prst="rect">
                <a:avLst/>
              </a:prstGeom>
            </p:spPr>
            <p:txBody>
              <a:bodyPr wrap="square">
                <a:spAutoFit/>
              </a:bodyPr>
              <a:lstStyle/>
              <a:p>
                <a:r>
                  <a:rPr lang="tr-TR" dirty="0" smtClean="0"/>
                  <a:t>Akım Yoğunluğu, J, birim </a:t>
                </a:r>
                <a:r>
                  <a:rPr lang="tr-TR" dirty="0"/>
                  <a:t>alan başına akım olarak tanımlanır</a:t>
                </a:r>
              </a:p>
              <a:p>
                <a:r>
                  <a:rPr lang="tr-TR" dirty="0"/>
                  <a:t>J = I / A = </a:t>
                </a:r>
                <a:r>
                  <a:rPr lang="tr-TR" dirty="0" err="1"/>
                  <a:t>nqvd</a:t>
                </a:r>
                <a:endParaRPr lang="tr-TR" dirty="0"/>
              </a:p>
              <a:p>
                <a:pPr/>
                <a14:m>
                  <m:oMathPara xmlns:m="http://schemas.openxmlformats.org/officeDocument/2006/math">
                    <m:oMathParaPr>
                      <m:jc m:val="centerGroup"/>
                    </m:oMathParaPr>
                    <m:oMath xmlns:m="http://schemas.openxmlformats.org/officeDocument/2006/math">
                      <m:r>
                        <a:rPr lang="tr-TR" sz="3200" b="0" i="1" smtClean="0">
                          <a:solidFill>
                            <a:srgbClr val="C00000"/>
                          </a:solidFill>
                          <a:latin typeface="Cambria Math" panose="02040503050406030204" pitchFamily="18" charset="0"/>
                        </a:rPr>
                        <m:t>𝐽</m:t>
                      </m:r>
                      <m:r>
                        <a:rPr lang="tr-TR" sz="3200" b="0" i="1" smtClean="0">
                          <a:solidFill>
                            <a:srgbClr val="C00000"/>
                          </a:solidFill>
                          <a:latin typeface="Cambria Math" panose="02040503050406030204" pitchFamily="18" charset="0"/>
                        </a:rPr>
                        <m:t>=</m:t>
                      </m:r>
                      <m:f>
                        <m:fPr>
                          <m:ctrlPr>
                            <a:rPr lang="tr-TR" sz="3200" b="0" i="1" smtClean="0">
                              <a:solidFill>
                                <a:srgbClr val="C00000"/>
                              </a:solidFill>
                              <a:latin typeface="Cambria Math" panose="02040503050406030204" pitchFamily="18" charset="0"/>
                            </a:rPr>
                          </m:ctrlPr>
                        </m:fPr>
                        <m:num>
                          <m:r>
                            <a:rPr lang="tr-TR" sz="3200" b="0" i="1" smtClean="0">
                              <a:solidFill>
                                <a:srgbClr val="C00000"/>
                              </a:solidFill>
                              <a:latin typeface="Cambria Math" panose="02040503050406030204" pitchFamily="18" charset="0"/>
                            </a:rPr>
                            <m:t>𝐼</m:t>
                          </m:r>
                        </m:num>
                        <m:den>
                          <m:r>
                            <a:rPr lang="tr-TR" sz="3200" b="0" i="1" smtClean="0">
                              <a:solidFill>
                                <a:srgbClr val="C00000"/>
                              </a:solidFill>
                              <a:latin typeface="Cambria Math" panose="02040503050406030204" pitchFamily="18" charset="0"/>
                            </a:rPr>
                            <m:t>𝐴</m:t>
                          </m:r>
                        </m:den>
                      </m:f>
                      <m:r>
                        <a:rPr lang="tr-TR" sz="3200" b="0" i="1" smtClean="0">
                          <a:solidFill>
                            <a:srgbClr val="C00000"/>
                          </a:solidFill>
                          <a:latin typeface="Cambria Math" panose="02040503050406030204" pitchFamily="18" charset="0"/>
                        </a:rPr>
                        <m:t>=</m:t>
                      </m:r>
                      <m:r>
                        <a:rPr lang="tr-TR" sz="3200" b="0" i="1" smtClean="0">
                          <a:solidFill>
                            <a:srgbClr val="C00000"/>
                          </a:solidFill>
                          <a:latin typeface="Cambria Math" panose="02040503050406030204" pitchFamily="18" charset="0"/>
                        </a:rPr>
                        <m:t>𝑛𝑞</m:t>
                      </m:r>
                      <m:sSub>
                        <m:sSubPr>
                          <m:ctrlPr>
                            <a:rPr lang="tr-TR" sz="3200" b="0" i="1" smtClean="0">
                              <a:solidFill>
                                <a:srgbClr val="C00000"/>
                              </a:solidFill>
                              <a:latin typeface="Cambria Math" panose="02040503050406030204" pitchFamily="18" charset="0"/>
                            </a:rPr>
                          </m:ctrlPr>
                        </m:sSubPr>
                        <m:e>
                          <m:r>
                            <a:rPr lang="tr-TR" sz="3200" b="0" i="1" smtClean="0">
                              <a:solidFill>
                                <a:srgbClr val="C00000"/>
                              </a:solidFill>
                              <a:latin typeface="Cambria Math" panose="02040503050406030204" pitchFamily="18" charset="0"/>
                            </a:rPr>
                            <m:t>𝑣</m:t>
                          </m:r>
                        </m:e>
                        <m:sub>
                          <m:r>
                            <a:rPr lang="tr-TR" sz="3200" b="0" i="1" smtClean="0">
                              <a:solidFill>
                                <a:srgbClr val="C00000"/>
                              </a:solidFill>
                              <a:latin typeface="Cambria Math" panose="02040503050406030204" pitchFamily="18" charset="0"/>
                            </a:rPr>
                            <m:t>𝑑</m:t>
                          </m:r>
                        </m:sub>
                      </m:sSub>
                    </m:oMath>
                  </m:oMathPara>
                </a14:m>
                <a:endParaRPr lang="tr-TR" sz="3200" dirty="0" smtClean="0"/>
              </a:p>
              <a:p>
                <a:endParaRPr lang="tr-TR" dirty="0"/>
              </a:p>
              <a:p>
                <a:r>
                  <a:rPr lang="tr-TR" dirty="0" smtClean="0"/>
                  <a:t>Bu </a:t>
                </a:r>
                <a:r>
                  <a:rPr lang="tr-TR" dirty="0"/>
                  <a:t>ifade, yalnızca akım yoğunluğu </a:t>
                </a:r>
                <a:r>
                  <a:rPr lang="tr-TR" dirty="0" smtClean="0"/>
                  <a:t>düzgün </a:t>
                </a:r>
                <a:r>
                  <a:rPr lang="tr-TR" dirty="0"/>
                  <a:t>olduğunda ve A akımın yönüne dikey olduğunda geçerlidir</a:t>
                </a:r>
              </a:p>
              <a:p>
                <a:r>
                  <a:rPr lang="tr-TR" dirty="0"/>
                  <a:t>J, </a:t>
                </a:r>
                <a:r>
                  <a:rPr lang="tr-TR" dirty="0" smtClean="0"/>
                  <a:t>A/m</a:t>
                </a:r>
                <a:r>
                  <a:rPr lang="tr-TR" baseline="30000" dirty="0" smtClean="0"/>
                  <a:t>2</a:t>
                </a:r>
                <a:r>
                  <a:rPr lang="tr-TR" dirty="0" smtClean="0"/>
                  <a:t> </a:t>
                </a:r>
                <a:r>
                  <a:rPr lang="tr-TR" dirty="0"/>
                  <a:t>SI birimine </a:t>
                </a:r>
                <a:r>
                  <a:rPr lang="tr-TR" dirty="0" smtClean="0"/>
                  <a:t>sahiptir. Akım </a:t>
                </a:r>
                <a:r>
                  <a:rPr lang="tr-TR" dirty="0"/>
                  <a:t>yoğunluğu pozitif yük taşıyıcıların yönündedir</a:t>
                </a:r>
              </a:p>
            </p:txBody>
          </p:sp>
        </mc:Choice>
        <mc:Fallback xmlns="">
          <p:sp>
            <p:nvSpPr>
              <p:cNvPr id="13" name="Dikdörtgen 12"/>
              <p:cNvSpPr>
                <a:spLocks noRot="1" noChangeAspect="1" noMove="1" noResize="1" noEditPoints="1" noAdjustHandles="1" noChangeArrowheads="1" noChangeShapeType="1" noTextEdit="1"/>
              </p:cNvSpPr>
              <p:nvPr/>
            </p:nvSpPr>
            <p:spPr>
              <a:xfrm>
                <a:off x="1544493" y="2429075"/>
                <a:ext cx="10570655" cy="2396105"/>
              </a:xfrm>
              <a:prstGeom prst="rect">
                <a:avLst/>
              </a:prstGeom>
              <a:blipFill>
                <a:blip r:embed="rId4"/>
                <a:stretch>
                  <a:fillRect l="-461" t="-1269" b="-14213"/>
                </a:stretch>
              </a:blipFill>
            </p:spPr>
            <p:txBody>
              <a:bodyPr/>
              <a:lstStyle/>
              <a:p>
                <a:r>
                  <a:rPr lang="tr-TR">
                    <a:noFill/>
                  </a:rPr>
                  <a:t> </a:t>
                </a:r>
              </a:p>
            </p:txBody>
          </p:sp>
        </mc:Fallback>
      </mc:AlternateContent>
    </p:spTree>
    <p:extLst>
      <p:ext uri="{BB962C8B-B14F-4D97-AF65-F5344CB8AC3E}">
        <p14:creationId xmlns:p14="http://schemas.microsoft.com/office/powerpoint/2010/main" val="4224404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0566" y="588751"/>
            <a:ext cx="8911687" cy="1280890"/>
          </a:xfrm>
        </p:spPr>
        <p:txBody>
          <a:bodyPr/>
          <a:lstStyle/>
          <a:p>
            <a:r>
              <a:rPr lang="tr-TR" b="1" dirty="0"/>
              <a:t>Elektrik Akımı</a:t>
            </a:r>
          </a:p>
        </p:txBody>
      </p:sp>
      <p:grpSp>
        <p:nvGrpSpPr>
          <p:cNvPr id="11" name="Grup 10"/>
          <p:cNvGrpSpPr/>
          <p:nvPr/>
        </p:nvGrpSpPr>
        <p:grpSpPr>
          <a:xfrm>
            <a:off x="2022061" y="1225066"/>
            <a:ext cx="5907213" cy="1998043"/>
            <a:chOff x="1575243" y="2016227"/>
            <a:chExt cx="6800850" cy="3096484"/>
          </a:xfrm>
        </p:grpSpPr>
        <p:sp>
          <p:nvSpPr>
            <p:cNvPr id="5" name="Sağ Ok 4"/>
            <p:cNvSpPr/>
            <p:nvPr/>
          </p:nvSpPr>
          <p:spPr>
            <a:xfrm rot="10800000">
              <a:off x="4376056" y="2387317"/>
              <a:ext cx="599611" cy="62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rotWithShape="1">
            <a:blip r:embed="rId2">
              <a:clrChange>
                <a:clrFrom>
                  <a:srgbClr val="FFFFFF"/>
                </a:clrFrom>
                <a:clrTo>
                  <a:srgbClr val="FFFFFF">
                    <a:alpha val="0"/>
                  </a:srgbClr>
                </a:clrTo>
              </a:clrChange>
            </a:blip>
            <a:srcRect b="24713"/>
            <a:stretch/>
          </p:blipFill>
          <p:spPr>
            <a:xfrm>
              <a:off x="1575243" y="2997244"/>
              <a:ext cx="6800850" cy="2115467"/>
            </a:xfrm>
            <a:prstGeom prst="rect">
              <a:avLst/>
            </a:prstGeom>
          </p:spPr>
        </p:pic>
        <p:sp>
          <p:nvSpPr>
            <p:cNvPr id="8" name="Dikdörtgen 7"/>
            <p:cNvSpPr/>
            <p:nvPr/>
          </p:nvSpPr>
          <p:spPr>
            <a:xfrm>
              <a:off x="4975668" y="2016227"/>
              <a:ext cx="625822" cy="923330"/>
            </a:xfrm>
            <a:prstGeom prst="rect">
              <a:avLst/>
            </a:prstGeom>
            <a:noFill/>
          </p:spPr>
          <p:txBody>
            <a:bodyPr wrap="square" lIns="91440" tIns="45720" rIns="91440" bIns="45720">
              <a:spAutoFit/>
            </a:bodyPr>
            <a:lstStyle/>
            <a:p>
              <a:pPr algn="ctr"/>
              <a:r>
                <a:rPr lang="tr-TR" sz="5400" b="0" cap="none" spc="0" dirty="0" smtClean="0">
                  <a:ln w="0"/>
                  <a:solidFill>
                    <a:schemeClr val="tx1"/>
                  </a:solidFill>
                  <a:effectLst>
                    <a:outerShdw blurRad="38100" dist="19050" dir="2700000" algn="tl" rotWithShape="0">
                      <a:schemeClr val="dk1">
                        <a:alpha val="40000"/>
                      </a:schemeClr>
                    </a:outerShdw>
                  </a:effectLst>
                </a:rPr>
                <a:t>E</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9" name="Sağ Ok 8"/>
            <p:cNvSpPr/>
            <p:nvPr/>
          </p:nvSpPr>
          <p:spPr>
            <a:xfrm>
              <a:off x="6897189" y="3762102"/>
              <a:ext cx="744583" cy="45720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2800" dirty="0"/>
            </a:p>
          </p:txBody>
        </p:sp>
        <mc:AlternateContent xmlns:mc="http://schemas.openxmlformats.org/markup-compatibility/2006" xmlns:a14="http://schemas.microsoft.com/office/drawing/2010/main">
          <mc:Choice Requires="a14">
            <p:sp>
              <p:nvSpPr>
                <p:cNvPr id="10" name="Dikdörtgen 9"/>
                <p:cNvSpPr/>
                <p:nvPr/>
              </p:nvSpPr>
              <p:spPr>
                <a:xfrm>
                  <a:off x="7641772" y="3683019"/>
                  <a:ext cx="67557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a:latin typeface="Cambria Math" panose="02040503050406030204" pitchFamily="18" charset="0"/>
                              </a:rPr>
                            </m:ctrlPr>
                          </m:sSubPr>
                          <m:e>
                            <m:r>
                              <a:rPr lang="tr-TR" sz="2800" i="1">
                                <a:latin typeface="Cambria Math" panose="02040503050406030204" pitchFamily="18" charset="0"/>
                              </a:rPr>
                              <m:t>𝑣</m:t>
                            </m:r>
                          </m:e>
                          <m:sub>
                            <m:r>
                              <a:rPr lang="tr-TR" sz="2800" i="1">
                                <a:latin typeface="Cambria Math" panose="02040503050406030204" pitchFamily="18" charset="0"/>
                              </a:rPr>
                              <m:t>𝑑</m:t>
                            </m:r>
                          </m:sub>
                        </m:sSub>
                      </m:oMath>
                    </m:oMathPara>
                  </a14:m>
                  <a:endParaRPr lang="tr-TR" sz="2800" dirty="0"/>
                </a:p>
              </p:txBody>
            </p:sp>
          </mc:Choice>
          <mc:Fallback xmlns="">
            <p:sp>
              <p:nvSpPr>
                <p:cNvPr id="10" name="Dikdörtgen 9"/>
                <p:cNvSpPr>
                  <a:spLocks noRot="1" noChangeAspect="1" noMove="1" noResize="1" noEditPoints="1" noAdjustHandles="1" noChangeArrowheads="1" noChangeShapeType="1" noTextEdit="1"/>
                </p:cNvSpPr>
                <p:nvPr/>
              </p:nvSpPr>
              <p:spPr>
                <a:xfrm>
                  <a:off x="7641772" y="3683019"/>
                  <a:ext cx="675570" cy="523220"/>
                </a:xfrm>
                <a:prstGeom prst="rect">
                  <a:avLst/>
                </a:prstGeom>
                <a:blipFill>
                  <a:blip r:embed="rId3"/>
                  <a:stretch>
                    <a:fillRect b="-40000"/>
                  </a:stretch>
                </a:blipFill>
              </p:spPr>
              <p:txBody>
                <a:bodyPr/>
                <a:lstStyle/>
                <a:p>
                  <a:r>
                    <a:rPr lang="tr-TR">
                      <a:noFill/>
                    </a:rPr>
                    <a:t> </a:t>
                  </a:r>
                </a:p>
              </p:txBody>
            </p:sp>
          </mc:Fallback>
        </mc:AlternateContent>
      </p:grpSp>
      <p:sp>
        <p:nvSpPr>
          <p:cNvPr id="3" name="Dikdörtgen 2"/>
          <p:cNvSpPr/>
          <p:nvPr/>
        </p:nvSpPr>
        <p:spPr>
          <a:xfrm>
            <a:off x="1802916" y="3705081"/>
            <a:ext cx="9426054" cy="2308324"/>
          </a:xfrm>
          <a:prstGeom prst="rect">
            <a:avLst/>
          </a:prstGeom>
        </p:spPr>
        <p:txBody>
          <a:bodyPr wrap="square">
            <a:spAutoFit/>
          </a:bodyPr>
          <a:lstStyle/>
          <a:p>
            <a:pPr marL="285750" indent="-285750">
              <a:buFont typeface="Wingdings" panose="05000000000000000000" pitchFamily="2" charset="2"/>
              <a:buChar char="Ø"/>
            </a:pPr>
            <a:r>
              <a:rPr lang="tr-TR" sz="2400" dirty="0">
                <a:solidFill>
                  <a:srgbClr val="222222"/>
                </a:solidFill>
                <a:latin typeface="arial" panose="020B0604020202020204" pitchFamily="34" charset="0"/>
              </a:rPr>
              <a:t>Bir elektrik alanının varlığında, tüm çarpışmalara rağmen yük taşıyıcıları iletken boyunca yavaşça bir sürüklenme hızı </a:t>
            </a:r>
            <a:r>
              <a:rPr lang="tr-TR" sz="2400" b="1" i="1" dirty="0" err="1" smtClean="0">
                <a:solidFill>
                  <a:srgbClr val="222222"/>
                </a:solidFill>
                <a:latin typeface="arial" panose="020B0604020202020204" pitchFamily="34" charset="0"/>
              </a:rPr>
              <a:t>v</a:t>
            </a:r>
            <a:r>
              <a:rPr lang="tr-TR" sz="2400" b="1" i="1" baseline="-25000" dirty="0" err="1" smtClean="0">
                <a:solidFill>
                  <a:srgbClr val="222222"/>
                </a:solidFill>
                <a:latin typeface="arial" panose="020B0604020202020204" pitchFamily="34" charset="0"/>
              </a:rPr>
              <a:t>d</a:t>
            </a:r>
            <a:r>
              <a:rPr lang="tr-TR" sz="2400" dirty="0" smtClean="0">
                <a:solidFill>
                  <a:srgbClr val="222222"/>
                </a:solidFill>
                <a:latin typeface="arial" panose="020B0604020202020204" pitchFamily="34" charset="0"/>
              </a:rPr>
              <a:t> ile </a:t>
            </a:r>
            <a:r>
              <a:rPr lang="tr-TR" sz="2400" dirty="0">
                <a:solidFill>
                  <a:srgbClr val="222222"/>
                </a:solidFill>
                <a:latin typeface="arial" panose="020B0604020202020204" pitchFamily="34" charset="0"/>
              </a:rPr>
              <a:t>hareket </a:t>
            </a:r>
            <a:r>
              <a:rPr lang="tr-TR" sz="2400" dirty="0" smtClean="0">
                <a:solidFill>
                  <a:srgbClr val="222222"/>
                </a:solidFill>
                <a:latin typeface="arial" panose="020B0604020202020204" pitchFamily="34" charset="0"/>
              </a:rPr>
              <a:t>eder.</a:t>
            </a:r>
            <a:endParaRPr lang="tr-TR" sz="2400" dirty="0" smtClean="0"/>
          </a:p>
          <a:p>
            <a:pPr marL="285750" indent="-285750">
              <a:buFont typeface="Wingdings" panose="05000000000000000000" pitchFamily="2" charset="2"/>
              <a:buChar char="Ø"/>
            </a:pPr>
            <a:r>
              <a:rPr lang="tr-TR" sz="2400" dirty="0" smtClean="0">
                <a:solidFill>
                  <a:srgbClr val="222222"/>
                </a:solidFill>
                <a:latin typeface="arial" panose="020B0604020202020204" pitchFamily="34" charset="0"/>
              </a:rPr>
              <a:t>Elektrik </a:t>
            </a:r>
            <a:r>
              <a:rPr lang="tr-TR" sz="2400" dirty="0">
                <a:solidFill>
                  <a:srgbClr val="222222"/>
                </a:solidFill>
                <a:latin typeface="arial" panose="020B0604020202020204" pitchFamily="34" charset="0"/>
              </a:rPr>
              <a:t>alanı, teldeki iletken elektronlara kuvvet </a:t>
            </a:r>
            <a:r>
              <a:rPr lang="tr-TR" sz="2400" dirty="0" smtClean="0">
                <a:solidFill>
                  <a:srgbClr val="222222"/>
                </a:solidFill>
                <a:latin typeface="arial" panose="020B0604020202020204" pitchFamily="34" charset="0"/>
              </a:rPr>
              <a:t>uygular.</a:t>
            </a:r>
            <a:endParaRPr lang="tr-TR" sz="2400" dirty="0" smtClean="0"/>
          </a:p>
          <a:p>
            <a:pPr marL="285750" indent="-285750">
              <a:buFont typeface="Wingdings" panose="05000000000000000000" pitchFamily="2" charset="2"/>
              <a:buChar char="Ø"/>
            </a:pPr>
            <a:r>
              <a:rPr lang="tr-TR" sz="2400" dirty="0" smtClean="0">
                <a:solidFill>
                  <a:srgbClr val="222222"/>
                </a:solidFill>
                <a:latin typeface="arial" panose="020B0604020202020204" pitchFamily="34" charset="0"/>
              </a:rPr>
              <a:t>Bu </a:t>
            </a:r>
            <a:r>
              <a:rPr lang="tr-TR" sz="2400" dirty="0">
                <a:solidFill>
                  <a:srgbClr val="222222"/>
                </a:solidFill>
                <a:latin typeface="arial" panose="020B0604020202020204" pitchFamily="34" charset="0"/>
              </a:rPr>
              <a:t>kuvvetler, elektronların telde hareket etmesine ve bir akım oluşturmasına neden olur.</a:t>
            </a:r>
            <a:endParaRPr lang="tr-TR" sz="2400" dirty="0"/>
          </a:p>
        </p:txBody>
      </p:sp>
    </p:spTree>
    <p:extLst>
      <p:ext uri="{BB962C8B-B14F-4D97-AF65-F5344CB8AC3E}">
        <p14:creationId xmlns:p14="http://schemas.microsoft.com/office/powerpoint/2010/main" val="2357304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62608" y="539966"/>
            <a:ext cx="8911687" cy="1280890"/>
          </a:xfrm>
        </p:spPr>
        <p:txBody>
          <a:bodyPr/>
          <a:lstStyle/>
          <a:p>
            <a:r>
              <a:rPr lang="tr-TR" b="1" dirty="0"/>
              <a:t>Elektrik Akımı</a:t>
            </a:r>
          </a:p>
        </p:txBody>
      </p:sp>
      <p:grpSp>
        <p:nvGrpSpPr>
          <p:cNvPr id="11" name="Grup 10"/>
          <p:cNvGrpSpPr/>
          <p:nvPr/>
        </p:nvGrpSpPr>
        <p:grpSpPr>
          <a:xfrm>
            <a:off x="2022061" y="1225066"/>
            <a:ext cx="5907213" cy="1998043"/>
            <a:chOff x="1575243" y="2016227"/>
            <a:chExt cx="6800850" cy="3096484"/>
          </a:xfrm>
        </p:grpSpPr>
        <p:sp>
          <p:nvSpPr>
            <p:cNvPr id="5" name="Sağ Ok 4"/>
            <p:cNvSpPr/>
            <p:nvPr/>
          </p:nvSpPr>
          <p:spPr>
            <a:xfrm rot="10800000">
              <a:off x="4376056" y="2387317"/>
              <a:ext cx="599611" cy="62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rotWithShape="1">
            <a:blip r:embed="rId2">
              <a:clrChange>
                <a:clrFrom>
                  <a:srgbClr val="FFFFFF"/>
                </a:clrFrom>
                <a:clrTo>
                  <a:srgbClr val="FFFFFF">
                    <a:alpha val="0"/>
                  </a:srgbClr>
                </a:clrTo>
              </a:clrChange>
            </a:blip>
            <a:srcRect b="24713"/>
            <a:stretch/>
          </p:blipFill>
          <p:spPr>
            <a:xfrm>
              <a:off x="1575243" y="2997244"/>
              <a:ext cx="6800850" cy="2115467"/>
            </a:xfrm>
            <a:prstGeom prst="rect">
              <a:avLst/>
            </a:prstGeom>
          </p:spPr>
        </p:pic>
        <p:sp>
          <p:nvSpPr>
            <p:cNvPr id="8" name="Dikdörtgen 7"/>
            <p:cNvSpPr/>
            <p:nvPr/>
          </p:nvSpPr>
          <p:spPr>
            <a:xfrm>
              <a:off x="4975668" y="2016227"/>
              <a:ext cx="625822" cy="923330"/>
            </a:xfrm>
            <a:prstGeom prst="rect">
              <a:avLst/>
            </a:prstGeom>
            <a:noFill/>
          </p:spPr>
          <p:txBody>
            <a:bodyPr wrap="square" lIns="91440" tIns="45720" rIns="91440" bIns="45720">
              <a:spAutoFit/>
            </a:bodyPr>
            <a:lstStyle/>
            <a:p>
              <a:pPr algn="ctr"/>
              <a:r>
                <a:rPr lang="tr-TR" sz="5400" b="0" cap="none" spc="0" dirty="0" smtClean="0">
                  <a:ln w="0"/>
                  <a:solidFill>
                    <a:schemeClr val="tx1"/>
                  </a:solidFill>
                  <a:effectLst>
                    <a:outerShdw blurRad="38100" dist="19050" dir="2700000" algn="tl" rotWithShape="0">
                      <a:schemeClr val="dk1">
                        <a:alpha val="40000"/>
                      </a:schemeClr>
                    </a:outerShdw>
                  </a:effectLst>
                </a:rPr>
                <a:t>E</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9" name="Sağ Ok 8"/>
            <p:cNvSpPr/>
            <p:nvPr/>
          </p:nvSpPr>
          <p:spPr>
            <a:xfrm>
              <a:off x="6897189" y="3762102"/>
              <a:ext cx="744583" cy="45720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2800" dirty="0"/>
            </a:p>
          </p:txBody>
        </p:sp>
        <mc:AlternateContent xmlns:mc="http://schemas.openxmlformats.org/markup-compatibility/2006" xmlns:a14="http://schemas.microsoft.com/office/drawing/2010/main">
          <mc:Choice Requires="a14">
            <p:sp>
              <p:nvSpPr>
                <p:cNvPr id="10" name="Dikdörtgen 9"/>
                <p:cNvSpPr/>
                <p:nvPr/>
              </p:nvSpPr>
              <p:spPr>
                <a:xfrm>
                  <a:off x="7641772" y="3683019"/>
                  <a:ext cx="67557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a:latin typeface="Cambria Math" panose="02040503050406030204" pitchFamily="18" charset="0"/>
                              </a:rPr>
                            </m:ctrlPr>
                          </m:sSubPr>
                          <m:e>
                            <m:r>
                              <a:rPr lang="tr-TR" sz="2800" i="1">
                                <a:latin typeface="Cambria Math" panose="02040503050406030204" pitchFamily="18" charset="0"/>
                              </a:rPr>
                              <m:t>𝑣</m:t>
                            </m:r>
                          </m:e>
                          <m:sub>
                            <m:r>
                              <a:rPr lang="tr-TR" sz="2800" i="1">
                                <a:latin typeface="Cambria Math" panose="02040503050406030204" pitchFamily="18" charset="0"/>
                              </a:rPr>
                              <m:t>𝑑</m:t>
                            </m:r>
                          </m:sub>
                        </m:sSub>
                      </m:oMath>
                    </m:oMathPara>
                  </a14:m>
                  <a:endParaRPr lang="tr-TR" sz="2800" dirty="0"/>
                </a:p>
              </p:txBody>
            </p:sp>
          </mc:Choice>
          <mc:Fallback xmlns="">
            <p:sp>
              <p:nvSpPr>
                <p:cNvPr id="10" name="Dikdörtgen 9"/>
                <p:cNvSpPr>
                  <a:spLocks noRot="1" noChangeAspect="1" noMove="1" noResize="1" noEditPoints="1" noAdjustHandles="1" noChangeArrowheads="1" noChangeShapeType="1" noTextEdit="1"/>
                </p:cNvSpPr>
                <p:nvPr/>
              </p:nvSpPr>
              <p:spPr>
                <a:xfrm>
                  <a:off x="7641772" y="3683019"/>
                  <a:ext cx="675570" cy="523220"/>
                </a:xfrm>
                <a:prstGeom prst="rect">
                  <a:avLst/>
                </a:prstGeom>
                <a:blipFill>
                  <a:blip r:embed="rId3"/>
                  <a:stretch>
                    <a:fillRect b="-40000"/>
                  </a:stretch>
                </a:blipFill>
              </p:spPr>
              <p:txBody>
                <a:bodyPr/>
                <a:lstStyle/>
                <a:p>
                  <a:r>
                    <a:rPr lang="tr-TR">
                      <a:noFill/>
                    </a:rPr>
                    <a:t> </a:t>
                  </a:r>
                </a:p>
              </p:txBody>
            </p:sp>
          </mc:Fallback>
        </mc:AlternateContent>
      </p:grpSp>
      <p:sp>
        <p:nvSpPr>
          <p:cNvPr id="3" name="Dikdörtgen 2"/>
          <p:cNvSpPr/>
          <p:nvPr/>
        </p:nvSpPr>
        <p:spPr>
          <a:xfrm>
            <a:off x="1844958" y="3992557"/>
            <a:ext cx="9426054" cy="1200329"/>
          </a:xfrm>
          <a:prstGeom prst="rect">
            <a:avLst/>
          </a:prstGeom>
        </p:spPr>
        <p:txBody>
          <a:bodyPr wrap="square">
            <a:spAutoFit/>
          </a:bodyPr>
          <a:lstStyle/>
          <a:p>
            <a:pPr marL="285750" indent="-285750">
              <a:buFont typeface="Wingdings" panose="05000000000000000000" pitchFamily="2" charset="2"/>
              <a:buChar char="Ø"/>
            </a:pPr>
            <a:r>
              <a:rPr lang="tr-TR" sz="2400" dirty="0">
                <a:solidFill>
                  <a:srgbClr val="222222"/>
                </a:solidFill>
                <a:latin typeface="arial" panose="020B0604020202020204" pitchFamily="34" charset="0"/>
              </a:rPr>
              <a:t>Elektronlar zaten telin </a:t>
            </a:r>
            <a:r>
              <a:rPr lang="tr-TR" sz="2400" dirty="0" smtClean="0">
                <a:solidFill>
                  <a:srgbClr val="222222"/>
                </a:solidFill>
                <a:latin typeface="arial" panose="020B0604020202020204" pitchFamily="34" charset="0"/>
              </a:rPr>
              <a:t>içinde mevcuttur.</a:t>
            </a:r>
          </a:p>
          <a:p>
            <a:pPr marL="285750" indent="-285750">
              <a:buFont typeface="Wingdings" panose="05000000000000000000" pitchFamily="2" charset="2"/>
              <a:buChar char="Ø"/>
            </a:pPr>
            <a:r>
              <a:rPr lang="tr-TR" sz="2400" dirty="0" smtClean="0">
                <a:solidFill>
                  <a:srgbClr val="222222"/>
                </a:solidFill>
                <a:latin typeface="arial" panose="020B0604020202020204" pitchFamily="34" charset="0"/>
              </a:rPr>
              <a:t>Pil </a:t>
            </a:r>
            <a:r>
              <a:rPr lang="tr-TR" sz="2400" dirty="0">
                <a:solidFill>
                  <a:srgbClr val="222222"/>
                </a:solidFill>
                <a:latin typeface="arial" panose="020B0604020202020204" pitchFamily="34" charset="0"/>
              </a:rPr>
              <a:t>tarafından </a:t>
            </a:r>
            <a:r>
              <a:rPr lang="tr-TR" sz="2400" dirty="0" smtClean="0">
                <a:solidFill>
                  <a:srgbClr val="222222"/>
                </a:solidFill>
                <a:latin typeface="arial" panose="020B0604020202020204" pitchFamily="34" charset="0"/>
              </a:rPr>
              <a:t>oluşturulan elektrik </a:t>
            </a:r>
            <a:r>
              <a:rPr lang="tr-TR" sz="2400" dirty="0">
                <a:solidFill>
                  <a:srgbClr val="222222"/>
                </a:solidFill>
                <a:latin typeface="arial" panose="020B0604020202020204" pitchFamily="34" charset="0"/>
              </a:rPr>
              <a:t>alanına tepki </a:t>
            </a:r>
            <a:r>
              <a:rPr lang="tr-TR" sz="2400" dirty="0" smtClean="0">
                <a:solidFill>
                  <a:srgbClr val="222222"/>
                </a:solidFill>
                <a:latin typeface="arial" panose="020B0604020202020204" pitchFamily="34" charset="0"/>
              </a:rPr>
              <a:t>verirler.</a:t>
            </a:r>
          </a:p>
          <a:p>
            <a:pPr marL="285750" indent="-285750">
              <a:buFont typeface="Wingdings" panose="05000000000000000000" pitchFamily="2" charset="2"/>
              <a:buChar char="Ø"/>
            </a:pPr>
            <a:r>
              <a:rPr lang="tr-TR" sz="2400" dirty="0" smtClean="0">
                <a:solidFill>
                  <a:srgbClr val="222222"/>
                </a:solidFill>
                <a:latin typeface="arial" panose="020B0604020202020204" pitchFamily="34" charset="0"/>
              </a:rPr>
              <a:t>Pil </a:t>
            </a:r>
            <a:r>
              <a:rPr lang="tr-TR" sz="2400" dirty="0">
                <a:solidFill>
                  <a:srgbClr val="222222"/>
                </a:solidFill>
                <a:latin typeface="arial" panose="020B0604020202020204" pitchFamily="34" charset="0"/>
              </a:rPr>
              <a:t>elektronları beslemiyor, sadece elektrik alanını </a:t>
            </a:r>
            <a:r>
              <a:rPr lang="tr-TR" sz="2400" dirty="0" smtClean="0">
                <a:solidFill>
                  <a:srgbClr val="222222"/>
                </a:solidFill>
                <a:latin typeface="arial" panose="020B0604020202020204" pitchFamily="34" charset="0"/>
              </a:rPr>
              <a:t>belirliyor.</a:t>
            </a:r>
            <a:endParaRPr lang="tr-TR" sz="2400" dirty="0"/>
          </a:p>
        </p:txBody>
      </p:sp>
    </p:spTree>
    <p:extLst>
      <p:ext uri="{BB962C8B-B14F-4D97-AF65-F5344CB8AC3E}">
        <p14:creationId xmlns:p14="http://schemas.microsoft.com/office/powerpoint/2010/main" val="246442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6994" y="466383"/>
            <a:ext cx="8911687" cy="1280890"/>
          </a:xfrm>
        </p:spPr>
        <p:txBody>
          <a:bodyPr/>
          <a:lstStyle/>
          <a:p>
            <a:r>
              <a:rPr lang="tr-TR" b="1" dirty="0"/>
              <a:t>Elektrik </a:t>
            </a:r>
            <a:r>
              <a:rPr lang="tr-TR" b="1" dirty="0" smtClean="0"/>
              <a:t>Akımı</a:t>
            </a:r>
            <a:br>
              <a:rPr lang="tr-TR" b="1" dirty="0" smtClean="0"/>
            </a:br>
            <a:r>
              <a:rPr lang="tr-TR" b="1" dirty="0" smtClean="0"/>
              <a:t>   </a:t>
            </a:r>
            <a:r>
              <a:rPr lang="tr-TR" sz="2800" b="1" i="1" dirty="0" smtClean="0">
                <a:solidFill>
                  <a:srgbClr val="0070C0"/>
                </a:solidFill>
              </a:rPr>
              <a:t>Sürüklenme Hızı, </a:t>
            </a:r>
            <a:r>
              <a:rPr lang="tr-TR" sz="2800" b="1" i="1" dirty="0" err="1" smtClean="0">
                <a:solidFill>
                  <a:srgbClr val="0070C0"/>
                </a:solidFill>
              </a:rPr>
              <a:t>v</a:t>
            </a:r>
            <a:r>
              <a:rPr lang="tr-TR" sz="2800" b="1" i="1" baseline="-25000" dirty="0" err="1" smtClean="0">
                <a:solidFill>
                  <a:srgbClr val="0070C0"/>
                </a:solidFill>
              </a:rPr>
              <a:t>d</a:t>
            </a:r>
            <a:endParaRPr lang="tr-TR" sz="2800" b="1" i="1" baseline="-25000" dirty="0">
              <a:solidFill>
                <a:srgbClr val="0070C0"/>
              </a:solidFill>
            </a:endParaRPr>
          </a:p>
        </p:txBody>
      </p:sp>
      <p:grpSp>
        <p:nvGrpSpPr>
          <p:cNvPr id="11" name="Grup 10"/>
          <p:cNvGrpSpPr/>
          <p:nvPr/>
        </p:nvGrpSpPr>
        <p:grpSpPr>
          <a:xfrm>
            <a:off x="2034707" y="1699172"/>
            <a:ext cx="5907213" cy="1998043"/>
            <a:chOff x="1575243" y="2016227"/>
            <a:chExt cx="6800850" cy="3096484"/>
          </a:xfrm>
        </p:grpSpPr>
        <p:sp>
          <p:nvSpPr>
            <p:cNvPr id="5" name="Sağ Ok 4"/>
            <p:cNvSpPr/>
            <p:nvPr/>
          </p:nvSpPr>
          <p:spPr>
            <a:xfrm rot="10800000">
              <a:off x="4376056" y="2387317"/>
              <a:ext cx="599611" cy="62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rotWithShape="1">
            <a:blip r:embed="rId2">
              <a:clrChange>
                <a:clrFrom>
                  <a:srgbClr val="FFFFFF"/>
                </a:clrFrom>
                <a:clrTo>
                  <a:srgbClr val="FFFFFF">
                    <a:alpha val="0"/>
                  </a:srgbClr>
                </a:clrTo>
              </a:clrChange>
            </a:blip>
            <a:srcRect b="24713"/>
            <a:stretch/>
          </p:blipFill>
          <p:spPr>
            <a:xfrm>
              <a:off x="1575243" y="2997244"/>
              <a:ext cx="6800850" cy="2115467"/>
            </a:xfrm>
            <a:prstGeom prst="rect">
              <a:avLst/>
            </a:prstGeom>
          </p:spPr>
        </p:pic>
        <p:sp>
          <p:nvSpPr>
            <p:cNvPr id="8" name="Dikdörtgen 7"/>
            <p:cNvSpPr/>
            <p:nvPr/>
          </p:nvSpPr>
          <p:spPr>
            <a:xfrm>
              <a:off x="4975668" y="2016227"/>
              <a:ext cx="625822" cy="923330"/>
            </a:xfrm>
            <a:prstGeom prst="rect">
              <a:avLst/>
            </a:prstGeom>
            <a:noFill/>
          </p:spPr>
          <p:txBody>
            <a:bodyPr wrap="square" lIns="91440" tIns="45720" rIns="91440" bIns="45720">
              <a:spAutoFit/>
            </a:bodyPr>
            <a:lstStyle/>
            <a:p>
              <a:pPr algn="ctr"/>
              <a:r>
                <a:rPr lang="tr-TR" sz="5400" b="0" cap="none" spc="0" dirty="0" smtClean="0">
                  <a:ln w="0"/>
                  <a:solidFill>
                    <a:schemeClr val="tx1"/>
                  </a:solidFill>
                  <a:effectLst>
                    <a:outerShdw blurRad="38100" dist="19050" dir="2700000" algn="tl" rotWithShape="0">
                      <a:schemeClr val="dk1">
                        <a:alpha val="40000"/>
                      </a:schemeClr>
                    </a:outerShdw>
                  </a:effectLst>
                </a:rPr>
                <a:t>E</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9" name="Sağ Ok 8"/>
            <p:cNvSpPr/>
            <p:nvPr/>
          </p:nvSpPr>
          <p:spPr>
            <a:xfrm>
              <a:off x="6897189" y="3762102"/>
              <a:ext cx="744583" cy="45720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2800" dirty="0"/>
            </a:p>
          </p:txBody>
        </p:sp>
        <mc:AlternateContent xmlns:mc="http://schemas.openxmlformats.org/markup-compatibility/2006" xmlns:a14="http://schemas.microsoft.com/office/drawing/2010/main">
          <mc:Choice Requires="a14">
            <p:sp>
              <p:nvSpPr>
                <p:cNvPr id="10" name="Dikdörtgen 9"/>
                <p:cNvSpPr/>
                <p:nvPr/>
              </p:nvSpPr>
              <p:spPr>
                <a:xfrm>
                  <a:off x="7641772" y="3683019"/>
                  <a:ext cx="67557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a:latin typeface="Cambria Math" panose="02040503050406030204" pitchFamily="18" charset="0"/>
                              </a:rPr>
                            </m:ctrlPr>
                          </m:sSubPr>
                          <m:e>
                            <m:r>
                              <a:rPr lang="tr-TR" sz="2800" i="1">
                                <a:latin typeface="Cambria Math" panose="02040503050406030204" pitchFamily="18" charset="0"/>
                              </a:rPr>
                              <m:t>𝑣</m:t>
                            </m:r>
                          </m:e>
                          <m:sub>
                            <m:r>
                              <a:rPr lang="tr-TR" sz="2800" i="1">
                                <a:latin typeface="Cambria Math" panose="02040503050406030204" pitchFamily="18" charset="0"/>
                              </a:rPr>
                              <m:t>𝑑</m:t>
                            </m:r>
                          </m:sub>
                        </m:sSub>
                      </m:oMath>
                    </m:oMathPara>
                  </a14:m>
                  <a:endParaRPr lang="tr-TR" sz="2800" dirty="0"/>
                </a:p>
              </p:txBody>
            </p:sp>
          </mc:Choice>
          <mc:Fallback xmlns="">
            <p:sp>
              <p:nvSpPr>
                <p:cNvPr id="10" name="Dikdörtgen 9"/>
                <p:cNvSpPr>
                  <a:spLocks noRot="1" noChangeAspect="1" noMove="1" noResize="1" noEditPoints="1" noAdjustHandles="1" noChangeArrowheads="1" noChangeShapeType="1" noTextEdit="1"/>
                </p:cNvSpPr>
                <p:nvPr/>
              </p:nvSpPr>
              <p:spPr>
                <a:xfrm>
                  <a:off x="7641772" y="3683019"/>
                  <a:ext cx="675570" cy="523220"/>
                </a:xfrm>
                <a:prstGeom prst="rect">
                  <a:avLst/>
                </a:prstGeom>
                <a:blipFill>
                  <a:blip r:embed="rId3"/>
                  <a:stretch>
                    <a:fillRect b="-40000"/>
                  </a:stretch>
                </a:blipFill>
              </p:spPr>
              <p:txBody>
                <a:bodyPr/>
                <a:lstStyle/>
                <a:p>
                  <a:r>
                    <a:rPr lang="tr-TR">
                      <a:noFill/>
                    </a:rPr>
                    <a:t> </a:t>
                  </a:r>
                </a:p>
              </p:txBody>
            </p:sp>
          </mc:Fallback>
        </mc:AlternateContent>
      </p:grpSp>
      <p:sp>
        <p:nvSpPr>
          <p:cNvPr id="12" name="Dikdörtgen 11"/>
          <p:cNvSpPr/>
          <p:nvPr/>
        </p:nvSpPr>
        <p:spPr>
          <a:xfrm>
            <a:off x="1570398" y="4139719"/>
            <a:ext cx="9506249" cy="1631216"/>
          </a:xfrm>
          <a:prstGeom prst="rect">
            <a:avLst/>
          </a:prstGeom>
        </p:spPr>
        <p:txBody>
          <a:bodyPr wrap="square">
            <a:spAutoFit/>
          </a:bodyPr>
          <a:lstStyle/>
          <a:p>
            <a:pPr marL="342900" indent="-342900">
              <a:buFont typeface="Wingdings" panose="05000000000000000000" pitchFamily="2" charset="2"/>
              <a:buChar char="Ø"/>
            </a:pPr>
            <a:r>
              <a:rPr lang="tr-TR" sz="2000" dirty="0" smtClean="0">
                <a:solidFill>
                  <a:prstClr val="black"/>
                </a:solidFill>
              </a:rPr>
              <a:t>Akıma katkıda bulunan a</a:t>
            </a:r>
            <a:r>
              <a:rPr lang="tr-TR" sz="2000" dirty="0" smtClean="0"/>
              <a:t>tom </a:t>
            </a:r>
            <a:r>
              <a:rPr lang="tr-TR" sz="2000" dirty="0"/>
              <a:t>başına bir serbest elektrona sahip olan bir bakır </a:t>
            </a:r>
            <a:r>
              <a:rPr lang="tr-TR" sz="2000" dirty="0" smtClean="0"/>
              <a:t>tel </a:t>
            </a:r>
            <a:r>
              <a:rPr lang="tr-TR" sz="2000" dirty="0" err="1" smtClean="0"/>
              <a:t>farzedelim</a:t>
            </a:r>
            <a:r>
              <a:rPr lang="tr-TR" sz="2000" dirty="0" smtClean="0"/>
              <a:t>.</a:t>
            </a:r>
            <a:endParaRPr lang="tr-TR" sz="2000" dirty="0"/>
          </a:p>
          <a:p>
            <a:pPr marL="342900" indent="-342900">
              <a:buFont typeface="Wingdings" panose="05000000000000000000" pitchFamily="2" charset="2"/>
              <a:buChar char="Ø"/>
            </a:pPr>
            <a:r>
              <a:rPr lang="tr-TR" sz="2000" dirty="0"/>
              <a:t>10.0 </a:t>
            </a:r>
            <a:r>
              <a:rPr lang="tr-TR" sz="2000" dirty="0" err="1"/>
              <a:t>A'lık</a:t>
            </a:r>
            <a:r>
              <a:rPr lang="tr-TR" sz="2000" dirty="0"/>
              <a:t> bir akım taşıyan </a:t>
            </a:r>
            <a:r>
              <a:rPr lang="tr-TR" sz="2000" dirty="0" smtClean="0"/>
              <a:t>12-geyçli (tel kalınlığı, 0.2117 cm çaplı) bir </a:t>
            </a:r>
            <a:r>
              <a:rPr lang="tr-TR" sz="2000" dirty="0"/>
              <a:t>bakır tel için sürüklenme hızı 2.23 x 10</a:t>
            </a:r>
            <a:r>
              <a:rPr lang="tr-TR" sz="2000" baseline="30000" dirty="0"/>
              <a:t>-4</a:t>
            </a:r>
            <a:r>
              <a:rPr lang="tr-TR" sz="2000" dirty="0"/>
              <a:t> m / s'dir.</a:t>
            </a:r>
          </a:p>
          <a:p>
            <a:pPr marL="342900" indent="-342900">
              <a:buFont typeface="Wingdings" panose="05000000000000000000" pitchFamily="2" charset="2"/>
              <a:buChar char="Ø"/>
            </a:pPr>
            <a:r>
              <a:rPr lang="tr-TR" sz="2000" dirty="0"/>
              <a:t>Bu, sürüklenme hızları için tipik bir büyüklük </a:t>
            </a:r>
            <a:r>
              <a:rPr lang="tr-TR" sz="2000" dirty="0" smtClean="0"/>
              <a:t>mertebesidir.</a:t>
            </a:r>
            <a:endParaRPr lang="tr-TR" sz="2000" dirty="0"/>
          </a:p>
        </p:txBody>
      </p:sp>
    </p:spTree>
    <p:extLst>
      <p:ext uri="{BB962C8B-B14F-4D97-AF65-F5344CB8AC3E}">
        <p14:creationId xmlns:p14="http://schemas.microsoft.com/office/powerpoint/2010/main" val="162000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482</TotalTime>
  <Words>1364</Words>
  <Application>Microsoft Office PowerPoint</Application>
  <PresentationFormat>Geniş ekran</PresentationFormat>
  <Paragraphs>201</Paragraphs>
  <Slides>28</Slides>
  <Notes>0</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28</vt:i4>
      </vt:variant>
    </vt:vector>
  </HeadingPairs>
  <TitlesOfParts>
    <vt:vector size="41" baseType="lpstr">
      <vt:lpstr>Arial</vt:lpstr>
      <vt:lpstr>Arial</vt:lpstr>
      <vt:lpstr>Bradley Hand ITC</vt:lpstr>
      <vt:lpstr>Cambria Math</vt:lpstr>
      <vt:lpstr>Century Gothic</vt:lpstr>
      <vt:lpstr>Comic Sans MS</vt:lpstr>
      <vt:lpstr>Symbol</vt:lpstr>
      <vt:lpstr>Times New Roman</vt:lpstr>
      <vt:lpstr>Verdana</vt:lpstr>
      <vt:lpstr>Wingdings</vt:lpstr>
      <vt:lpstr>Wingdings 3</vt:lpstr>
      <vt:lpstr>Duman</vt:lpstr>
      <vt:lpstr>Equation</vt:lpstr>
      <vt:lpstr>Bölüm 4</vt:lpstr>
      <vt:lpstr>Doğru Akım Devreleri</vt:lpstr>
      <vt:lpstr>Alternatif Akım Devreleri</vt:lpstr>
      <vt:lpstr>Elektrik Akımı</vt:lpstr>
      <vt:lpstr>Elektrik Akımının Yönü</vt:lpstr>
      <vt:lpstr>Elektrik Akımı</vt:lpstr>
      <vt:lpstr>Elektrik Akımı</vt:lpstr>
      <vt:lpstr>Elektrik Akımı</vt:lpstr>
      <vt:lpstr>Elektrik Akımı    Sürüklenme Hızı, vd</vt:lpstr>
      <vt:lpstr>Direnç ve Ohm Yasası</vt:lpstr>
      <vt:lpstr>Direnç ve Ohm Yasası</vt:lpstr>
      <vt:lpstr>Elektromotor Kuvvet (EMK)</vt:lpstr>
      <vt:lpstr>Kirchoff’un Akım Kuralı </vt:lpstr>
      <vt:lpstr>Kirchoff’un İlmek Kuralı</vt:lpstr>
      <vt:lpstr>Seri ve Paralel Bağlı Dirençler</vt:lpstr>
      <vt:lpstr>Ampermetre ve Voltmetre  </vt:lpstr>
      <vt:lpstr>Alternatif Akım</vt:lpstr>
      <vt:lpstr>Alternatif Akım</vt:lpstr>
      <vt:lpstr>Alternatif Akım Devresinde Dirençler</vt:lpstr>
      <vt:lpstr>Alternatif Akım Devresinde Dirençler</vt:lpstr>
      <vt:lpstr>Alternatif Akım Devresinde Dirençler</vt:lpstr>
      <vt:lpstr>Alternatif Akım Devresinde Dirençler</vt:lpstr>
      <vt:lpstr>Etkin (rms) Akım ve Gerilim </vt:lpstr>
      <vt:lpstr>Güç (P)</vt:lpstr>
      <vt:lpstr>Bir AC Devresinde İndüktanslar</vt:lpstr>
      <vt:lpstr>Bir AC Devresinde Kondansatörler</vt:lpstr>
      <vt:lpstr>Bir AC Devresinde RLC</vt:lpstr>
      <vt:lpstr>Nikola Tesla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1</dc:title>
  <dc:creator>Hande</dc:creator>
  <cp:lastModifiedBy>hicran</cp:lastModifiedBy>
  <cp:revision>58</cp:revision>
  <dcterms:created xsi:type="dcterms:W3CDTF">2016-12-23T14:17:29Z</dcterms:created>
  <dcterms:modified xsi:type="dcterms:W3CDTF">2018-03-26T07:35:28Z</dcterms:modified>
</cp:coreProperties>
</file>