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7" r:id="rId3"/>
    <p:sldId id="279" r:id="rId4"/>
    <p:sldId id="298" r:id="rId5"/>
    <p:sldId id="295" r:id="rId6"/>
    <p:sldId id="280" r:id="rId7"/>
    <p:sldId id="299" r:id="rId8"/>
    <p:sldId id="300" r:id="rId9"/>
    <p:sldId id="283" r:id="rId10"/>
    <p:sldId id="301" r:id="rId11"/>
    <p:sldId id="286" r:id="rId12"/>
    <p:sldId id="287" r:id="rId13"/>
    <p:sldId id="288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5" autoAdjust="0"/>
  </p:normalViewPr>
  <p:slideViewPr>
    <p:cSldViewPr>
      <p:cViewPr varScale="1">
        <p:scale>
          <a:sx n="92" d="100"/>
          <a:sy n="92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B1BE-D68E-4FA3-A9D1-ACA7A2254961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56A2D-E365-44DE-913D-1C824B920B7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4DB3E4-0B58-4D54-B785-F5821A85CF40}" type="datetimeFigureOut">
              <a:rPr lang="tr-TR" smtClean="0"/>
              <a:pPr/>
              <a:t>1.02.2017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D1F6A0-63C1-4725-8D96-1F802BD1491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TBS’DE HİJYEN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 b="1463"/>
          <a:stretch/>
        </p:blipFill>
        <p:spPr>
          <a:xfrm>
            <a:off x="1907704" y="332656"/>
            <a:ext cx="5676993" cy="62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2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+mn-lt"/>
              </a:rPr>
              <a:t>El Temizliğinin Yapılması Gereken Durumlar</a:t>
            </a: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03232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tr-TR" dirty="0" smtClean="0"/>
          </a:p>
          <a:p>
            <a:pPr lvl="0">
              <a:buFont typeface="Wingdings" pitchFamily="2" charset="2"/>
              <a:buChar char="v"/>
            </a:pPr>
            <a:r>
              <a:rPr lang="tr-TR" dirty="0" smtClean="0"/>
              <a:t>İşe başlamadan önce</a:t>
            </a:r>
            <a:r>
              <a:rPr lang="tr-TR" i="1" dirty="0" smtClean="0"/>
              <a:t>(Çift yıkama)</a:t>
            </a:r>
            <a:r>
              <a:rPr lang="tr-TR" dirty="0" smtClean="0"/>
              <a:t>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Mutfağa girerken</a:t>
            </a:r>
            <a:r>
              <a:rPr lang="tr-TR" i="1" dirty="0" smtClean="0"/>
              <a:t>(Çift yıkama)</a:t>
            </a:r>
            <a:r>
              <a:rPr lang="tr-TR" dirty="0" smtClean="0"/>
              <a:t>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Tuvaletten çıkınca</a:t>
            </a:r>
            <a:r>
              <a:rPr lang="tr-TR" i="1" dirty="0" smtClean="0"/>
              <a:t>(Çift yıkama)</a:t>
            </a:r>
            <a:r>
              <a:rPr lang="tr-TR" dirty="0" smtClean="0"/>
              <a:t>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Dışkı materyali temizlendikten sonra</a:t>
            </a:r>
            <a:r>
              <a:rPr lang="tr-TR" i="1" dirty="0" smtClean="0"/>
              <a:t>(Çift yıkama)</a:t>
            </a:r>
            <a:r>
              <a:rPr lang="tr-TR" dirty="0" smtClean="0"/>
              <a:t>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Yara, bere, kesik, sivilce ve bandajlara dokunulduğunda</a:t>
            </a:r>
            <a:r>
              <a:rPr lang="tr-TR" i="1" dirty="0" smtClean="0"/>
              <a:t>(Çift yıkama)</a:t>
            </a:r>
            <a:r>
              <a:rPr lang="tr-TR" dirty="0" smtClean="0"/>
              <a:t>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Öksürüp hapşırdıktan sonra,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Saç, kulak, burun temasından sonra,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Çiğ gıdalarla temas edildiğinde,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Kirli araç gereçlerle temas sonrasında,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Sigara içildiğinde,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Para ile uğraşıldığında,</a:t>
            </a:r>
          </a:p>
          <a:p>
            <a:pPr algn="just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692696"/>
            <a:ext cx="8003232" cy="5327104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Mendil kullanıldıktan sonra,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Kirlendiğini hissettiğiniz her durumda,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Temizlik sonrasında,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Her dinlenme ve Aradan sonra.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Çöpler ellendikten sonra,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Kirli tabak, araç-gereçler ellendikten sonra,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Çiğ ve pişmiş yiyeceklere geçiş alanlarında,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Burun ellendikten sonra,</a:t>
            </a:r>
          </a:p>
          <a:p>
            <a:pPr lvl="0" algn="just">
              <a:buFont typeface="Wingdings" pitchFamily="2" charset="2"/>
              <a:buChar char="v"/>
            </a:pPr>
            <a:r>
              <a:rPr lang="tr-TR" dirty="0" smtClean="0"/>
              <a:t>Saç, deri vb. ellendikten sonra eller mutlaka yıkanmalıdır.</a:t>
            </a:r>
          </a:p>
          <a:p>
            <a:pPr algn="just">
              <a:buNone/>
            </a:pPr>
            <a:r>
              <a:rPr lang="tr-TR" b="1" dirty="0" smtClean="0"/>
              <a:t>NOT:</a:t>
            </a:r>
            <a:r>
              <a:rPr lang="tr-TR" dirty="0" smtClean="0"/>
              <a:t> Personel el bakımına dikkat etmeli; çatlak, yara, hastalık vb durumlarda tedavisi sağlanmalıdır. Ayrıca el bakımının yanı sıra tırnak araları kısa ve temiz olmalıdır.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b="1" dirty="0" smtClean="0"/>
              <a:t>Ağız ve Diş Bakımı</a:t>
            </a:r>
            <a:endParaRPr lang="tr-TR" sz="36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7704856" cy="4608512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tr-TR" sz="2400" dirty="0" smtClean="0"/>
              <a:t>Ağız sağlığı özellikle gıda sektöründe çalışanlar için çok </a:t>
            </a:r>
            <a:r>
              <a:rPr lang="tr-TR" sz="2400" dirty="0" smtClean="0"/>
              <a:t>önemlidir.</a:t>
            </a:r>
            <a:endParaRPr lang="tr-TR" sz="2400" dirty="0" smtClean="0"/>
          </a:p>
          <a:p>
            <a:pPr lvl="0" algn="just">
              <a:buNone/>
            </a:pPr>
            <a:r>
              <a:rPr lang="tr-TR" sz="2400" dirty="0" smtClean="0"/>
              <a:t>Ağız ve dudaklarda bulunan pek çok bakteri çeşidi konuştukça,</a:t>
            </a:r>
          </a:p>
          <a:p>
            <a:pPr lvl="0" algn="just">
              <a:buNone/>
            </a:pPr>
            <a:r>
              <a:rPr lang="tr-TR" sz="2400" dirty="0" smtClean="0"/>
              <a:t>hapşırıp öksürdükçe havaya ve dolayısıyla da </a:t>
            </a:r>
            <a:r>
              <a:rPr lang="tr-TR" sz="2400" dirty="0" smtClean="0"/>
              <a:t>çevreye</a:t>
            </a:r>
          </a:p>
          <a:p>
            <a:pPr lvl="0" algn="just">
              <a:buNone/>
            </a:pPr>
            <a:r>
              <a:rPr lang="tr-TR" sz="2400" dirty="0" smtClean="0"/>
              <a:t>bulaşabilmektedir.</a:t>
            </a:r>
            <a:endParaRPr lang="tr-TR" sz="2400" dirty="0" smtClean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2183281" cy="24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>Sigara Kullanımı</a:t>
            </a: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dirty="0" smtClean="0"/>
              <a:t>Sigara içmek için yiyecek alanlarının dışında yer alan bir bölüm bulunmalıdır. Çünkü sigara külü veya izmariti yiyeceklerin içerisine karışabilir.</a:t>
            </a:r>
          </a:p>
          <a:p>
            <a:pPr lvl="0" algn="just">
              <a:buNone/>
            </a:pPr>
            <a:r>
              <a:rPr lang="tr-TR" dirty="0" smtClean="0"/>
              <a:t>Sigara;</a:t>
            </a:r>
          </a:p>
          <a:p>
            <a:pPr algn="just"/>
            <a:r>
              <a:rPr lang="tr-TR" dirty="0" smtClean="0"/>
              <a:t>Öksürüğe </a:t>
            </a:r>
            <a:r>
              <a:rPr lang="tr-TR" dirty="0" smtClean="0"/>
              <a:t>neden </a:t>
            </a:r>
            <a:r>
              <a:rPr lang="tr-TR" dirty="0" smtClean="0"/>
              <a:t>olur,</a:t>
            </a:r>
          </a:p>
          <a:p>
            <a:pPr algn="just"/>
            <a:r>
              <a:rPr lang="tr-TR" dirty="0"/>
              <a:t>Ç</a:t>
            </a:r>
            <a:r>
              <a:rPr lang="tr-TR" dirty="0" smtClean="0"/>
              <a:t>alışma </a:t>
            </a:r>
            <a:r>
              <a:rPr lang="tr-TR" dirty="0" smtClean="0"/>
              <a:t>atmosferini </a:t>
            </a:r>
            <a:r>
              <a:rPr lang="tr-TR" dirty="0" smtClean="0"/>
              <a:t>kötüleştirir,</a:t>
            </a:r>
            <a:endParaRPr lang="tr-TR" dirty="0" smtClean="0"/>
          </a:p>
          <a:p>
            <a:pPr algn="just"/>
            <a:r>
              <a:rPr lang="tr-TR" dirty="0" smtClean="0"/>
              <a:t>Dudaklara </a:t>
            </a:r>
            <a:r>
              <a:rPr lang="tr-TR" dirty="0" smtClean="0"/>
              <a:t>dokunan parmaklar yiyeceklerin </a:t>
            </a:r>
            <a:r>
              <a:rPr lang="tr-TR" dirty="0" err="1" smtClean="0"/>
              <a:t>kontaminasyonuna</a:t>
            </a:r>
            <a:r>
              <a:rPr lang="tr-TR" dirty="0" smtClean="0"/>
              <a:t> neden olabilir;</a:t>
            </a:r>
          </a:p>
          <a:p>
            <a:pPr algn="just"/>
            <a:r>
              <a:rPr lang="tr-TR" dirty="0" smtClean="0"/>
              <a:t>Sigara </a:t>
            </a:r>
            <a:r>
              <a:rPr lang="tr-TR" dirty="0" smtClean="0"/>
              <a:t>izmariti tükürük ile </a:t>
            </a:r>
            <a:r>
              <a:rPr lang="tr-TR" dirty="0" err="1" smtClean="0"/>
              <a:t>kontamine</a:t>
            </a:r>
            <a:r>
              <a:rPr lang="tr-TR" dirty="0" smtClean="0"/>
              <a:t> </a:t>
            </a:r>
            <a:r>
              <a:rPr lang="tr-TR" dirty="0" smtClean="0"/>
              <a:t>olduğundan </a:t>
            </a:r>
            <a:r>
              <a:rPr lang="tr-TR" dirty="0" smtClean="0"/>
              <a:t>yiyecekleri ve çalışma yüzeylerini </a:t>
            </a:r>
            <a:r>
              <a:rPr lang="tr-TR" dirty="0" err="1" smtClean="0"/>
              <a:t>kontamine</a:t>
            </a:r>
            <a:r>
              <a:rPr lang="tr-TR" dirty="0" smtClean="0"/>
              <a:t> edebilir.</a:t>
            </a:r>
          </a:p>
          <a:p>
            <a:pPr algn="just"/>
            <a:endParaRPr lang="tr-TR" dirty="0"/>
          </a:p>
        </p:txBody>
      </p:sp>
      <p:pic>
        <p:nvPicPr>
          <p:cNvPr id="4" name="3 Resim" descr="C:\Users\onur\Desktop\Okul\Yükseklisans Dersleri\Toplu Beslenme Sistemlerinde Hijyen\personel hijyeni\Personel Hijyeni Resim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656184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tr-TR" dirty="0" smtClean="0">
                <a:latin typeface="+mn-lt"/>
              </a:rPr>
              <a:t>Saç ve Cilt Bakımı</a:t>
            </a: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363272" cy="4824536"/>
          </a:xfrm>
        </p:spPr>
        <p:txBody>
          <a:bodyPr>
            <a:normAutofit/>
          </a:bodyPr>
          <a:lstStyle/>
          <a:p>
            <a:pPr lvl="0" algn="just"/>
            <a:r>
              <a:rPr lang="tr-TR" dirty="0" smtClean="0"/>
              <a:t>Besin hijyeninin sağlanması için; saçların temizlik ve bakımı, üretim alanında kontrol altına alınması, günlük cilt bakımı ve temizliğinin yapılması gereklidir.</a:t>
            </a:r>
          </a:p>
          <a:p>
            <a:pPr lvl="0" algn="just"/>
            <a:endParaRPr lang="tr-TR" dirty="0" smtClean="0"/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6" y="3573016"/>
            <a:ext cx="3121423" cy="28272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79" y="2780928"/>
            <a:ext cx="187512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90972" y="62068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+mn-lt"/>
              </a:rPr>
              <a:t>Yaralar</a:t>
            </a: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19256" cy="4174976"/>
          </a:xfrm>
        </p:spPr>
        <p:txBody>
          <a:bodyPr>
            <a:normAutofit fontScale="92500"/>
          </a:bodyPr>
          <a:lstStyle/>
          <a:p>
            <a:pPr lvl="0" algn="just"/>
            <a:r>
              <a:rPr lang="tr-TR" sz="2800" dirty="0" smtClean="0"/>
              <a:t>Yaralar bakterilerin üremesi ve çoğalması için uygun ortamlardır.</a:t>
            </a:r>
          </a:p>
          <a:p>
            <a:pPr lvl="0" algn="just"/>
            <a:r>
              <a:rPr lang="tr-TR" sz="2800" dirty="0" smtClean="0"/>
              <a:t>Yaralar ve iltihaplanmış kesikler </a:t>
            </a:r>
            <a:r>
              <a:rPr lang="tr-TR" sz="2800" dirty="0" err="1" smtClean="0"/>
              <a:t>Staphyllococus</a:t>
            </a:r>
            <a:r>
              <a:rPr lang="tr-TR" sz="2800" dirty="0" smtClean="0"/>
              <a:t> </a:t>
            </a:r>
            <a:r>
              <a:rPr lang="tr-TR" sz="2800" dirty="0" err="1" smtClean="0"/>
              <a:t>aureus</a:t>
            </a:r>
            <a:r>
              <a:rPr lang="tr-TR" sz="2800" dirty="0" smtClean="0"/>
              <a:t> kaynağıdır.</a:t>
            </a:r>
          </a:p>
          <a:p>
            <a:pPr lvl="0" algn="just"/>
            <a:r>
              <a:rPr lang="tr-TR" sz="2800" dirty="0" smtClean="0"/>
              <a:t>Yaraların kontrol altına alınması, dezenfekte edilip su geçirmeyen bant ve sargılarla veya </a:t>
            </a:r>
            <a:r>
              <a:rPr lang="tr-TR" sz="2800" dirty="0" err="1" smtClean="0"/>
              <a:t>slikon</a:t>
            </a:r>
            <a:r>
              <a:rPr lang="tr-TR" sz="2800" dirty="0" smtClean="0"/>
              <a:t> bandajlarla kapatılması ve eldiven kullanılması önemlidir</a:t>
            </a:r>
            <a:r>
              <a:rPr lang="tr-TR" sz="2800" dirty="0" smtClean="0"/>
              <a:t>.</a:t>
            </a:r>
            <a:endParaRPr lang="tr-TR" sz="2800" dirty="0" smtClean="0"/>
          </a:p>
          <a:p>
            <a:pPr lvl="0" algn="just"/>
            <a:r>
              <a:rPr lang="tr-TR" sz="2800" dirty="0" smtClean="0"/>
              <a:t>Bulaşmaya neden olabilecek kesik, yanık, çıban, deri kızarıklıkları vb durumlarda yöneticiye haber verilmeli, yönetici tarafından üretimin aksamaması için önlemler alınmalıdır.</a:t>
            </a:r>
          </a:p>
          <a:p>
            <a:pPr algn="just">
              <a:buNone/>
            </a:pPr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772400" cy="864096"/>
          </a:xfrm>
        </p:spPr>
        <p:txBody>
          <a:bodyPr/>
          <a:lstStyle/>
          <a:p>
            <a:pPr algn="ctr"/>
            <a:r>
              <a:rPr lang="tr-TR" dirty="0" smtClean="0">
                <a:latin typeface="+mn-lt"/>
              </a:rPr>
              <a:t>Giysi Bakımı</a:t>
            </a:r>
            <a:endParaRPr lang="tr-TR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2060848"/>
            <a:ext cx="5169395" cy="24020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420888"/>
            <a:ext cx="305370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696464"/>
                </a:solidFill>
                <a:latin typeface="Perpetua"/>
              </a:rPr>
              <a:t>Personel Hijyeni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pPr marL="91440" lvl="0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Besinlerin mikrobiyolojik kalitesi,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TBS’de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çalışanların hijyeniyle yakından ilgilidir.</a:t>
            </a:r>
          </a:p>
          <a:p>
            <a:pPr marL="91440" lvl="0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Besinin güvenilirliği, çalışanların temizliğinden emin olunmakla başlar.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74" y="3429000"/>
            <a:ext cx="44748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35280" cy="554461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tr-TR" sz="2800" dirty="0" smtClean="0"/>
              <a:t>Kişisel temizlik ve hijyen kuralları toplu beslenme sektöründe; </a:t>
            </a:r>
            <a:endParaRPr lang="tr-TR" sz="2800" dirty="0" smtClean="0"/>
          </a:p>
          <a:p>
            <a:pPr lvl="0" algn="just"/>
            <a:r>
              <a:rPr lang="tr-TR" sz="2800" dirty="0" smtClean="0"/>
              <a:t>besin </a:t>
            </a:r>
            <a:r>
              <a:rPr lang="tr-TR" sz="2800" dirty="0" smtClean="0"/>
              <a:t>hazırlama</a:t>
            </a:r>
            <a:r>
              <a:rPr lang="tr-TR" sz="2800" dirty="0" smtClean="0"/>
              <a:t>,</a:t>
            </a:r>
          </a:p>
          <a:p>
            <a:pPr lvl="0" algn="just"/>
            <a:r>
              <a:rPr lang="tr-TR" sz="2800" dirty="0" smtClean="0"/>
              <a:t> </a:t>
            </a:r>
            <a:r>
              <a:rPr lang="tr-TR" sz="2800" dirty="0" smtClean="0"/>
              <a:t>besin işleme, </a:t>
            </a:r>
            <a:endParaRPr lang="tr-TR" sz="2800" dirty="0" smtClean="0"/>
          </a:p>
          <a:p>
            <a:pPr lvl="0" algn="just"/>
            <a:r>
              <a:rPr lang="tr-TR" sz="2800" dirty="0" smtClean="0"/>
              <a:t>saklama,</a:t>
            </a:r>
          </a:p>
          <a:p>
            <a:pPr lvl="0" algn="just"/>
            <a:r>
              <a:rPr lang="tr-TR" sz="2800" dirty="0" smtClean="0"/>
              <a:t> </a:t>
            </a:r>
            <a:r>
              <a:rPr lang="tr-TR" sz="2800" dirty="0" smtClean="0"/>
              <a:t>servis sırasında önemli bir yer tutmaktadır</a:t>
            </a:r>
            <a:r>
              <a:rPr lang="tr-TR" sz="2800" dirty="0" smtClean="0"/>
              <a:t>.</a:t>
            </a:r>
          </a:p>
          <a:p>
            <a:pPr marL="0" lvl="0" indent="0" algn="just">
              <a:buNone/>
            </a:pPr>
            <a:endParaRPr lang="tr-TR" sz="2800" dirty="0" smtClean="0"/>
          </a:p>
          <a:p>
            <a:pPr lvl="0" algn="just"/>
            <a:r>
              <a:rPr lang="tr-TR" sz="2800" dirty="0" smtClean="0"/>
              <a:t>Besinlerin hastalık etmeni mikroorganizmalar ile kirlenmesi ancak </a:t>
            </a:r>
            <a:r>
              <a:rPr lang="tr-TR" sz="2800" i="1" dirty="0" smtClean="0"/>
              <a:t>kişisel temizlik ve hijyen kurallarına uyulması </a:t>
            </a:r>
            <a:r>
              <a:rPr lang="tr-TR" sz="2800" dirty="0" smtClean="0"/>
              <a:t>sonucu önlenebilir.</a:t>
            </a:r>
          </a:p>
          <a:p>
            <a:pPr marL="0" indent="0" algn="just">
              <a:buNone/>
            </a:pPr>
            <a:endParaRPr lang="tr-T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91264" cy="5327104"/>
          </a:xfrm>
        </p:spPr>
        <p:txBody>
          <a:bodyPr>
            <a:normAutofit/>
          </a:bodyPr>
          <a:lstStyle/>
          <a:p>
            <a:pPr lvl="0" algn="just">
              <a:buClr>
                <a:srgbClr val="D34817"/>
              </a:buClr>
            </a:pPr>
            <a:r>
              <a:rPr lang="tr-TR" sz="2800" dirty="0">
                <a:solidFill>
                  <a:prstClr val="black"/>
                </a:solidFill>
              </a:rPr>
              <a:t>Kişisel temizlik kuralları sağlıklı bir yaşam arzulayan tüm bireylerin, vücut temizlik ve bakımını hijyen kurallarına uygun bir şekilde yapmasını ifade eder.</a:t>
            </a:r>
          </a:p>
          <a:p>
            <a:pPr marL="0" lvl="0" indent="0" algn="just">
              <a:buClr>
                <a:srgbClr val="D34817"/>
              </a:buClr>
              <a:buNone/>
            </a:pPr>
            <a:endParaRPr lang="tr-TR" sz="2800" dirty="0">
              <a:solidFill>
                <a:prstClr val="black"/>
              </a:solidFill>
            </a:endParaRPr>
          </a:p>
          <a:p>
            <a:pPr lvl="0" algn="just">
              <a:buClr>
                <a:srgbClr val="D34817"/>
              </a:buClr>
            </a:pPr>
            <a:r>
              <a:rPr lang="tr-TR" sz="2800" dirty="0" smtClean="0">
                <a:solidFill>
                  <a:prstClr val="black"/>
                </a:solidFill>
              </a:rPr>
              <a:t>Toplu </a:t>
            </a:r>
            <a:r>
              <a:rPr lang="tr-TR" sz="2800" dirty="0">
                <a:solidFill>
                  <a:prstClr val="black"/>
                </a:solidFill>
              </a:rPr>
              <a:t>Beslenme Sistemleri’nde çalışan personelin </a:t>
            </a:r>
            <a:r>
              <a:rPr lang="tr-TR" sz="2800" dirty="0" smtClean="0">
                <a:solidFill>
                  <a:prstClr val="black"/>
                </a:solidFill>
              </a:rPr>
              <a:t>hijyen </a:t>
            </a:r>
            <a:r>
              <a:rPr lang="tr-TR" sz="2800" dirty="0">
                <a:solidFill>
                  <a:prstClr val="black"/>
                </a:solidFill>
              </a:rPr>
              <a:t>eğitimlerini alması önemlidir.</a:t>
            </a:r>
          </a:p>
          <a:p>
            <a:pPr lvl="0" algn="just">
              <a:buClr>
                <a:srgbClr val="D34817"/>
              </a:buClr>
            </a:pPr>
            <a:r>
              <a:rPr lang="tr-TR" sz="2800" dirty="0">
                <a:solidFill>
                  <a:prstClr val="black"/>
                </a:solidFill>
              </a:rPr>
              <a:t>Personelin hem kendi sağlığı hem de toplum sağlığı açısından kişisel temizlik ve sağlık kurallarına uyması zorunluluktur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7275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atin typeface="+mn-lt"/>
              </a:rPr>
              <a:t>Personelin besinlere bakteri bulaştırma  yolları</a:t>
            </a:r>
            <a:r>
              <a:rPr lang="tr-TR" sz="3200" dirty="0" smtClean="0">
                <a:latin typeface="+mn-lt"/>
              </a:rPr>
              <a:t/>
            </a:r>
            <a:br>
              <a:rPr lang="tr-TR" sz="3200" dirty="0" smtClean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sz="2800" dirty="0" smtClean="0"/>
              <a:t>Solunum yolu ile ( öksürme, hapşırma )</a:t>
            </a:r>
          </a:p>
          <a:p>
            <a:pPr lvl="0" algn="just"/>
            <a:r>
              <a:rPr lang="tr-TR" sz="2800" dirty="0" smtClean="0"/>
              <a:t>Açık ve </a:t>
            </a:r>
            <a:r>
              <a:rPr lang="tr-TR" sz="2800" dirty="0" err="1" smtClean="0"/>
              <a:t>enfekte</a:t>
            </a:r>
            <a:r>
              <a:rPr lang="tr-TR" sz="2800" dirty="0" smtClean="0"/>
              <a:t> yaralarla (kesik, yanık, çıban vb)</a:t>
            </a:r>
          </a:p>
          <a:p>
            <a:pPr lvl="0" algn="just"/>
            <a:r>
              <a:rPr lang="tr-TR" sz="2800" dirty="0" smtClean="0"/>
              <a:t>Sindirim sistemi ile ( dışkı ile kirlenmiş eller vb)</a:t>
            </a:r>
          </a:p>
          <a:p>
            <a:pPr lvl="0" algn="just"/>
            <a:r>
              <a:rPr lang="tr-TR" sz="2800" dirty="0" smtClean="0"/>
              <a:t>Kişisel hijyen ve sanitasyon kurallarına uymayarak (vücut temizliğinin yapılmaması vb)</a:t>
            </a:r>
          </a:p>
          <a:p>
            <a:pPr lvl="0" algn="just"/>
            <a:r>
              <a:rPr lang="tr-TR" sz="2800" dirty="0" smtClean="0"/>
              <a:t>İşletme alanlarında yasaklara uymayarak (sigara içmek, sakız çiğnemek vb)</a:t>
            </a:r>
          </a:p>
          <a:p>
            <a:pPr algn="just">
              <a:buNone/>
            </a:pPr>
            <a:endParaRPr lang="tr-TR" sz="2800" dirty="0"/>
          </a:p>
        </p:txBody>
      </p:sp>
      <p:pic>
        <p:nvPicPr>
          <p:cNvPr id="4" name="3 Resim" descr="C:\Users\onur\Desktop\Okul\Yükseklisans Dersleri\Toplu Beslenme Sistemlerinde Hijyen\personel hijyeni\Personel Hijyeni Resim\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81128"/>
            <a:ext cx="312965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dirty="0" smtClean="0"/>
              <a:t>Personel</a:t>
            </a:r>
          </a:p>
          <a:p>
            <a:pPr algn="just">
              <a:buFont typeface="Wingdings" pitchFamily="2" charset="2"/>
              <a:buChar char="q"/>
            </a:pPr>
            <a:r>
              <a:rPr lang="es-ES" sz="2800" dirty="0" smtClean="0"/>
              <a:t>El </a:t>
            </a:r>
            <a:r>
              <a:rPr lang="es-ES" sz="2800" dirty="0" smtClean="0"/>
              <a:t>ve tırnak temizliği ve </a:t>
            </a:r>
            <a:r>
              <a:rPr lang="es-ES" sz="2800" dirty="0" smtClean="0"/>
              <a:t>bakımı</a:t>
            </a:r>
            <a:r>
              <a:rPr lang="tr-TR" sz="2800" dirty="0" err="1" smtClean="0"/>
              <a:t>na</a:t>
            </a:r>
            <a:endParaRPr lang="es-ES" sz="2800" dirty="0" smtClean="0"/>
          </a:p>
          <a:p>
            <a:pPr algn="just">
              <a:buFont typeface="Wingdings" pitchFamily="2" charset="2"/>
              <a:buChar char="q"/>
            </a:pPr>
            <a:r>
              <a:rPr lang="tr-TR" sz="2800" dirty="0" smtClean="0"/>
              <a:t>Saç temizliği ve </a:t>
            </a:r>
            <a:r>
              <a:rPr lang="tr-TR" sz="2800" dirty="0" smtClean="0"/>
              <a:t>bakımına</a:t>
            </a:r>
            <a:endParaRPr lang="tr-TR" sz="2800" dirty="0" smtClean="0"/>
          </a:p>
          <a:p>
            <a:pPr algn="just">
              <a:buFont typeface="Wingdings" pitchFamily="2" charset="2"/>
              <a:buChar char="q"/>
            </a:pPr>
            <a:r>
              <a:rPr lang="tr-TR" sz="2800" dirty="0" smtClean="0"/>
              <a:t>Vücut </a:t>
            </a:r>
            <a:r>
              <a:rPr lang="tr-TR" sz="2800" dirty="0" smtClean="0"/>
              <a:t>temizliğine</a:t>
            </a:r>
            <a:endParaRPr lang="tr-TR" sz="2800" dirty="0" smtClean="0"/>
          </a:p>
          <a:p>
            <a:pPr algn="just">
              <a:buFont typeface="Wingdings" pitchFamily="2" charset="2"/>
              <a:buChar char="q"/>
            </a:pPr>
            <a:r>
              <a:rPr lang="tr-TR" sz="2800" dirty="0" smtClean="0"/>
              <a:t>Ağız ve diş </a:t>
            </a:r>
            <a:r>
              <a:rPr lang="tr-TR" sz="2800" dirty="0" smtClean="0"/>
              <a:t>sağlığına</a:t>
            </a:r>
            <a:endParaRPr lang="tr-TR" sz="2800" dirty="0" smtClean="0"/>
          </a:p>
          <a:p>
            <a:pPr algn="just">
              <a:buFont typeface="Wingdings" pitchFamily="2" charset="2"/>
              <a:buChar char="q"/>
            </a:pPr>
            <a:r>
              <a:rPr lang="tr-TR" sz="2800" dirty="0" smtClean="0"/>
              <a:t>Giysi </a:t>
            </a:r>
            <a:r>
              <a:rPr lang="tr-TR" sz="2800" dirty="0" smtClean="0"/>
              <a:t>temizliğine   dikkat etmelidir.</a:t>
            </a:r>
            <a:endParaRPr lang="tr-TR" sz="2800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sz="4400" dirty="0" smtClean="0">
                <a:solidFill>
                  <a:srgbClr val="FF0000"/>
                </a:solidFill>
              </a:rPr>
              <a:t>TAM OLARAK SAĞLIKLI OLMAK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5" name="4 Resim" descr="C:\Users\onur\Desktop\Okul\Yükseklisans Dersleri\Toplu Beslenme Sistemlerinde Hijyen\personel hijyeni\Personel Hijyeni Resim\PH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63010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363272" cy="5111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dirty="0">
                <a:solidFill>
                  <a:srgbClr val="696464"/>
                </a:solidFill>
                <a:latin typeface="Franklin Gothic Book"/>
                <a:ea typeface="+mj-ea"/>
                <a:cs typeface="+mj-cs"/>
              </a:rPr>
              <a:t>El ve tırnak temizliği</a:t>
            </a:r>
            <a:endParaRPr lang="tr-TR" b="1" dirty="0" smtClean="0"/>
          </a:p>
          <a:p>
            <a:pPr marL="91440" lvl="0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El temizliği kişisel hijyenin ilk adımıdır. </a:t>
            </a:r>
          </a:p>
          <a:p>
            <a:pPr marL="91440" lvl="0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Eller ve tırnaklar mikroorganizmaları vücuda taşıyan başlıca araçlardır</a:t>
            </a:r>
            <a:endParaRPr lang="tr-TR" b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3 Resim" descr="C:\Users\onur\Desktop\Okul\Yükseklisans Dersleri\Toplu Beslenme Sistemlerinde Hijyen\personel hijyeni\Personel Hijyeni Resim\Hand-Hygie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3579159" cy="321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07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>
            <a:normAutofit/>
          </a:bodyPr>
          <a:lstStyle/>
          <a:p>
            <a:pPr lvl="0" algn="just">
              <a:buClr>
                <a:srgbClr val="D34817"/>
              </a:buClr>
              <a:buNone/>
            </a:pPr>
            <a:r>
              <a:rPr lang="tr-TR" sz="2400" b="1" dirty="0">
                <a:solidFill>
                  <a:prstClr val="black"/>
                </a:solidFill>
              </a:rPr>
              <a:t>Ellerde Bulunan Geçici Mikroorganizmalar</a:t>
            </a:r>
            <a:endParaRPr lang="tr-TR" sz="2400" dirty="0">
              <a:solidFill>
                <a:prstClr val="black"/>
              </a:solidFill>
            </a:endParaRPr>
          </a:p>
          <a:p>
            <a:pPr lvl="0" algn="ctr">
              <a:buClr>
                <a:srgbClr val="D34817"/>
              </a:buClr>
            </a:pPr>
            <a:r>
              <a:rPr lang="tr-TR" sz="2400" dirty="0" err="1">
                <a:solidFill>
                  <a:prstClr val="black"/>
                </a:solidFill>
              </a:rPr>
              <a:t>Escherichia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coli</a:t>
            </a:r>
            <a:r>
              <a:rPr lang="tr-TR" sz="2400" dirty="0">
                <a:solidFill>
                  <a:prstClr val="black"/>
                </a:solidFill>
              </a:rPr>
              <a:t>,</a:t>
            </a:r>
          </a:p>
          <a:p>
            <a:pPr lvl="0" algn="ctr">
              <a:buClr>
                <a:srgbClr val="D34817"/>
              </a:buClr>
            </a:pPr>
            <a:r>
              <a:rPr lang="tr-TR" sz="2400" dirty="0" err="1">
                <a:solidFill>
                  <a:prstClr val="black"/>
                </a:solidFill>
              </a:rPr>
              <a:t>Salmonella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spp</a:t>
            </a:r>
            <a:r>
              <a:rPr lang="tr-TR" sz="2400" dirty="0">
                <a:solidFill>
                  <a:prstClr val="black"/>
                </a:solidFill>
              </a:rPr>
              <a:t>.,</a:t>
            </a:r>
          </a:p>
          <a:p>
            <a:pPr lvl="0" algn="ctr">
              <a:buClr>
                <a:srgbClr val="D34817"/>
              </a:buClr>
            </a:pPr>
            <a:r>
              <a:rPr lang="tr-TR" sz="2400" dirty="0" err="1">
                <a:solidFill>
                  <a:prstClr val="black"/>
                </a:solidFill>
              </a:rPr>
              <a:t>Shigella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spp</a:t>
            </a:r>
            <a:r>
              <a:rPr lang="tr-TR" sz="2400" dirty="0">
                <a:solidFill>
                  <a:prstClr val="black"/>
                </a:solidFill>
              </a:rPr>
              <a:t>.,</a:t>
            </a:r>
          </a:p>
          <a:p>
            <a:pPr lvl="0" algn="ctr">
              <a:buClr>
                <a:srgbClr val="D34817"/>
              </a:buClr>
            </a:pPr>
            <a:r>
              <a:rPr lang="tr-TR" sz="2400" dirty="0" err="1">
                <a:solidFill>
                  <a:prstClr val="black"/>
                </a:solidFill>
              </a:rPr>
              <a:t>Clostridium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perfringens</a:t>
            </a:r>
            <a:r>
              <a:rPr lang="tr-TR" sz="2400" dirty="0">
                <a:solidFill>
                  <a:prstClr val="black"/>
                </a:solidFill>
              </a:rPr>
              <a:t>,</a:t>
            </a:r>
          </a:p>
          <a:p>
            <a:pPr lvl="0" algn="ctr">
              <a:buClr>
                <a:srgbClr val="D34817"/>
              </a:buClr>
            </a:pPr>
            <a:r>
              <a:rPr lang="tr-TR" sz="2400" dirty="0" err="1">
                <a:solidFill>
                  <a:prstClr val="black"/>
                </a:solidFill>
              </a:rPr>
              <a:t>Giardia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lamblia</a:t>
            </a:r>
            <a:r>
              <a:rPr lang="tr-TR" sz="2400" dirty="0">
                <a:solidFill>
                  <a:prstClr val="black"/>
                </a:solidFill>
              </a:rPr>
              <a:t>,</a:t>
            </a:r>
          </a:p>
          <a:p>
            <a:pPr lvl="0" algn="ctr">
              <a:buClr>
                <a:srgbClr val="D34817"/>
              </a:buClr>
            </a:pPr>
            <a:r>
              <a:rPr lang="tr-TR" sz="2400" dirty="0" err="1">
                <a:solidFill>
                  <a:prstClr val="black"/>
                </a:solidFill>
              </a:rPr>
              <a:t>Norwalk</a:t>
            </a:r>
            <a:r>
              <a:rPr lang="tr-TR" sz="2400" dirty="0">
                <a:solidFill>
                  <a:prstClr val="black"/>
                </a:solidFill>
              </a:rPr>
              <a:t> virüsü,</a:t>
            </a:r>
          </a:p>
          <a:p>
            <a:pPr lvl="0" algn="ctr">
              <a:buClr>
                <a:srgbClr val="D34817"/>
              </a:buClr>
            </a:pPr>
            <a:r>
              <a:rPr lang="tr-TR" sz="2400" dirty="0">
                <a:solidFill>
                  <a:prstClr val="black"/>
                </a:solidFill>
              </a:rPr>
              <a:t>Hepatit A </a:t>
            </a:r>
            <a:r>
              <a:rPr lang="tr-TR" sz="2400" dirty="0" smtClean="0">
                <a:solidFill>
                  <a:prstClr val="black"/>
                </a:solidFill>
              </a:rPr>
              <a:t>virüsü</a:t>
            </a:r>
          </a:p>
          <a:p>
            <a:pPr lvl="0" algn="ctr">
              <a:buClr>
                <a:srgbClr val="D34817"/>
              </a:buClr>
            </a:pPr>
            <a:endParaRPr lang="tr-TR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prstClr val="black"/>
                </a:solidFill>
              </a:rPr>
              <a:t>Ellerde </a:t>
            </a:r>
            <a:r>
              <a:rPr lang="tr-TR" sz="2400" b="1" dirty="0">
                <a:solidFill>
                  <a:prstClr val="black"/>
                </a:solidFill>
              </a:rPr>
              <a:t>Geçici Mikroorganizma Bulunma Sebepleri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65699"/>
            <a:ext cx="1713384" cy="17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9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99592" y="2132856"/>
            <a:ext cx="7992888" cy="432048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b="1" dirty="0"/>
          </a:p>
          <a:p>
            <a:pPr>
              <a:buNone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68" y="1484785"/>
            <a:ext cx="4980864" cy="11521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996952"/>
            <a:ext cx="5544616" cy="27617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573</Words>
  <Application>Microsoft Office PowerPoint</Application>
  <PresentationFormat>Ekran Gösterisi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Calibri</vt:lpstr>
      <vt:lpstr>Franklin Gothic Book</vt:lpstr>
      <vt:lpstr>Perpetua</vt:lpstr>
      <vt:lpstr>Wingdings</vt:lpstr>
      <vt:lpstr>Wingdings 2</vt:lpstr>
      <vt:lpstr>Hisse Senedi</vt:lpstr>
      <vt:lpstr>TBS’DE HİJYEN</vt:lpstr>
      <vt:lpstr>Personel Hijyeni</vt:lpstr>
      <vt:lpstr>PowerPoint Sunusu</vt:lpstr>
      <vt:lpstr>PowerPoint Sunusu</vt:lpstr>
      <vt:lpstr>Personelin besinlere bakteri bulaştırma  yolları </vt:lpstr>
      <vt:lpstr>PowerPoint Sunusu</vt:lpstr>
      <vt:lpstr>PowerPoint Sunusu</vt:lpstr>
      <vt:lpstr>PowerPoint Sunusu</vt:lpstr>
      <vt:lpstr>PowerPoint Sunusu</vt:lpstr>
      <vt:lpstr>PowerPoint Sunusu</vt:lpstr>
      <vt:lpstr>El Temizliğinin Yapılması Gereken Durumlar</vt:lpstr>
      <vt:lpstr>PowerPoint Sunusu</vt:lpstr>
      <vt:lpstr>   Ağız ve Diş Bakımı</vt:lpstr>
      <vt:lpstr>  Sigara Kullanımı</vt:lpstr>
      <vt:lpstr>Saç ve Cilt Bakımı</vt:lpstr>
      <vt:lpstr>Yaralar</vt:lpstr>
      <vt:lpstr>Giysi Bakımı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TBS’DE HİJYEN</dc:title>
  <dc:creator>creaa</dc:creator>
  <cp:lastModifiedBy>exper</cp:lastModifiedBy>
  <cp:revision>57</cp:revision>
  <dcterms:created xsi:type="dcterms:W3CDTF">2014-02-07T01:44:36Z</dcterms:created>
  <dcterms:modified xsi:type="dcterms:W3CDTF">2017-02-01T12:12:57Z</dcterms:modified>
</cp:coreProperties>
</file>