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sldIdLst>
    <p:sldId id="440" r:id="rId3"/>
    <p:sldId id="441" r:id="rId4"/>
    <p:sldId id="449" r:id="rId5"/>
    <p:sldId id="452" r:id="rId6"/>
    <p:sldId id="450" r:id="rId7"/>
    <p:sldId id="445" r:id="rId8"/>
    <p:sldId id="444" r:id="rId9"/>
    <p:sldId id="442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31.3.2018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1926-450E-4885-A8C9-B5F5CD090810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03DA-C8B9-48E0-8188-E46C6268A27C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F5E0-497B-49A4-A8E1-8F7DB3340BBF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51926-450E-4885-A8C9-B5F5CD090810}" type="datetime1">
              <a:rPr lang="tr-TR" smtClean="0"/>
              <a:t>31.3.2018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9088433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D06-FED4-44CF-8FB7-77DB3BFF56BA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692511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D571-7C3C-4794-9625-A9D7B459D85E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66003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D19A-CB10-450A-95D8-127EC6594995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96216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69F1-79F8-443B-804F-20185C21301C}" type="datetime1">
              <a:rPr lang="tr-TR" smtClean="0"/>
              <a:t>31.3.2018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040951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9D5B-DBAE-4877-9040-28A9AAB433CA}" type="datetime1">
              <a:rPr lang="tr-TR" smtClean="0"/>
              <a:t>31.3.2018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2187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55EF-52A6-4E8D-B990-2ADEB609F36B}" type="datetime1">
              <a:rPr lang="tr-TR" smtClean="0"/>
              <a:t>31.3.2018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1747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A3BA-6EE5-4B57-826C-BA4E8BF1E07B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4922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BED06-FED4-44CF-8FB7-77DB3BFF56BA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4E0B-46CC-47B1-8FD3-023A831FC12B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2917150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F03DA-C8B9-48E0-8188-E46C6268A27C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5190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DF5E0-497B-49A4-A8E1-8F7DB3340BBF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7315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4D571-7C3C-4794-9625-A9D7B459D85E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F1D19A-CB10-450A-95D8-127EC6594995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69F1-79F8-443B-804F-20185C21301C}" type="datetime1">
              <a:rPr lang="tr-TR" smtClean="0"/>
              <a:t>31.3.2018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B9D5B-DBAE-4877-9040-28A9AAB433CA}" type="datetime1">
              <a:rPr lang="tr-TR" smtClean="0"/>
              <a:t>31.3.2018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755EF-52A6-4E8D-B990-2ADEB609F36B}" type="datetime1">
              <a:rPr lang="tr-TR" smtClean="0"/>
              <a:t>31.3.2018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7A3BA-6EE5-4B57-826C-BA4E8BF1E07B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74E0B-46CC-47B1-8FD3-023A831FC12B}" type="datetime1">
              <a:rPr lang="tr-TR" smtClean="0"/>
              <a:t>31.3.2018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A1E2D-B222-44FF-96A2-89E7BE909540}" type="datetime1">
              <a:rPr lang="tr-TR" smtClean="0"/>
              <a:t>31.3.2018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37A1E2D-B222-44FF-96A2-89E7BE909540}" type="datetime1">
              <a:rPr lang="tr-TR" smtClean="0"/>
              <a:t>31.3.2018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789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79549" y="1893194"/>
            <a:ext cx="1007127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</a:rPr>
              <a:t>Ondördüncü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 Hafta: </a:t>
            </a:r>
          </a:p>
          <a:p>
            <a:pPr algn="ctr"/>
            <a:r>
              <a:rPr lang="tr-TR" sz="6000" dirty="0">
                <a:solidFill>
                  <a:prstClr val="black"/>
                </a:solidFill>
                <a:latin typeface="Vladimir Script" panose="03050402040407070305" pitchFamily="66" charset="0"/>
              </a:rPr>
              <a:t>Ana-baba 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</a:rPr>
              <a:t>eğitimi</a:t>
            </a:r>
            <a:endParaRPr lang="tr-TR" sz="6000" dirty="0">
              <a:solidFill>
                <a:prstClr val="black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57477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Ana-baba rolleri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9946783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2276873"/>
            <a:ext cx="8229600" cy="3849291"/>
          </a:xfrm>
        </p:spPr>
        <p:txBody>
          <a:bodyPr/>
          <a:lstStyle/>
          <a:p>
            <a:r>
              <a:rPr lang="tr-TR" dirty="0" smtClean="0"/>
              <a:t>Bakım: Koruma ve besleme</a:t>
            </a:r>
          </a:p>
          <a:p>
            <a:r>
              <a:rPr lang="tr-TR" dirty="0" smtClean="0"/>
              <a:t>Terbiye (disiplin)</a:t>
            </a:r>
          </a:p>
        </p:txBody>
      </p:sp>
    </p:spTree>
    <p:extLst>
      <p:ext uri="{BB962C8B-B14F-4D97-AF65-F5344CB8AC3E}">
        <p14:creationId xmlns:p14="http://schemas.microsoft.com/office/powerpoint/2010/main" val="10355341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0070C0"/>
                </a:solidFill>
              </a:rPr>
              <a:t>Koruyucu </a:t>
            </a:r>
            <a:r>
              <a:rPr lang="tr-TR" dirty="0" smtClean="0">
                <a:solidFill>
                  <a:srgbClr val="0070C0"/>
                </a:solidFill>
              </a:rPr>
              <a:t>düzenleme alanları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9946783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2730321"/>
            <a:ext cx="8229600" cy="3395843"/>
          </a:xfrm>
        </p:spPr>
        <p:txBody>
          <a:bodyPr/>
          <a:lstStyle/>
          <a:p>
            <a:pPr>
              <a:buNone/>
            </a:pPr>
            <a:r>
              <a:rPr lang="tr-TR" dirty="0">
                <a:solidFill>
                  <a:srgbClr val="0033CC"/>
                </a:solidFill>
              </a:rPr>
              <a:t>-Yatak ve uyku</a:t>
            </a:r>
          </a:p>
          <a:p>
            <a:pPr>
              <a:buNone/>
            </a:pPr>
            <a:r>
              <a:rPr lang="tr-TR" dirty="0">
                <a:solidFill>
                  <a:srgbClr val="0033CC"/>
                </a:solidFill>
              </a:rPr>
              <a:t>-Giysi</a:t>
            </a:r>
          </a:p>
          <a:p>
            <a:pPr>
              <a:buNone/>
            </a:pPr>
            <a:r>
              <a:rPr lang="tr-TR" dirty="0">
                <a:solidFill>
                  <a:srgbClr val="0033CC"/>
                </a:solidFill>
              </a:rPr>
              <a:t>-Hijyen</a:t>
            </a:r>
          </a:p>
          <a:p>
            <a:pPr>
              <a:buNone/>
            </a:pPr>
            <a:r>
              <a:rPr lang="tr-TR" dirty="0">
                <a:solidFill>
                  <a:srgbClr val="0033CC"/>
                </a:solidFill>
              </a:rPr>
              <a:t>-Kaza riskleri</a:t>
            </a:r>
          </a:p>
          <a:p>
            <a:pPr>
              <a:buNone/>
            </a:pPr>
            <a:r>
              <a:rPr lang="tr-TR" dirty="0">
                <a:solidFill>
                  <a:srgbClr val="0033CC"/>
                </a:solidFill>
              </a:rPr>
              <a:t>-Koruyucu sağlık hizmetleri</a:t>
            </a:r>
          </a:p>
        </p:txBody>
      </p:sp>
    </p:spTree>
    <p:extLst>
      <p:ext uri="{BB962C8B-B14F-4D97-AF65-F5344CB8AC3E}">
        <p14:creationId xmlns:p14="http://schemas.microsoft.com/office/powerpoint/2010/main" val="5053909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Can boğazdan gelir</a:t>
            </a:r>
            <a:r>
              <a:rPr lang="tr-TR" dirty="0" smtClean="0"/>
              <a:t>, boğazdan </a:t>
            </a:r>
            <a:r>
              <a:rPr lang="tr-TR" dirty="0"/>
              <a:t>gider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9946783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981200" y="3773510"/>
            <a:ext cx="8229600" cy="2352654"/>
          </a:xfrm>
        </p:spPr>
        <p:txBody>
          <a:bodyPr/>
          <a:lstStyle/>
          <a:p>
            <a:pPr>
              <a:buNone/>
            </a:pPr>
            <a:r>
              <a:rPr lang="tr-TR" dirty="0" smtClean="0">
                <a:solidFill>
                  <a:srgbClr val="0033CC"/>
                </a:solidFill>
              </a:rPr>
              <a:t>*Hayvansal proteinler,</a:t>
            </a:r>
          </a:p>
          <a:p>
            <a:pPr>
              <a:buNone/>
            </a:pPr>
            <a:r>
              <a:rPr lang="tr-TR" dirty="0" smtClean="0">
                <a:solidFill>
                  <a:srgbClr val="0033CC"/>
                </a:solidFill>
              </a:rPr>
              <a:t>*</a:t>
            </a:r>
            <a:r>
              <a:rPr lang="tr-TR" dirty="0" err="1" smtClean="0">
                <a:solidFill>
                  <a:srgbClr val="0033CC"/>
                </a:solidFill>
              </a:rPr>
              <a:t>Çölyak</a:t>
            </a:r>
            <a:r>
              <a:rPr lang="tr-TR" dirty="0" smtClean="0">
                <a:solidFill>
                  <a:srgbClr val="0033CC"/>
                </a:solidFill>
              </a:rPr>
              <a:t> ve </a:t>
            </a:r>
            <a:r>
              <a:rPr lang="tr-TR" dirty="0" err="1" smtClean="0">
                <a:solidFill>
                  <a:srgbClr val="0033CC"/>
                </a:solidFill>
              </a:rPr>
              <a:t>fenilketüniri</a:t>
            </a:r>
            <a:r>
              <a:rPr lang="tr-TR" dirty="0" smtClean="0">
                <a:solidFill>
                  <a:srgbClr val="0033CC"/>
                </a:solidFill>
              </a:rPr>
              <a:t>,</a:t>
            </a:r>
          </a:p>
          <a:p>
            <a:pPr>
              <a:buNone/>
            </a:pPr>
            <a:r>
              <a:rPr lang="tr-TR" dirty="0" smtClean="0">
                <a:solidFill>
                  <a:srgbClr val="0033CC"/>
                </a:solidFill>
              </a:rPr>
              <a:t>*Bağırsak kurtları</a:t>
            </a:r>
            <a:endParaRPr lang="tr-TR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22936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61759"/>
            <a:ext cx="10363200" cy="1143000"/>
          </a:xfrm>
        </p:spPr>
        <p:txBody>
          <a:bodyPr/>
          <a:lstStyle/>
          <a:p>
            <a:r>
              <a:rPr lang="tr-TR" dirty="0">
                <a:solidFill>
                  <a:srgbClr val="0070C0"/>
                </a:solidFill>
              </a:rPr>
              <a:t>Beslenmenin psikolojik anlamı</a:t>
            </a:r>
            <a:endParaRPr lang="tr-TR" dirty="0">
              <a:solidFill>
                <a:srgbClr val="FFFF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219200" y="2678806"/>
            <a:ext cx="10363200" cy="3340994"/>
          </a:xfrm>
        </p:spPr>
        <p:txBody>
          <a:bodyPr/>
          <a:lstStyle/>
          <a:p>
            <a:r>
              <a:rPr lang="tr-TR" dirty="0" smtClean="0"/>
              <a:t>Bunalım,</a:t>
            </a:r>
            <a:endParaRPr lang="tr-TR" dirty="0"/>
          </a:p>
          <a:p>
            <a:r>
              <a:rPr lang="tr-TR" dirty="0" smtClean="0"/>
              <a:t>Öfke,</a:t>
            </a:r>
            <a:endParaRPr lang="tr-TR" dirty="0"/>
          </a:p>
          <a:p>
            <a:r>
              <a:rPr lang="tr-TR" dirty="0" smtClean="0"/>
              <a:t>Okul korkusu,</a:t>
            </a:r>
          </a:p>
          <a:p>
            <a:r>
              <a:rPr lang="tr-TR" dirty="0" smtClean="0"/>
              <a:t>İlgi arayışı.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0054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solidFill>
                  <a:srgbClr val="0070C0"/>
                </a:solidFill>
              </a:rPr>
              <a:t>Terbiye (Disiplin)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10036935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219200" y="3181082"/>
            <a:ext cx="10363200" cy="2838718"/>
          </a:xfrm>
        </p:spPr>
        <p:txBody>
          <a:bodyPr/>
          <a:lstStyle/>
          <a:p>
            <a:r>
              <a:rPr lang="tr-TR" dirty="0"/>
              <a:t>‘Disiplin, başkalarına ve kendine karşı özen ve saygı’ göstermektir.</a:t>
            </a:r>
          </a:p>
          <a:p>
            <a:r>
              <a:rPr lang="tr-TR" dirty="0"/>
              <a:t>Terbiye edilmiş, yani belli beceri, alışkanlık ve kuralları öğrenmiş ve içselleştirmiş bir çocuğun ‘yaptığı ve yapmaktan çekindiği şey, her şeyden önce kendiliğinden yapmak istemediği şeydir.’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3482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Terbiyenin geleneksel (yanlış) yolları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10036935" cy="457200"/>
          </a:xfrm>
        </p:spPr>
        <p:txBody>
          <a:bodyPr/>
          <a:lstStyle/>
          <a:p>
            <a:pPr algn="ctr"/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4108" y="1752600"/>
            <a:ext cx="3453384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7097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Sağlam bir ana-babalık anlayışı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1219199" y="6172200"/>
            <a:ext cx="9856631" cy="457200"/>
          </a:xfrm>
        </p:spPr>
        <p:txBody>
          <a:bodyPr/>
          <a:lstStyle/>
          <a:p>
            <a:r>
              <a:rPr lang="tr-TR" dirty="0" smtClean="0">
                <a:solidFill>
                  <a:srgbClr val="04617B"/>
                </a:solidFill>
              </a:rPr>
              <a:t>Prof. Dr. Rıfat Miser</a:t>
            </a:r>
            <a:endParaRPr lang="tr-TR" dirty="0">
              <a:solidFill>
                <a:srgbClr val="04617B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219200" y="3000776"/>
            <a:ext cx="10363200" cy="3019023"/>
          </a:xfrm>
        </p:spPr>
        <p:txBody>
          <a:bodyPr>
            <a:normAutofit/>
          </a:bodyPr>
          <a:lstStyle/>
          <a:p>
            <a:r>
              <a:rPr lang="tr-TR" dirty="0"/>
              <a:t>“Sağlam” bir ana-baba anlayışına temel oluşturabilecek, böylece onların günlük yaşamda rollerini/ görevlerini yerine getirirken çocukla ilişki kurma biçimlerini yönlendirebilecek beş ilke önerilmektedir</a:t>
            </a:r>
          </a:p>
          <a:p>
            <a:r>
              <a:rPr lang="tr-TR" dirty="0"/>
              <a:t>Bunlar: </a:t>
            </a:r>
            <a:r>
              <a:rPr lang="tr-TR" i="1" dirty="0"/>
              <a:t>Karşılık verme, önleme, izleme, </a:t>
            </a:r>
            <a:r>
              <a:rPr lang="tr-TR" i="1" dirty="0" err="1"/>
              <a:t>mentorluk</a:t>
            </a:r>
            <a:r>
              <a:rPr lang="tr-TR" i="1" dirty="0"/>
              <a:t> ve model </a:t>
            </a:r>
            <a:r>
              <a:rPr lang="tr-TR" i="1" dirty="0" err="1"/>
              <a:t>alma’</a:t>
            </a:r>
            <a:r>
              <a:rPr lang="tr-TR" dirty="0" err="1"/>
              <a:t>dır</a:t>
            </a:r>
            <a:r>
              <a:rPr lang="tr-TR" dirty="0"/>
              <a:t>.</a:t>
            </a:r>
          </a:p>
          <a:p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798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3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4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5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6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7.xml><?xml version="1.0" encoding="utf-8"?>
<a:themeOverride xmlns:a="http://schemas.openxmlformats.org/drawingml/2006/main">
  <a:clrScheme name="Akış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1133</TotalTime>
  <Words>204</Words>
  <Application>Microsoft Office PowerPoint</Application>
  <PresentationFormat>Geniş ekran</PresentationFormat>
  <Paragraphs>34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2_Hisse Senedi</vt:lpstr>
      <vt:lpstr>PowerPoint Sunusu</vt:lpstr>
      <vt:lpstr>Ana-baba rolleri</vt:lpstr>
      <vt:lpstr>Koruyucu düzenleme alanları</vt:lpstr>
      <vt:lpstr>Can boğazdan gelir, boğazdan gider</vt:lpstr>
      <vt:lpstr>Beslenmenin psikolojik anlamı</vt:lpstr>
      <vt:lpstr>Terbiye (Disiplin)</vt:lpstr>
      <vt:lpstr>Terbiyenin geleneksel (yanlış) yolları</vt:lpstr>
      <vt:lpstr>Sağlam bir ana-babalık anlayışı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134</cp:revision>
  <dcterms:created xsi:type="dcterms:W3CDTF">2016-02-29T19:43:42Z</dcterms:created>
  <dcterms:modified xsi:type="dcterms:W3CDTF">2018-03-31T11:15:10Z</dcterms:modified>
  <cp:contentStatus/>
</cp:coreProperties>
</file>