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sldIdLst>
    <p:sldId id="258" r:id="rId2"/>
    <p:sldId id="259" r:id="rId3"/>
    <p:sldId id="261" r:id="rId4"/>
    <p:sldId id="262" r:id="rId5"/>
    <p:sldId id="257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58B6-641C-4542-A861-D96C803F59F9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66E0-C97F-4721-9391-17B2F05E79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5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journal.jpl.nasa.gov/catalog/PIA1704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https://en.wikipedia.org/wiki/Dwarf_planet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35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https://www.bbvaopenmind.com/en/planets-of-the-solar-system-international-astronomical-union-definition/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20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http://spaceguard.rm.iasf.cnr.it/NScience/neo/neo-what/com-oort.htm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89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https://en.wikipedia.org/wiki/Oort_cloud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03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https://en.wikipedia.org/wiki/Oort_cloud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54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https://en.wikipedia.org/wiki/Oort_cloud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60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http://photojournal.jpl.nasa.gov/catalog/PIA17046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B66E0-C97F-4721-9391-17B2F05E791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00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256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  <p:sp>
        <p:nvSpPr>
          <p:cNvPr id="2257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5C4FE6-D34C-4E17-8F89-26444E715C8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B1B3-7692-4E6B-B197-91033701206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9172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1CE3-CE56-403D-9153-138BA33B56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582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19770-35C0-463E-953E-680D132518E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157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3F37-2680-4496-B89C-C13106FF9D3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642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D920-83A3-4FC4-855D-F578A573861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12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85214-898A-4B71-BAE9-5AEAFBE4B1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33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695C-9BEC-4482-8039-0C40FF22FF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1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0A0E9-1B02-43AA-9D9B-34A18D91A5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046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F5E2B-B643-44AE-8CF0-14C85ED02C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8409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75E15-3047-432C-A94C-2D24079B4F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2728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154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7EFCDF-FE91-4296-A6A7-BE67F481A04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f/f3/InnerSolarSystem-en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8064500" cy="61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300" b="1"/>
              <a:t>IAU (International Astronomy Union)’nın 2006 yazındaki 26. toplantısında Güneş sistemindeki “gezegen”lerin tanımı ele alındı. Plüto’nun prototip olarak belirlenen yeni bir tanım oluşturuldu.</a:t>
            </a:r>
          </a:p>
          <a:p>
            <a:pPr>
              <a:spcBef>
                <a:spcPct val="50000"/>
              </a:spcBef>
            </a:pPr>
            <a:r>
              <a:rPr lang="tr-TR" altLang="tr-TR" sz="1300" b="1"/>
              <a:t>Buna göre Güneş sisteminde bulunan “gezegen” ve diğer cisimler (uydular hariç) üç ayrı katagoriye ayrılır:</a:t>
            </a:r>
          </a:p>
          <a:p>
            <a:pPr>
              <a:spcBef>
                <a:spcPct val="50000"/>
              </a:spcBef>
            </a:pPr>
            <a:r>
              <a:rPr lang="tr-TR" altLang="tr-TR" sz="1300" b="1"/>
              <a:t>1- </a:t>
            </a:r>
            <a:r>
              <a:rPr lang="tr-TR" altLang="tr-TR" sz="1300" b="1">
                <a:solidFill>
                  <a:srgbClr val="FFFF66"/>
                </a:solidFill>
              </a:rPr>
              <a:t>“Gezegen” 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tr-TR" altLang="tr-TR" sz="1300" b="1"/>
              <a:t>Güneş’in etrafında dolanan bir yörüngeye sahip  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tr-TR" altLang="tr-TR" sz="1300" b="1"/>
              <a:t>Hidrostatik dengede durumunda kalabilecek kadar yeterince kütleye sahip ve hemen hemen yuvarlak şekilli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tr-TR" altLang="tr-TR" sz="1300" b="1"/>
              <a:t>Gezegen oluşma teorisine göre yörüngesini temizlemiş</a:t>
            </a:r>
          </a:p>
          <a:p>
            <a:pPr>
              <a:spcBef>
                <a:spcPct val="50000"/>
              </a:spcBef>
            </a:pPr>
            <a:r>
              <a:rPr lang="tr-TR" altLang="tr-TR" sz="1300" b="1"/>
              <a:t>      olan gök cismine denir. </a:t>
            </a:r>
          </a:p>
          <a:p>
            <a:pPr>
              <a:spcBef>
                <a:spcPct val="50000"/>
              </a:spcBef>
            </a:pPr>
            <a:endParaRPr lang="tr-TR" altLang="tr-TR" sz="800" b="1"/>
          </a:p>
          <a:p>
            <a:r>
              <a:rPr lang="tr-TR" altLang="tr-TR" sz="1300" b="1"/>
              <a:t>2- </a:t>
            </a:r>
            <a:r>
              <a:rPr lang="tr-TR" altLang="tr-TR" sz="1300" b="1">
                <a:solidFill>
                  <a:srgbClr val="FFFF66"/>
                </a:solidFill>
              </a:rPr>
              <a:t>“Cüce Gezegen” </a:t>
            </a:r>
          </a:p>
          <a:p>
            <a:endParaRPr lang="tr-TR" altLang="tr-TR" sz="1300" b="1">
              <a:solidFill>
                <a:srgbClr val="FFFF66"/>
              </a:solidFill>
            </a:endParaRPr>
          </a:p>
          <a:p>
            <a:pPr>
              <a:buFontTx/>
              <a:buAutoNum type="alphaLcParenBoth"/>
            </a:pPr>
            <a:r>
              <a:rPr lang="tr-TR" altLang="tr-TR" sz="1300" b="1"/>
              <a:t>  Güneş’in etrafında dolanan bir yörüngeye sahip</a:t>
            </a:r>
          </a:p>
          <a:p>
            <a:endParaRPr lang="tr-TR" altLang="tr-TR" sz="1300" b="1"/>
          </a:p>
          <a:p>
            <a:r>
              <a:rPr lang="tr-TR" altLang="tr-TR" sz="1300" b="1"/>
              <a:t>(b)  Hidrostatik dengede durumunda kalabilecek kadar yeterince kütleye sahip ve hemen hemen yuvarlak şekilli</a:t>
            </a:r>
          </a:p>
          <a:p>
            <a:endParaRPr lang="tr-TR" altLang="tr-TR" sz="1300" b="1"/>
          </a:p>
          <a:p>
            <a:r>
              <a:rPr lang="tr-TR" altLang="tr-TR" sz="1300" b="1"/>
              <a:t>(c) Gezegen oluşma teorisine göre yörüngesini temizlememiş</a:t>
            </a:r>
          </a:p>
          <a:p>
            <a:endParaRPr lang="tr-TR" altLang="tr-TR" sz="1300" b="1"/>
          </a:p>
          <a:p>
            <a:r>
              <a:rPr lang="tr-TR" altLang="tr-TR" sz="1300" b="1"/>
              <a:t>(d) Uydu olmayan</a:t>
            </a:r>
          </a:p>
          <a:p>
            <a:endParaRPr lang="tr-TR" altLang="tr-TR" sz="1300" b="1"/>
          </a:p>
          <a:p>
            <a:r>
              <a:rPr lang="tr-TR" altLang="tr-TR" sz="1300" b="1"/>
              <a:t>    bir gök cismine denir. </a:t>
            </a:r>
          </a:p>
          <a:p>
            <a:endParaRPr lang="tr-TR" altLang="tr-TR" sz="1300" b="1"/>
          </a:p>
          <a:p>
            <a:r>
              <a:rPr lang="tr-TR" altLang="tr-TR" sz="1300" b="1"/>
              <a:t>3- Güneş etrafında dolanan uydular hariç tüm diğer gök cisimlerine “</a:t>
            </a:r>
            <a:r>
              <a:rPr lang="tr-TR" altLang="tr-TR" sz="1300" b="1">
                <a:solidFill>
                  <a:srgbClr val="FFFF66"/>
                </a:solidFill>
              </a:rPr>
              <a:t>Güneş Sistemin Küçük Cisimleri</a:t>
            </a:r>
            <a:r>
              <a:rPr lang="tr-TR" altLang="tr-TR" sz="1300" b="1"/>
              <a:t>” olarak isimlendirilir.</a:t>
            </a:r>
          </a:p>
          <a:p>
            <a:pPr>
              <a:spcBef>
                <a:spcPct val="50000"/>
              </a:spcBef>
            </a:pPr>
            <a:endParaRPr lang="tr-TR" altLang="tr-TR" sz="13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d/da/PIA17046_-_Voyager_1_Goes_Interstellar.jpg/1280px-PIA17046_-_Voyager_1_Goes_Interstel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31559" cy="42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9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lane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9275"/>
            <a:ext cx="9144000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713788" cy="2965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08175" y="836613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000" b="1">
                <a:latin typeface="Monotype Corsiva" panose="03010101010201010101" pitchFamily="66" charset="0"/>
              </a:rPr>
              <a:t>Cüce Gezegenler’in Özellikleri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532813" cy="3054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39975" y="765175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4000" b="1">
                <a:latin typeface="Monotype Corsiva" panose="03010101010201010101" pitchFamily="66" charset="0"/>
              </a:rPr>
              <a:t>Cüce Gezegen Adayları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0825" y="5338763"/>
            <a:ext cx="8713788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>
                <a:solidFill>
                  <a:srgbClr val="FFFF66"/>
                </a:solidFill>
              </a:rPr>
              <a:t>Oort Bulutu:</a:t>
            </a:r>
            <a:r>
              <a:rPr lang="tr-TR" altLang="tr-TR" sz="1400" b="1"/>
              <a:t> Güneş’ten 50,000 ila 100,000 AB uzaklığında bulunan ve kuyrukluyıldızlar içeren bir küsel bölgedir. Güneş ile Plüto uzaklığı bir birim kabul edersek Güneş’ten 2000 birim ötede bulunur. Veya neredeyse 1 ışık yılı uzaklığındadır. Bu da en Güneş’e en yakın yıldız olan Proxima Centauri’nin uzaklığının dörte biri kadardır.</a:t>
            </a:r>
          </a:p>
          <a:p>
            <a:pPr>
              <a:spcBef>
                <a:spcPct val="50000"/>
              </a:spcBef>
            </a:pPr>
            <a:r>
              <a:rPr lang="tr-TR" altLang="tr-TR" sz="1400" b="1"/>
              <a:t>Oort bulutu, 5 milyar yıl çökerek Güneş ve 5 gezegenini oluşturulan bulutsudan arta kalan artıklar olduğu düşünülmektedir.</a:t>
            </a: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2051050" y="476250"/>
            <a:ext cx="4968875" cy="4897438"/>
            <a:chOff x="1066" y="210"/>
            <a:chExt cx="3504" cy="3520"/>
          </a:xfrm>
        </p:grpSpPr>
        <p:pic>
          <p:nvPicPr>
            <p:cNvPr id="4102" name="Picture 6" descr="oort_bulu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10"/>
              <a:ext cx="3504" cy="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060" y="1888"/>
              <a:ext cx="498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1200" b="1">
                  <a:solidFill>
                    <a:schemeClr val="bg1"/>
                  </a:solidFill>
                </a:rPr>
                <a:t>AB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600px-InnerSolarSystem-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4752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4213" y="5803900"/>
            <a:ext cx="81375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>
                <a:solidFill>
                  <a:srgbClr val="FFFF66"/>
                </a:solidFill>
              </a:rPr>
              <a:t>Asteroid Kuşağı:</a:t>
            </a:r>
            <a:r>
              <a:rPr lang="tr-TR" altLang="tr-TR"/>
              <a:t> Mars ve Jüpiter gezegenleri arasında bulunan asteroidlerin bulunduğu bölgeye denir.</a:t>
            </a:r>
          </a:p>
          <a:p>
            <a:pPr>
              <a:spcBef>
                <a:spcPct val="50000"/>
              </a:spcBef>
            </a:pPr>
            <a:endParaRPr lang="tr-TR" alt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8135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>
                <a:solidFill>
                  <a:srgbClr val="FFFF66"/>
                </a:solidFill>
              </a:rPr>
              <a:t>Kuiper Kuşağı:</a:t>
            </a:r>
            <a:r>
              <a:rPr lang="tr-TR" altLang="tr-TR"/>
              <a:t> Neptün gezegeni (30 AB) ile Güneş’ten  50 AB uzaklık arasındaki bölgeye denir. Buradaki ve dağılmış disk içinde bulunan cisimlere Trans-Neptün cisimleri olarak adlandırılır. </a:t>
            </a:r>
          </a:p>
        </p:txBody>
      </p:sp>
      <p:pic>
        <p:nvPicPr>
          <p:cNvPr id="10243" name="Picture 3" descr="kuiper_o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04963"/>
            <a:ext cx="59055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4213" y="1773238"/>
            <a:ext cx="82613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>
                <a:solidFill>
                  <a:srgbClr val="FFFF66"/>
                </a:solidFill>
              </a:rPr>
              <a:t>Dağılmış Disk:</a:t>
            </a:r>
            <a:r>
              <a:rPr lang="tr-TR" altLang="tr-TR" b="1"/>
              <a:t> Güneş Sisteminin çok uzak bölgeleridir. </a:t>
            </a:r>
          </a:p>
          <a:p>
            <a:pPr>
              <a:spcBef>
                <a:spcPct val="50000"/>
              </a:spcBef>
            </a:pPr>
            <a:r>
              <a:rPr lang="tr-TR" altLang="tr-TR" b="1"/>
              <a:t>Gezegen-benzeri buzlu cisimler içerir. Sınırının Güneşe en yakın kısmı </a:t>
            </a:r>
          </a:p>
          <a:p>
            <a:pPr>
              <a:spcBef>
                <a:spcPct val="50000"/>
              </a:spcBef>
            </a:pPr>
            <a:r>
              <a:rPr lang="tr-TR" altLang="tr-TR" b="1"/>
              <a:t>Kuiper kuşağının bir kısmını içerecek şekilde en uzak bölge ise Güneş’ten </a:t>
            </a:r>
          </a:p>
          <a:p>
            <a:pPr>
              <a:spcBef>
                <a:spcPct val="50000"/>
              </a:spcBef>
            </a:pPr>
            <a:r>
              <a:rPr lang="tr-TR" altLang="tr-TR" b="1"/>
              <a:t>70 AB’den daha ötededir.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ort_bulut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68801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55650" y="6078538"/>
            <a:ext cx="838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/>
              <a:t>Sedna, Oort Bulut’unda bulunan bir</a:t>
            </a:r>
            <a:r>
              <a:rPr lang="tr-TR" altLang="tr-TR"/>
              <a:t> </a:t>
            </a:r>
            <a:r>
              <a:rPr lang="tr-TR" altLang="tr-TR" b="1"/>
              <a:t>cisimdir ve yörünge yarıçapı 76 AB ile 928 AB arasında değişir.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249</TotalTime>
  <Words>353</Words>
  <Application>Microsoft Office PowerPoint</Application>
  <PresentationFormat>On-screen Show (4:3)</PresentationFormat>
  <Paragraphs>47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Monotype Corsiva</vt:lpstr>
      <vt:lpstr>Times New Roman</vt:lpstr>
      <vt:lpstr>Wingdings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science.ankara.edu.tr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astpc210</dc:creator>
  <cp:lastModifiedBy>unicorn</cp:lastModifiedBy>
  <cp:revision>24</cp:revision>
  <dcterms:created xsi:type="dcterms:W3CDTF">2006-09-22T13:27:00Z</dcterms:created>
  <dcterms:modified xsi:type="dcterms:W3CDTF">2018-04-01T11:01:58Z</dcterms:modified>
</cp:coreProperties>
</file>