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0" r:id="rId2"/>
  </p:sldMasterIdLst>
  <p:notesMasterIdLst>
    <p:notesMasterId r:id="rId11"/>
  </p:notesMasterIdLst>
  <p:sldIdLst>
    <p:sldId id="386" r:id="rId3"/>
    <p:sldId id="454" r:id="rId4"/>
    <p:sldId id="453" r:id="rId5"/>
    <p:sldId id="455" r:id="rId6"/>
    <p:sldId id="463" r:id="rId7"/>
    <p:sldId id="464" r:id="rId8"/>
    <p:sldId id="461" r:id="rId9"/>
    <p:sldId id="4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21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59B-5EC4-4FC4-8BE0-8DF245200F25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CF07-4601-4D7E-82CE-38009C37F460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FECE-DE2B-43CA-8050-EA1234AB2CD1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2F55-40F3-47BD-8D44-7697DBFC71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1588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A36C-EBB9-4E39-96B0-2FF99B2D1C1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4754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39F9-A07F-445D-A48E-15DA080FF1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11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9F7D-A63B-4509-84F5-A581BBFCF59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5696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4625-0F37-44A5-B294-AD2517813C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5666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4D38-5FE3-4CD8-B965-E7EED6D3F4B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79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2B3-7C6B-48DF-92E7-963F3DCE52E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50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15D7-D991-4B4A-9B30-9F4A742D7C7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538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FBE0-AF45-4F88-8102-3BEFF49F550D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BB5-1D6C-4A62-ADC9-F094FB0CDCF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56881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E988-68BD-4141-B890-66C1F909813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24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85FF-70B6-4D4E-AF73-4A80CBDF4DC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1.4.2018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C617-A06E-4079-A59E-C8D78BCB585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0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354C-2C0C-4A15-A8A9-BE7CA08F3338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6D36-F348-406E-BB0D-0EEAAE71FE6D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5303-AA28-4023-8E69-01C121C5C19D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85B9-183A-45A9-AC21-024E31D0AE1C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6880-E9A7-4602-96AB-F1B7622CFC9E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E65F-1531-4C66-A233-C22AB8146C3A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DFC2-0178-4AC4-8332-731912668FB7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2B9A-CDC9-41B8-9598-C88AB669B304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021F4E-410E-44A5-BCDC-AB71EE0E4717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50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Üçüncü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Ana </a:t>
            </a:r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babaların çocuk gelişimindeki etkisi</a:t>
            </a:r>
            <a:endParaRPr lang="tr-TR" sz="6000" dirty="0"/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70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Eski ve eskimiş eğitim anlayışı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2717442"/>
            <a:ext cx="10972800" cy="3408722"/>
          </a:xfrm>
        </p:spPr>
        <p:txBody>
          <a:bodyPr>
            <a:normAutofit/>
          </a:bodyPr>
          <a:lstStyle/>
          <a:p>
            <a:pPr algn="ctr"/>
            <a:r>
              <a:rPr lang="tr-TR" sz="4400" dirty="0">
                <a:solidFill>
                  <a:srgbClr val="0070C0"/>
                </a:solidFill>
              </a:rPr>
              <a:t>Değneklerini kim esirgerse o, çocuklarına hainlik eder; bunun tersine çocuklarını seven bir kimse onları döver.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38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434282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Ana-Babalık Nitelikleri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2564905"/>
            <a:ext cx="8229600" cy="3561259"/>
          </a:xfrm>
        </p:spPr>
        <p:txBody>
          <a:bodyPr/>
          <a:lstStyle/>
          <a:p>
            <a:pPr algn="ctr"/>
            <a:endParaRPr lang="tr-TR" dirty="0" smtClean="0">
              <a:solidFill>
                <a:srgbClr val="0033CC"/>
              </a:solidFill>
            </a:endParaRPr>
          </a:p>
          <a:p>
            <a:pPr algn="ctr"/>
            <a:endParaRPr lang="tr-TR" dirty="0">
              <a:solidFill>
                <a:srgbClr val="0033CC"/>
              </a:solidFill>
            </a:endParaRPr>
          </a:p>
          <a:p>
            <a:pPr algn="ctr"/>
            <a:r>
              <a:rPr lang="tr-TR" dirty="0" smtClean="0">
                <a:solidFill>
                  <a:srgbClr val="0033CC"/>
                </a:solidFill>
              </a:rPr>
              <a:t>Sevme yeteneği, </a:t>
            </a:r>
          </a:p>
          <a:p>
            <a:pPr algn="ctr"/>
            <a:r>
              <a:rPr lang="tr-TR" dirty="0">
                <a:solidFill>
                  <a:srgbClr val="0033CC"/>
                </a:solidFill>
              </a:rPr>
              <a:t>K</a:t>
            </a:r>
            <a:r>
              <a:rPr lang="tr-TR" dirty="0" smtClean="0">
                <a:solidFill>
                  <a:srgbClr val="0033CC"/>
                </a:solidFill>
              </a:rPr>
              <a:t>oruma içgüdüsü.</a:t>
            </a:r>
            <a:endParaRPr lang="tr-TR" dirty="0">
              <a:solidFill>
                <a:srgbClr val="0033CC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59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Temel Ana-Baba Rolleri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/>
          </a:bodyPr>
          <a:lstStyle/>
          <a:p>
            <a:pPr algn="ctr"/>
            <a:r>
              <a:rPr lang="tr-TR" sz="4800" dirty="0">
                <a:solidFill>
                  <a:srgbClr val="0070C0"/>
                </a:solidFill>
              </a:rPr>
              <a:t>Bakım </a:t>
            </a:r>
            <a:endParaRPr lang="tr-TR" sz="4800" dirty="0" smtClean="0">
              <a:solidFill>
                <a:srgbClr val="0070C0"/>
              </a:solidFill>
            </a:endParaRPr>
          </a:p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Terbiye (Disiplin)</a:t>
            </a:r>
            <a:endParaRPr lang="tr-TR" sz="4800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08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Bakım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81200" y="2924945"/>
            <a:ext cx="8229600" cy="3201219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Koruma, </a:t>
            </a:r>
          </a:p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Besleme.</a:t>
            </a:r>
            <a:endParaRPr lang="tr-TR" sz="4800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09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68192" y="274638"/>
            <a:ext cx="8742608" cy="1858218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Terbiye (Disiplin)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37127" y="2924945"/>
            <a:ext cx="10393250" cy="3201219"/>
          </a:xfrm>
        </p:spPr>
        <p:txBody>
          <a:bodyPr>
            <a:normAutofit fontScale="85000" lnSpcReduction="20000"/>
          </a:bodyPr>
          <a:lstStyle/>
          <a:p>
            <a:r>
              <a:rPr lang="tr-TR" sz="4800" dirty="0"/>
              <a:t>‘Disiplin, başkalarına ve kendine karşı özen ve saygı’ göstermektir.</a:t>
            </a:r>
          </a:p>
          <a:p>
            <a:r>
              <a:rPr lang="tr-TR" sz="4800" dirty="0"/>
              <a:t>Terbiye edilmiş, yani belli beceri, alışkanlık ve kuralları öğrenmiş ve içselleştirmiş bir çocuğun ‘yaptığı ve yapmaktan çekindiği şey, her şeyden önce kendiliğinden yapmak istemediği şeydir.’</a:t>
            </a:r>
          </a:p>
          <a:p>
            <a:pPr algn="ctr"/>
            <a:endParaRPr lang="tr-TR" sz="4800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530366" cy="1502647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Ana-Babaların </a:t>
            </a:r>
            <a:r>
              <a:rPr lang="tr-TR" dirty="0" err="1" smtClean="0">
                <a:solidFill>
                  <a:srgbClr val="0070C0"/>
                </a:solidFill>
              </a:rPr>
              <a:t>informal</a:t>
            </a:r>
            <a:r>
              <a:rPr lang="tr-TR" dirty="0" smtClean="0">
                <a:solidFill>
                  <a:srgbClr val="0070C0"/>
                </a:solidFill>
              </a:rPr>
              <a:t> öğrenme kaynakları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81200" y="2924945"/>
            <a:ext cx="8849932" cy="3201219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Kendi ana-babaları, yakınları,</a:t>
            </a:r>
          </a:p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Kitle iletişim araçları,</a:t>
            </a:r>
          </a:p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Çocuk yetiştirme kitap ve dergileri,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41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530366" cy="1502647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Sosyal öğrenmenin sınırlıkları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81200" y="2924945"/>
            <a:ext cx="8849932" cy="32012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4800" dirty="0" smtClean="0">
              <a:solidFill>
                <a:srgbClr val="0070C0"/>
              </a:solidFill>
            </a:endParaRPr>
          </a:p>
          <a:p>
            <a:pPr algn="ctr"/>
            <a:r>
              <a:rPr lang="tr-TR" sz="4800" dirty="0">
                <a:solidFill>
                  <a:srgbClr val="0070C0"/>
                </a:solidFill>
              </a:rPr>
              <a:t>Geniş aile desteğinin azalması,</a:t>
            </a:r>
          </a:p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Olumsuzluğun sürekliliği,</a:t>
            </a:r>
          </a:p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Yeni sorunlara yanıt verememe.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Prof. Dr. Rıfat Miser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1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183</Words>
  <Application>Microsoft Office PowerPoint</Application>
  <PresentationFormat>Geniş ekran</PresentationFormat>
  <Paragraphs>36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Hisse Senedi</vt:lpstr>
      <vt:lpstr>PowerPoint Sunusu</vt:lpstr>
      <vt:lpstr>Eski ve eskimiş eğitim anlayışı</vt:lpstr>
      <vt:lpstr>Ana-Babalık Nitelikleri</vt:lpstr>
      <vt:lpstr>Temel Ana-Baba Rolleri</vt:lpstr>
      <vt:lpstr>Bakım</vt:lpstr>
      <vt:lpstr>Terbiye (Disiplin)</vt:lpstr>
      <vt:lpstr>Ana-Babaların informal öğrenme kaynakları</vt:lpstr>
      <vt:lpstr>Sosyal öğrenmenin sınırlıkları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127</cp:revision>
  <dcterms:created xsi:type="dcterms:W3CDTF">2016-02-29T19:43:42Z</dcterms:created>
  <dcterms:modified xsi:type="dcterms:W3CDTF">2018-04-01T12:08:53Z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