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7"/>
  </p:notesMasterIdLst>
  <p:sldIdLst>
    <p:sldId id="326" r:id="rId2"/>
    <p:sldId id="306" r:id="rId3"/>
    <p:sldId id="307" r:id="rId4"/>
    <p:sldId id="256" r:id="rId5"/>
    <p:sldId id="257" r:id="rId6"/>
    <p:sldId id="292" r:id="rId7"/>
    <p:sldId id="276" r:id="rId8"/>
    <p:sldId id="258" r:id="rId9"/>
    <p:sldId id="277" r:id="rId10"/>
    <p:sldId id="278" r:id="rId11"/>
    <p:sldId id="305" r:id="rId12"/>
    <p:sldId id="286" r:id="rId13"/>
    <p:sldId id="299" r:id="rId14"/>
    <p:sldId id="295" r:id="rId15"/>
    <p:sldId id="261" r:id="rId16"/>
    <p:sldId id="324" r:id="rId17"/>
    <p:sldId id="325" r:id="rId18"/>
    <p:sldId id="300" r:id="rId19"/>
    <p:sldId id="280" r:id="rId20"/>
    <p:sldId id="266" r:id="rId21"/>
    <p:sldId id="267" r:id="rId22"/>
    <p:sldId id="268" r:id="rId23"/>
    <p:sldId id="281" r:id="rId24"/>
    <p:sldId id="282" r:id="rId25"/>
    <p:sldId id="271" r:id="rId26"/>
  </p:sldIdLst>
  <p:sldSz cx="9144000" cy="6858000" type="screen4x3"/>
  <p:notesSz cx="6858000" cy="9144000"/>
  <p:defaultTextStyle>
    <a:defPPr>
      <a:defRPr lang="en-US"/>
    </a:defPPr>
    <a:lvl1pPr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CC66FF"/>
    <a:srgbClr val="FFFF00"/>
    <a:srgbClr val="CCFFFF"/>
    <a:srgbClr val="C3370B"/>
    <a:srgbClr val="6600FF"/>
    <a:srgbClr val="62C707"/>
    <a:srgbClr val="527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920" autoAdjust="0"/>
  </p:normalViewPr>
  <p:slideViewPr>
    <p:cSldViewPr>
      <p:cViewPr varScale="1">
        <p:scale>
          <a:sx n="87" d="100"/>
          <a:sy n="87" d="100"/>
        </p:scale>
        <p:origin x="7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68"/>
    </p:cViewPr>
  </p:sorterViewPr>
  <p:notesViewPr>
    <p:cSldViewPr>
      <p:cViewPr>
        <p:scale>
          <a:sx n="100" d="100"/>
          <a:sy n="100" d="100"/>
        </p:scale>
        <p:origin x="-864"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b="0">
                <a:latin typeface="Times" panose="02020603050405020304" pitchFamily="18" charset="0"/>
              </a:defRPr>
            </a:lvl1pPr>
          </a:lstStyle>
          <a:p>
            <a:endParaRPr lang="en-US" altLang="tr-TR"/>
          </a:p>
        </p:txBody>
      </p:sp>
      <p:sp>
        <p:nvSpPr>
          <p:cNvPr id="9219"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a:latin typeface="Times" panose="02020603050405020304" pitchFamily="18" charset="0"/>
              </a:defRPr>
            </a:lvl1pPr>
          </a:lstStyle>
          <a:p>
            <a:endParaRPr lang="en-US" altLang="tr-TR"/>
          </a:p>
        </p:txBody>
      </p:sp>
      <p:sp>
        <p:nvSpPr>
          <p:cNvPr id="9220"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9222"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b="0">
                <a:latin typeface="Times" panose="02020603050405020304" pitchFamily="18" charset="0"/>
              </a:defRPr>
            </a:lvl1pPr>
          </a:lstStyle>
          <a:p>
            <a:endParaRPr lang="en-US" altLang="tr-TR"/>
          </a:p>
        </p:txBody>
      </p:sp>
      <p:sp>
        <p:nvSpPr>
          <p:cNvPr id="9223"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latin typeface="Times" panose="02020603050405020304" pitchFamily="18" charset="0"/>
              </a:defRPr>
            </a:lvl1pPr>
          </a:lstStyle>
          <a:p>
            <a:fld id="{1D8BDDBC-DB31-4FA9-A29E-BC628990D0A6}" type="slidenum">
              <a:rPr lang="en-US" altLang="tr-TR"/>
              <a:pPr/>
              <a:t>‹#›</a:t>
            </a:fld>
            <a:endParaRPr lang="en-US" altLang="tr-TR"/>
          </a:p>
        </p:txBody>
      </p:sp>
    </p:spTree>
    <p:extLst>
      <p:ext uri="{BB962C8B-B14F-4D97-AF65-F5344CB8AC3E}">
        <p14:creationId xmlns:p14="http://schemas.microsoft.com/office/powerpoint/2010/main" val="278817571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44A61-4321-4E69-9A94-804DA750E105}" type="slidenum">
              <a:rPr lang="en-US" altLang="tr-TR"/>
              <a:pPr/>
              <a:t>4</a:t>
            </a:fld>
            <a:endParaRPr lang="en-US" altLang="tr-TR"/>
          </a:p>
        </p:txBody>
      </p:sp>
      <p:sp>
        <p:nvSpPr>
          <p:cNvPr id="33794" name="Rectangle 2"/>
          <p:cNvSpPr>
            <a:spLocks noChangeArrowheads="1" noTextEdit="1"/>
          </p:cNvSpPr>
          <p:nvPr>
            <p:ph type="sldImg"/>
          </p:nvPr>
        </p:nvSpPr>
        <p:spPr>
          <a:ln/>
        </p:spPr>
      </p:sp>
      <p:sp>
        <p:nvSpPr>
          <p:cNvPr id="33795" name="Rectangle 3"/>
          <p:cNvSpPr>
            <a:spLocks noGrp="1" noChangeArrowheads="1"/>
          </p:cNvSpPr>
          <p:nvPr>
            <p:ph type="body" idx="1"/>
          </p:nvPr>
        </p:nvSpPr>
        <p:spPr/>
        <p:txBody>
          <a:bodyPr/>
          <a:lstStyle/>
          <a:p>
            <a:r>
              <a:rPr lang="tr-TR" altLang="tr-TR" dirty="0" smtClean="0"/>
              <a:t>https://en.wikipedia.org/wiki/Pleiades</a:t>
            </a:r>
            <a:endParaRPr lang="tr-TR" altLang="tr-TR" dirty="0"/>
          </a:p>
        </p:txBody>
      </p:sp>
    </p:spTree>
    <p:extLst>
      <p:ext uri="{BB962C8B-B14F-4D97-AF65-F5344CB8AC3E}">
        <p14:creationId xmlns:p14="http://schemas.microsoft.com/office/powerpoint/2010/main" val="31792424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7403A9-F821-4985-A04D-309D8D66CDDE}" type="slidenum">
              <a:rPr lang="en-US" altLang="tr-TR"/>
              <a:pPr/>
              <a:t>14</a:t>
            </a:fld>
            <a:endParaRPr lang="en-US" altLang="tr-TR"/>
          </a:p>
        </p:txBody>
      </p:sp>
      <p:sp>
        <p:nvSpPr>
          <p:cNvPr id="104450" name="Rectangle 2"/>
          <p:cNvSpPr>
            <a:spLocks noChangeArrowheads="1" noTextEdit="1"/>
          </p:cNvSpPr>
          <p:nvPr>
            <p:ph type="sldImg"/>
          </p:nvPr>
        </p:nvSpPr>
        <p:spPr>
          <a:ln/>
        </p:spPr>
      </p:sp>
      <p:sp>
        <p:nvSpPr>
          <p:cNvPr id="104451" name="Rectangle 3"/>
          <p:cNvSpPr>
            <a:spLocks noGrp="1" noChangeArrowheads="1"/>
          </p:cNvSpPr>
          <p:nvPr>
            <p:ph type="body" idx="1"/>
          </p:nvPr>
        </p:nvSpPr>
        <p:spPr/>
        <p:txBody>
          <a:bodyPr/>
          <a:lstStyle/>
          <a:p>
            <a:r>
              <a:rPr lang="tr-TR" altLang="tr-TR" dirty="0" smtClean="0"/>
              <a:t>https://en.wikipedia.org/wiki/Annie_Jump_Cannon</a:t>
            </a:r>
          </a:p>
          <a:p>
            <a:r>
              <a:rPr lang="tr-TR" altLang="tr-TR" dirty="0" smtClean="0"/>
              <a:t>https://en.wikipedia.org/wiki/Hertzsprung%E2%80%93Russell_diagram</a:t>
            </a:r>
            <a:endParaRPr lang="tr-TR" altLang="tr-TR" dirty="0"/>
          </a:p>
        </p:txBody>
      </p:sp>
    </p:spTree>
    <p:extLst>
      <p:ext uri="{BB962C8B-B14F-4D97-AF65-F5344CB8AC3E}">
        <p14:creationId xmlns:p14="http://schemas.microsoft.com/office/powerpoint/2010/main" val="6788528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B4BC7A-2811-4158-91E3-AB1293C36DC7}" type="slidenum">
              <a:rPr lang="en-US" altLang="tr-TR"/>
              <a:pPr/>
              <a:t>15</a:t>
            </a:fld>
            <a:endParaRPr lang="en-US" altLang="tr-TR"/>
          </a:p>
        </p:txBody>
      </p:sp>
      <p:sp>
        <p:nvSpPr>
          <p:cNvPr id="37890" name="Rectangle 2"/>
          <p:cNvSpPr>
            <a:spLocks noChangeArrowheads="1" noTextEdit="1"/>
          </p:cNvSpPr>
          <p:nvPr>
            <p:ph type="sldImg"/>
          </p:nvPr>
        </p:nvSpPr>
        <p:spPr>
          <a:ln/>
        </p:spPr>
      </p:sp>
      <p:sp>
        <p:nvSpPr>
          <p:cNvPr id="37891" name="Rectangle 3"/>
          <p:cNvSpPr>
            <a:spLocks noGrp="1" noChangeArrowheads="1"/>
          </p:cNvSpPr>
          <p:nvPr>
            <p:ph type="body" idx="1"/>
          </p:nvPr>
        </p:nvSpPr>
        <p:spPr/>
        <p:txBody>
          <a:bodyPr/>
          <a:lstStyle/>
          <a:p>
            <a:r>
              <a:rPr lang="tr-TR" altLang="tr-TR" dirty="0" smtClean="0"/>
              <a:t>https://en.wikipedia.org/wiki/Stellar_evolution#/media/File:Star_life_cycles_red_dwarf_en.svg</a:t>
            </a:r>
            <a:endParaRPr lang="tr-TR" altLang="tr-TR" dirty="0"/>
          </a:p>
        </p:txBody>
      </p:sp>
    </p:spTree>
    <p:extLst>
      <p:ext uri="{BB962C8B-B14F-4D97-AF65-F5344CB8AC3E}">
        <p14:creationId xmlns:p14="http://schemas.microsoft.com/office/powerpoint/2010/main" val="12924042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tr-TR" dirty="0" smtClean="0"/>
              <a:t>Thomas T. Arny «Explorations an Introduction</a:t>
            </a:r>
            <a:r>
              <a:rPr lang="tr-TR" baseline="0" dirty="0" smtClean="0"/>
              <a:t> to Astronomy»</a:t>
            </a:r>
            <a:endParaRPr lang="tr-TR" dirty="0" smtClean="0"/>
          </a:p>
          <a:p>
            <a:endParaRPr lang="tr-TR" dirty="0"/>
          </a:p>
        </p:txBody>
      </p:sp>
      <p:sp>
        <p:nvSpPr>
          <p:cNvPr id="4" name="Slide Number Placeholder 3"/>
          <p:cNvSpPr>
            <a:spLocks noGrp="1"/>
          </p:cNvSpPr>
          <p:nvPr>
            <p:ph type="sldNum" sz="quarter" idx="10"/>
          </p:nvPr>
        </p:nvSpPr>
        <p:spPr/>
        <p:txBody>
          <a:bodyPr/>
          <a:lstStyle/>
          <a:p>
            <a:fld id="{1D8BDDBC-DB31-4FA9-A29E-BC628990D0A6}" type="slidenum">
              <a:rPr lang="en-US" altLang="tr-TR" smtClean="0"/>
              <a:pPr/>
              <a:t>16</a:t>
            </a:fld>
            <a:endParaRPr lang="en-US" altLang="tr-TR"/>
          </a:p>
        </p:txBody>
      </p:sp>
    </p:spTree>
    <p:extLst>
      <p:ext uri="{BB962C8B-B14F-4D97-AF65-F5344CB8AC3E}">
        <p14:creationId xmlns:p14="http://schemas.microsoft.com/office/powerpoint/2010/main" val="323477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tr-TR" dirty="0" smtClean="0"/>
              <a:t>Thomas T. Arny «Explorations an Introduction</a:t>
            </a:r>
            <a:r>
              <a:rPr lang="tr-TR" baseline="0" dirty="0" smtClean="0"/>
              <a:t> to Astronomy»</a:t>
            </a:r>
            <a:endParaRPr lang="tr-TR" dirty="0" smtClean="0"/>
          </a:p>
          <a:p>
            <a:endParaRPr lang="tr-TR" dirty="0"/>
          </a:p>
        </p:txBody>
      </p:sp>
      <p:sp>
        <p:nvSpPr>
          <p:cNvPr id="4" name="Slide Number Placeholder 3"/>
          <p:cNvSpPr>
            <a:spLocks noGrp="1"/>
          </p:cNvSpPr>
          <p:nvPr>
            <p:ph type="sldNum" sz="quarter" idx="10"/>
          </p:nvPr>
        </p:nvSpPr>
        <p:spPr/>
        <p:txBody>
          <a:bodyPr/>
          <a:lstStyle/>
          <a:p>
            <a:fld id="{1D8BDDBC-DB31-4FA9-A29E-BC628990D0A6}" type="slidenum">
              <a:rPr lang="en-US" altLang="tr-TR" smtClean="0"/>
              <a:pPr/>
              <a:t>17</a:t>
            </a:fld>
            <a:endParaRPr lang="en-US" altLang="tr-TR"/>
          </a:p>
        </p:txBody>
      </p:sp>
    </p:spTree>
    <p:extLst>
      <p:ext uri="{BB962C8B-B14F-4D97-AF65-F5344CB8AC3E}">
        <p14:creationId xmlns:p14="http://schemas.microsoft.com/office/powerpoint/2010/main" val="6147630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C54318-71CB-4201-BF85-393068EE3CED}" type="slidenum">
              <a:rPr lang="en-US" altLang="tr-TR"/>
              <a:pPr/>
              <a:t>18</a:t>
            </a:fld>
            <a:endParaRPr lang="en-US" altLang="tr-TR"/>
          </a:p>
        </p:txBody>
      </p:sp>
      <p:sp>
        <p:nvSpPr>
          <p:cNvPr id="114690" name="Rectangle 2"/>
          <p:cNvSpPr>
            <a:spLocks noChangeArrowheads="1" noTextEdit="1"/>
          </p:cNvSpPr>
          <p:nvPr>
            <p:ph type="sldImg"/>
          </p:nvPr>
        </p:nvSpPr>
        <p:spPr>
          <a:ln/>
        </p:spPr>
      </p:sp>
      <p:sp>
        <p:nvSpPr>
          <p:cNvPr id="114691" name="Rectangle 3"/>
          <p:cNvSpPr>
            <a:spLocks noGrp="1" noChangeArrowheads="1"/>
          </p:cNvSpPr>
          <p:nvPr>
            <p:ph type="body" idx="1"/>
          </p:nvPr>
        </p:nvSpPr>
        <p:spPr/>
        <p:txBody>
          <a:bodyPr/>
          <a:lstStyle/>
          <a:p>
            <a:r>
              <a:rPr lang="tr-TR" altLang="tr-TR"/>
              <a:t>Anakol yıldızlarının sınırlı ömürleri vardır. Neden? – çünkü sınırlı yakıtları vardır.</a:t>
            </a:r>
            <a:r>
              <a:rPr lang="en-US" altLang="tr-TR"/>
              <a:t>  </a:t>
            </a:r>
          </a:p>
          <a:p>
            <a:r>
              <a:rPr lang="tr-TR" altLang="tr-TR"/>
              <a:t>Yakıt tükendiği zaman ne olur? Füzyon durur ve “dengeleme rolü” devreye girer.</a:t>
            </a:r>
            <a:endParaRPr lang="en-US" altLang="tr-TR"/>
          </a:p>
          <a:p>
            <a:endParaRPr lang="en-US" altLang="tr-TR"/>
          </a:p>
          <a:p>
            <a:r>
              <a:rPr lang="tr-TR" altLang="tr-TR"/>
              <a:t>Çekirdeğin çökmesi ile, çökmeden doğan kinetik enerji ısıya dönüştürülür. Bı ısı dış katmanların genişlemesine neden olur.</a:t>
            </a:r>
            <a:endParaRPr lang="en-US" altLang="tr-TR"/>
          </a:p>
          <a:p>
            <a:endParaRPr lang="tr-TR" altLang="tr-TR"/>
          </a:p>
        </p:txBody>
      </p:sp>
    </p:spTree>
    <p:extLst>
      <p:ext uri="{BB962C8B-B14F-4D97-AF65-F5344CB8AC3E}">
        <p14:creationId xmlns:p14="http://schemas.microsoft.com/office/powerpoint/2010/main" val="3288815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B1A26A-C451-4FB1-81D3-C0E7FD262C2C}" type="slidenum">
              <a:rPr lang="en-US" altLang="tr-TR"/>
              <a:pPr/>
              <a:t>19</a:t>
            </a:fld>
            <a:endParaRPr lang="en-US" altLang="tr-TR"/>
          </a:p>
        </p:txBody>
      </p:sp>
      <p:sp>
        <p:nvSpPr>
          <p:cNvPr id="74754" name="Rectangle 2"/>
          <p:cNvSpPr>
            <a:spLocks noChangeArrowheads="1" noTextEdit="1"/>
          </p:cNvSpPr>
          <p:nvPr>
            <p:ph type="sldImg"/>
          </p:nvPr>
        </p:nvSpPr>
        <p:spPr>
          <a:ln/>
        </p:spPr>
      </p:sp>
      <p:sp>
        <p:nvSpPr>
          <p:cNvPr id="74755" name="Rectangle 3"/>
          <p:cNvSpPr>
            <a:spLocks noGrp="1" noChangeArrowheads="1"/>
          </p:cNvSpPr>
          <p:nvPr>
            <p:ph type="body" idx="1"/>
          </p:nvPr>
        </p:nvSpPr>
        <p:spPr/>
        <p:txBody>
          <a:bodyPr/>
          <a:lstStyle/>
          <a:p>
            <a:r>
              <a:rPr lang="tr-TR" altLang="tr-TR"/>
              <a:t>Helyum füzyonu, hidrojen füzyonundan çok daha yüksek sıcaklıklara gereksinim duyar.</a:t>
            </a:r>
            <a:endParaRPr lang="en-US" altLang="tr-TR"/>
          </a:p>
          <a:p>
            <a:endParaRPr lang="tr-TR" altLang="tr-TR"/>
          </a:p>
        </p:txBody>
      </p:sp>
    </p:spTree>
    <p:extLst>
      <p:ext uri="{BB962C8B-B14F-4D97-AF65-F5344CB8AC3E}">
        <p14:creationId xmlns:p14="http://schemas.microsoft.com/office/powerpoint/2010/main" val="30856567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31E1F9-B6AB-4EE3-B6EB-7582235294A8}" type="slidenum">
              <a:rPr lang="en-US" altLang="tr-TR"/>
              <a:pPr/>
              <a:t>20</a:t>
            </a:fld>
            <a:endParaRPr lang="en-US" altLang="tr-TR"/>
          </a:p>
        </p:txBody>
      </p:sp>
      <p:sp>
        <p:nvSpPr>
          <p:cNvPr id="41986" name="Rectangle 2"/>
          <p:cNvSpPr>
            <a:spLocks noChangeArrowheads="1" noTextEdit="1"/>
          </p:cNvSpPr>
          <p:nvPr>
            <p:ph type="sldImg"/>
          </p:nvPr>
        </p:nvSpPr>
        <p:spPr>
          <a:ln/>
        </p:spPr>
      </p:sp>
      <p:sp>
        <p:nvSpPr>
          <p:cNvPr id="41987" name="Rectangle 3"/>
          <p:cNvSpPr>
            <a:spLocks noGrp="1" noChangeArrowheads="1"/>
          </p:cNvSpPr>
          <p:nvPr>
            <p:ph type="body" idx="1"/>
          </p:nvPr>
        </p:nvSpPr>
        <p:spPr/>
        <p:txBody>
          <a:bodyPr/>
          <a:lstStyle/>
          <a:p>
            <a:r>
              <a:rPr lang="tr-TR" altLang="tr-TR"/>
              <a:t>Gezegenimsi bulutsu – Helyum tükendikten sonra çekirdek yeniden çöker. Dış atmosfer atılır ve kalan sıcak çekirdek tarafından iyonize hale getirilir (parlar).  Soldan sağa:</a:t>
            </a:r>
            <a:endParaRPr lang="en-US" altLang="tr-TR"/>
          </a:p>
          <a:p>
            <a:r>
              <a:rPr lang="tr-TR" altLang="tr-TR"/>
              <a:t>Yüzük bulutsusu – renkler farklı elementleri temsil etmektedir. Helyum (mavi), oksijen (yeşil) azot (kırmızı).</a:t>
            </a:r>
            <a:endParaRPr lang="en-US" altLang="tr-TR"/>
          </a:p>
          <a:p>
            <a:r>
              <a:rPr lang="en-US" altLang="tr-TR"/>
              <a:t>NGC 2440 - NGC 2440 </a:t>
            </a:r>
            <a:r>
              <a:rPr lang="tr-TR" altLang="tr-TR"/>
              <a:t>kümesinin merkezindeki yıldız 200,000 C sıcaklığı ile bilinen en sıcak yıldızlardan biridir. Çevreleyen bulutsunun kompleks yapısı bazı astronomlara merkez yıldızdan dışa doğru eşyönlü periyodik atımlar olduğunu düşündürmektedir. Ancak NGC 2440 için bu atımlar dönemlilik gösterir. Herbir dönemde de farklı yönlere atım gerçekleşir. Bulutsu aynı zamanda bol miktarda toza sahiptir. Bazı toz toplulukları merkezi yıldızdan dışa doğru uzun karanlık çizgiler olarak görülürler. </a:t>
            </a:r>
          </a:p>
          <a:p>
            <a:r>
              <a:rPr lang="tr-TR" altLang="tr-TR"/>
              <a:t>Sıcak yıldızdan gelen UV ışık nedeniyle floresan parlama yapan parlak bulutsuya ilave olarak, NGC 2440’i çevreleyen çok daha soğuk kalın bir gaz katmanı vardır. Bu katman görünür ışıkta görülmese de, kırmızıöte teleskoplar ile gözlenebilmektedir. </a:t>
            </a:r>
            <a:r>
              <a:rPr lang="en-US" altLang="tr-TR"/>
              <a:t>NGC 2440</a:t>
            </a:r>
            <a:r>
              <a:rPr lang="tr-TR" altLang="tr-TR"/>
              <a:t>, Yerden yaklaşık 4000 ışık yılı uzaklıktadır.</a:t>
            </a:r>
          </a:p>
        </p:txBody>
      </p:sp>
    </p:spTree>
    <p:extLst>
      <p:ext uri="{BB962C8B-B14F-4D97-AF65-F5344CB8AC3E}">
        <p14:creationId xmlns:p14="http://schemas.microsoft.com/office/powerpoint/2010/main" val="16501529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2CC93F9-9574-4890-979B-DD0077628ADA}" type="slidenum">
              <a:rPr lang="en-US" altLang="tr-TR"/>
              <a:pPr/>
              <a:t>21</a:t>
            </a:fld>
            <a:endParaRPr lang="en-US" altLang="tr-TR"/>
          </a:p>
        </p:txBody>
      </p:sp>
      <p:sp>
        <p:nvSpPr>
          <p:cNvPr id="44034" name="Rectangle 2"/>
          <p:cNvSpPr>
            <a:spLocks noChangeArrowheads="1" noTextEdit="1"/>
          </p:cNvSpPr>
          <p:nvPr>
            <p:ph type="sldImg"/>
          </p:nvPr>
        </p:nvSpPr>
        <p:spPr>
          <a:ln/>
        </p:spPr>
      </p:sp>
      <p:sp>
        <p:nvSpPr>
          <p:cNvPr id="44035" name="Rectangle 3"/>
          <p:cNvSpPr>
            <a:spLocks noGrp="1" noChangeArrowheads="1"/>
          </p:cNvSpPr>
          <p:nvPr>
            <p:ph type="body" idx="1"/>
          </p:nvPr>
        </p:nvSpPr>
        <p:spPr/>
        <p:txBody>
          <a:bodyPr/>
          <a:lstStyle/>
          <a:p>
            <a:r>
              <a:rPr lang="tr-TR" altLang="tr-TR"/>
              <a:t>Beyaz cücelerin temel karakteristikleri: yaklaşık olarak yer boyutlarında olmaları ve yaklaşık güneş kütlesine sahip olmalarıdır. </a:t>
            </a:r>
            <a:r>
              <a:rPr lang="en-US" altLang="tr-TR"/>
              <a:t>1 mil</a:t>
            </a:r>
            <a:r>
              <a:rPr lang="tr-TR" altLang="tr-TR"/>
              <a:t>y</a:t>
            </a:r>
            <a:r>
              <a:rPr lang="en-US" altLang="tr-TR"/>
              <a:t>on g/cm</a:t>
            </a:r>
            <a:r>
              <a:rPr lang="en-US" altLang="tr-TR" baseline="30000"/>
              <a:t>3</a:t>
            </a:r>
            <a:r>
              <a:rPr lang="en-US" altLang="tr-TR"/>
              <a:t> = “1 ton/</a:t>
            </a:r>
            <a:r>
              <a:rPr lang="tr-TR" altLang="tr-TR"/>
              <a:t>çay kaşığı</a:t>
            </a:r>
            <a:r>
              <a:rPr lang="en-US" altLang="tr-TR"/>
              <a:t>”</a:t>
            </a:r>
          </a:p>
          <a:p>
            <a:r>
              <a:rPr lang="tr-TR" altLang="tr-TR"/>
              <a:t>Beyaz cüceler kararlı yıldızlardır. Bunun nedeni içe doğru olan kütle çekiminin elektronların itme gücü tarafından dengelenmiş olmasıdır.</a:t>
            </a:r>
          </a:p>
        </p:txBody>
      </p:sp>
    </p:spTree>
    <p:extLst>
      <p:ext uri="{BB962C8B-B14F-4D97-AF65-F5344CB8AC3E}">
        <p14:creationId xmlns:p14="http://schemas.microsoft.com/office/powerpoint/2010/main" val="2099716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33B8D-6E92-4B6B-A405-C7AD32E473D2}" type="slidenum">
              <a:rPr lang="en-US" altLang="tr-TR"/>
              <a:pPr/>
              <a:t>22</a:t>
            </a:fld>
            <a:endParaRPr lang="en-US" altLang="tr-TR"/>
          </a:p>
        </p:txBody>
      </p:sp>
      <p:sp>
        <p:nvSpPr>
          <p:cNvPr id="46082" name="Rectangle 2"/>
          <p:cNvSpPr>
            <a:spLocks noChangeArrowheads="1" noTextEdit="1"/>
          </p:cNvSpPr>
          <p:nvPr>
            <p:ph type="sldImg"/>
          </p:nvPr>
        </p:nvSpPr>
        <p:spPr>
          <a:ln/>
        </p:spPr>
      </p:sp>
      <p:sp>
        <p:nvSpPr>
          <p:cNvPr id="46083" name="Rectangle 3"/>
          <p:cNvSpPr>
            <a:spLocks noGrp="1" noChangeArrowheads="1"/>
          </p:cNvSpPr>
          <p:nvPr>
            <p:ph type="body" idx="1"/>
          </p:nvPr>
        </p:nvSpPr>
        <p:spPr/>
        <p:txBody>
          <a:bodyPr/>
          <a:lstStyle/>
          <a:p>
            <a:r>
              <a:rPr lang="tr-TR" altLang="tr-TR"/>
              <a:t>Kırmızı dev evresinden sonra yeniden çökme ve nükleer yanma olayları başlar. Füzyon, hafif elementlerden ağır elementler oluşmasını sağlar.</a:t>
            </a:r>
            <a:endParaRPr lang="en-US" altLang="tr-TR"/>
          </a:p>
          <a:p>
            <a:endParaRPr lang="tr-TR" altLang="tr-TR"/>
          </a:p>
        </p:txBody>
      </p:sp>
    </p:spTree>
    <p:extLst>
      <p:ext uri="{BB962C8B-B14F-4D97-AF65-F5344CB8AC3E}">
        <p14:creationId xmlns:p14="http://schemas.microsoft.com/office/powerpoint/2010/main" val="31888882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E15DB8-BC3C-455E-A758-8FC016C67AA4}" type="slidenum">
              <a:rPr lang="en-US" altLang="tr-TR"/>
              <a:pPr/>
              <a:t>23</a:t>
            </a:fld>
            <a:endParaRPr lang="en-US" altLang="tr-TR"/>
          </a:p>
        </p:txBody>
      </p:sp>
      <p:sp>
        <p:nvSpPr>
          <p:cNvPr id="70658" name="Rectangle 2"/>
          <p:cNvSpPr>
            <a:spLocks noChangeArrowheads="1" noTextEdit="1"/>
          </p:cNvSpPr>
          <p:nvPr>
            <p:ph type="sldImg"/>
          </p:nvPr>
        </p:nvSpPr>
        <p:spPr>
          <a:ln/>
        </p:spPr>
      </p:sp>
      <p:sp>
        <p:nvSpPr>
          <p:cNvPr id="70659" name="Rectangle 3"/>
          <p:cNvSpPr>
            <a:spLocks noGrp="1" noChangeArrowheads="1"/>
          </p:cNvSpPr>
          <p:nvPr>
            <p:ph type="body" idx="1"/>
          </p:nvPr>
        </p:nvSpPr>
        <p:spPr/>
        <p:txBody>
          <a:bodyPr/>
          <a:lstStyle/>
          <a:p>
            <a:r>
              <a:rPr lang="tr-TR" altLang="tr-TR" dirty="0" smtClean="0"/>
              <a:t>https://periodictable.me/</a:t>
            </a:r>
            <a:endParaRPr lang="tr-TR" altLang="tr-TR" dirty="0"/>
          </a:p>
        </p:txBody>
      </p:sp>
    </p:spTree>
    <p:extLst>
      <p:ext uri="{BB962C8B-B14F-4D97-AF65-F5344CB8AC3E}">
        <p14:creationId xmlns:p14="http://schemas.microsoft.com/office/powerpoint/2010/main" val="254371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6D47D-6761-4DD8-B55E-82BF32A40671}" type="slidenum">
              <a:rPr lang="en-US" altLang="tr-TR"/>
              <a:pPr/>
              <a:t>5</a:t>
            </a:fld>
            <a:endParaRPr lang="en-US" altLang="tr-TR"/>
          </a:p>
        </p:txBody>
      </p:sp>
      <p:sp>
        <p:nvSpPr>
          <p:cNvPr id="10242" name="Rectangle 2"/>
          <p:cNvSpPr>
            <a:spLocks noChangeArrowheads="1" noTextEdit="1"/>
          </p:cNvSpPr>
          <p:nvPr>
            <p:ph type="sldImg"/>
          </p:nvPr>
        </p:nvSpPr>
        <p:spPr>
          <a:ln/>
        </p:spPr>
      </p:sp>
      <p:sp>
        <p:nvSpPr>
          <p:cNvPr id="10243" name="Rectangle 3"/>
          <p:cNvSpPr>
            <a:spLocks noGrp="1" noChangeArrowheads="1"/>
          </p:cNvSpPr>
          <p:nvPr>
            <p:ph type="body" idx="1"/>
          </p:nvPr>
        </p:nvSpPr>
        <p:spPr/>
        <p:txBody>
          <a:bodyPr/>
          <a:lstStyle/>
          <a:p>
            <a:r>
              <a:rPr lang="tr-TR" altLang="tr-TR"/>
              <a:t>Sagittarius Yıldız bölgesinin </a:t>
            </a:r>
            <a:r>
              <a:rPr lang="en-US" altLang="tr-TR"/>
              <a:t>Hubble </a:t>
            </a:r>
            <a:r>
              <a:rPr lang="tr-TR" altLang="tr-TR"/>
              <a:t>telenkobu ile alınan eski bir görüntüsü. Yatay eksen boyunca görünen alanın genişliği 13.3 ışık yılıdır. </a:t>
            </a:r>
            <a:endParaRPr lang="en-US" altLang="tr-TR"/>
          </a:p>
          <a:p>
            <a:r>
              <a:rPr lang="tr-TR" altLang="tr-TR"/>
              <a:t>Konuklara soralım: Bu resimde dikkatinizi çeken birşey var mı? Şanslı isek farklı renkler gördüklerini söylerler. Daha sonra farklı renklerin ne anlama geldiklerini sorarız [farklı sıcaklıklar].</a:t>
            </a:r>
          </a:p>
          <a:p>
            <a:endParaRPr lang="tr-TR" altLang="tr-TR"/>
          </a:p>
        </p:txBody>
      </p:sp>
    </p:spTree>
    <p:extLst>
      <p:ext uri="{BB962C8B-B14F-4D97-AF65-F5344CB8AC3E}">
        <p14:creationId xmlns:p14="http://schemas.microsoft.com/office/powerpoint/2010/main" val="2584766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7D9C44-4142-4AAB-B1DD-EE17FF9B509B}" type="slidenum">
              <a:rPr lang="en-US" altLang="tr-TR"/>
              <a:pPr/>
              <a:t>24</a:t>
            </a:fld>
            <a:endParaRPr lang="en-US" altLang="tr-TR"/>
          </a:p>
        </p:txBody>
      </p:sp>
      <p:sp>
        <p:nvSpPr>
          <p:cNvPr id="76802" name="Rectangle 2"/>
          <p:cNvSpPr>
            <a:spLocks noChangeArrowheads="1" noTextEdit="1"/>
          </p:cNvSpPr>
          <p:nvPr>
            <p:ph type="sldImg"/>
          </p:nvPr>
        </p:nvSpPr>
        <p:spPr>
          <a:ln/>
        </p:spPr>
      </p:sp>
      <p:sp>
        <p:nvSpPr>
          <p:cNvPr id="76803" name="Rectangle 3"/>
          <p:cNvSpPr>
            <a:spLocks noGrp="1" noChangeArrowheads="1"/>
          </p:cNvSpPr>
          <p:nvPr>
            <p:ph type="body" idx="1"/>
          </p:nvPr>
        </p:nvSpPr>
        <p:spPr/>
        <p:txBody>
          <a:bodyPr/>
          <a:lstStyle/>
          <a:p>
            <a:r>
              <a:rPr lang="tr-TR" altLang="tr-TR" dirty="0"/>
              <a:t>Füzyon, demirde sona erer. Sonra yıldız yeniden çökmeye başlar.</a:t>
            </a:r>
            <a:r>
              <a:rPr lang="en-US" altLang="tr-TR" dirty="0"/>
              <a:t> </a:t>
            </a:r>
            <a:r>
              <a:rPr lang="tr-TR" altLang="tr-TR" dirty="0" smtClean="0"/>
              <a:t>https://en.wikipedia.org/wiki/Stellar_nucleosynthesis#/media/File:Nucleosynthesis_in_a_star.gif</a:t>
            </a:r>
            <a:endParaRPr lang="tr-TR" altLang="tr-TR" dirty="0"/>
          </a:p>
        </p:txBody>
      </p:sp>
    </p:spTree>
    <p:extLst>
      <p:ext uri="{BB962C8B-B14F-4D97-AF65-F5344CB8AC3E}">
        <p14:creationId xmlns:p14="http://schemas.microsoft.com/office/powerpoint/2010/main" val="3492825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294B5-01D0-4C4B-AA0F-B74803304153}" type="slidenum">
              <a:rPr lang="en-US" altLang="tr-TR"/>
              <a:pPr/>
              <a:t>25</a:t>
            </a:fld>
            <a:endParaRPr lang="en-US" altLang="tr-TR"/>
          </a:p>
        </p:txBody>
      </p:sp>
      <p:sp>
        <p:nvSpPr>
          <p:cNvPr id="52226" name="Rectangle 2"/>
          <p:cNvSpPr>
            <a:spLocks noChangeArrowheads="1" noTextEdit="1"/>
          </p:cNvSpPr>
          <p:nvPr>
            <p:ph type="sldImg"/>
          </p:nvPr>
        </p:nvSpPr>
        <p:spPr>
          <a:ln/>
        </p:spPr>
      </p:sp>
      <p:sp>
        <p:nvSpPr>
          <p:cNvPr id="52227" name="Rectangle 3"/>
          <p:cNvSpPr>
            <a:spLocks noGrp="1" noChangeArrowheads="1"/>
          </p:cNvSpPr>
          <p:nvPr>
            <p:ph type="body" idx="1"/>
          </p:nvPr>
        </p:nvSpPr>
        <p:spPr/>
        <p:txBody>
          <a:bodyPr/>
          <a:lstStyle/>
          <a:p>
            <a:r>
              <a:rPr lang="en-US" altLang="tr-TR"/>
              <a:t>N</a:t>
            </a:r>
            <a:r>
              <a:rPr lang="tr-TR" altLang="tr-TR"/>
              <a:t>ö</a:t>
            </a:r>
            <a:r>
              <a:rPr lang="en-US" altLang="tr-TR"/>
              <a:t>tron </a:t>
            </a:r>
            <a:r>
              <a:rPr lang="tr-TR" altLang="tr-TR"/>
              <a:t>yıldızları ve karadelikler</a:t>
            </a:r>
            <a:endParaRPr lang="en-US" altLang="tr-TR"/>
          </a:p>
          <a:p>
            <a:r>
              <a:rPr lang="en-US" altLang="tr-TR"/>
              <a:t>N</a:t>
            </a:r>
            <a:r>
              <a:rPr lang="tr-TR" altLang="tr-TR"/>
              <a:t>ö</a:t>
            </a:r>
            <a:r>
              <a:rPr lang="en-US" altLang="tr-TR"/>
              <a:t>tron </a:t>
            </a:r>
            <a:r>
              <a:rPr lang="tr-TR" altLang="tr-TR"/>
              <a:t>yıldızları, süper yoğun çekirdek içinde proton ve elektronların birleşerek nötrona dönmesi ile oluşur. </a:t>
            </a:r>
            <a:endParaRPr lang="en-US" altLang="tr-TR"/>
          </a:p>
          <a:p>
            <a:r>
              <a:rPr lang="tr-TR" altLang="tr-TR"/>
              <a:t>Eğer çok fazla kütle oluşursa nötronların oluşması çökmeyi durduramaz. Nötronlar kendi aralarında birleşir ve görünmez hale gelirler. </a:t>
            </a:r>
            <a:endParaRPr lang="en-US" altLang="tr-TR"/>
          </a:p>
          <a:p>
            <a:endParaRPr lang="tr-TR" altLang="tr-TR"/>
          </a:p>
        </p:txBody>
      </p:sp>
    </p:spTree>
    <p:extLst>
      <p:ext uri="{BB962C8B-B14F-4D97-AF65-F5344CB8AC3E}">
        <p14:creationId xmlns:p14="http://schemas.microsoft.com/office/powerpoint/2010/main" val="4190533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3263CD-2631-4BAF-8040-85FEABEBF7C6}" type="slidenum">
              <a:rPr lang="en-US" altLang="tr-TR"/>
              <a:pPr/>
              <a:t>6</a:t>
            </a:fld>
            <a:endParaRPr lang="en-US" altLang="tr-TR"/>
          </a:p>
        </p:txBody>
      </p:sp>
      <p:sp>
        <p:nvSpPr>
          <p:cNvPr id="98306" name="Rectangle 2"/>
          <p:cNvSpPr>
            <a:spLocks noChangeArrowheads="1" noTextEdit="1"/>
          </p:cNvSpPr>
          <p:nvPr>
            <p:ph type="sldImg"/>
          </p:nvPr>
        </p:nvSpPr>
        <p:spPr>
          <a:ln/>
        </p:spPr>
      </p:sp>
      <p:sp>
        <p:nvSpPr>
          <p:cNvPr id="98307" name="Rectangle 3"/>
          <p:cNvSpPr>
            <a:spLocks noGrp="1" noChangeArrowheads="1"/>
          </p:cNvSpPr>
          <p:nvPr>
            <p:ph type="body" idx="1"/>
          </p:nvPr>
        </p:nvSpPr>
        <p:spPr/>
        <p:txBody>
          <a:bodyPr/>
          <a:lstStyle/>
          <a:p>
            <a:r>
              <a:rPr lang="tr-TR" altLang="tr-TR"/>
              <a:t>Önceki slatta bakarak dinleyiciler yıldızların farklı renklere sahip olduklarını ve bunun anlamının farklı sıcaklıklar olduğunu söylediler. </a:t>
            </a:r>
          </a:p>
          <a:p>
            <a:endParaRPr lang="tr-TR" altLang="tr-TR"/>
          </a:p>
          <a:p>
            <a:r>
              <a:rPr lang="tr-TR" altLang="tr-TR"/>
              <a:t>Dinleyiciler daha sıcak yıldızların daha hızlı yandıkları sonucunu çıkarabilirler (normal bir ateşe benzer olarak).</a:t>
            </a:r>
          </a:p>
          <a:p>
            <a:endParaRPr lang="tr-TR" altLang="tr-TR"/>
          </a:p>
        </p:txBody>
      </p:sp>
    </p:spTree>
    <p:extLst>
      <p:ext uri="{BB962C8B-B14F-4D97-AF65-F5344CB8AC3E}">
        <p14:creationId xmlns:p14="http://schemas.microsoft.com/office/powerpoint/2010/main" val="28232381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4D9D1-E7C2-4FCD-AD34-3ACE403AB178}" type="slidenum">
              <a:rPr lang="en-US" altLang="tr-TR"/>
              <a:pPr/>
              <a:t>7</a:t>
            </a:fld>
            <a:endParaRPr lang="en-US" altLang="tr-TR"/>
          </a:p>
        </p:txBody>
      </p:sp>
      <p:sp>
        <p:nvSpPr>
          <p:cNvPr id="63490" name="Rectangle 2"/>
          <p:cNvSpPr>
            <a:spLocks noChangeArrowheads="1" noTextEdit="1"/>
          </p:cNvSpPr>
          <p:nvPr>
            <p:ph type="sldImg"/>
          </p:nvPr>
        </p:nvSpPr>
        <p:spPr>
          <a:ln/>
        </p:spPr>
      </p:sp>
      <p:sp>
        <p:nvSpPr>
          <p:cNvPr id="63491" name="Rectangle 3"/>
          <p:cNvSpPr>
            <a:spLocks noGrp="1" noChangeArrowheads="1"/>
          </p:cNvSpPr>
          <p:nvPr>
            <p:ph type="body" idx="1"/>
          </p:nvPr>
        </p:nvSpPr>
        <p:spPr/>
        <p:txBody>
          <a:bodyPr/>
          <a:lstStyle/>
          <a:p>
            <a:r>
              <a:rPr lang="en-US" altLang="tr-TR" dirty="0"/>
              <a:t>M16 – </a:t>
            </a:r>
            <a:r>
              <a:rPr lang="tr-TR" altLang="tr-TR" dirty="0"/>
              <a:t>Kartal bulutsusu kolonları</a:t>
            </a:r>
            <a:endParaRPr lang="en-US" altLang="tr-TR" dirty="0"/>
          </a:p>
          <a:p>
            <a:r>
              <a:rPr lang="en-US" altLang="tr-TR" dirty="0"/>
              <a:t>(Hubble</a:t>
            </a:r>
            <a:r>
              <a:rPr lang="tr-TR" altLang="tr-TR" dirty="0"/>
              <a:t> görüntüsü</a:t>
            </a:r>
            <a:r>
              <a:rPr lang="en-US" altLang="tr-TR" dirty="0"/>
              <a:t>,  http://oposite.stsci.edu/pubinfo/PR/95/44.html</a:t>
            </a:r>
          </a:p>
          <a:p>
            <a:r>
              <a:rPr lang="tr-TR" altLang="tr-TR" dirty="0"/>
              <a:t>Yıldızlar arası soğuk hidrojen gazından ve tozdan oluşan bu kolonlar aynı zamanda yeni yıldızların küvözü olarak da adlandırılabilir. Moleküler hidrojenden oluşmuş yoğun gaz bulutları (her molekülde iki hidrojen atomu vardır) ve toz, yeni oluşmuş sıcak yıldızların moröte ışınımının dağıtıcı etkisine karşı direnebilirler. Bu yıldızların yakınlarındaki gaz ve toz ise hızlıca dağılırlar (örn bkz: sağ üst köşedeki yıldız).</a:t>
            </a:r>
          </a:p>
          <a:p>
            <a:endParaRPr lang="tr-TR" altLang="tr-TR" dirty="0"/>
          </a:p>
          <a:p>
            <a:r>
              <a:rPr lang="tr-TR" altLang="tr-TR" dirty="0"/>
              <a:t>Kolonların moröte ışınım ile aşınmasıyla, kolonlar içinde gömülü olan daha yoğun küçük kürecikler etrafındaki örtü açılır.Bu kürecikler “EGG” olarak adlandırılır. “EGG” “Evaporating Gaseous Globules” sözcüklerinin kısaltmasıdır. Ancak aynı zamanda bu nesnelerin ne olduklarını da ifade etmektedir. EGG’lerin en azından bazılarının içinde embriyo yıldızlar oluşur. EGG’lerin atraflarındaki örtü kalktığı zaman, yıldızlar gelişmeyi aniden durdururlar. Bu yıldızlar kütlelerini oluşturacak madde ile bulutsudan ayrılırlar. Son olarak da EGG’lerin foto-buharlaştırmaya dayanamaması ile, yıldızların etrafı temizlenir.</a:t>
            </a:r>
          </a:p>
          <a:p>
            <a:endParaRPr lang="tr-TR" altLang="tr-TR" dirty="0"/>
          </a:p>
        </p:txBody>
      </p:sp>
    </p:spTree>
    <p:extLst>
      <p:ext uri="{BB962C8B-B14F-4D97-AF65-F5344CB8AC3E}">
        <p14:creationId xmlns:p14="http://schemas.microsoft.com/office/powerpoint/2010/main" val="1913225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087CFE-26DF-4132-B003-A0C21B8BA1D1}" type="slidenum">
              <a:rPr lang="en-US" altLang="tr-TR"/>
              <a:pPr/>
              <a:t>8</a:t>
            </a:fld>
            <a:endParaRPr lang="en-US" altLang="tr-TR"/>
          </a:p>
        </p:txBody>
      </p:sp>
      <p:sp>
        <p:nvSpPr>
          <p:cNvPr id="34818" name="Rectangle 2"/>
          <p:cNvSpPr>
            <a:spLocks noChangeArrowheads="1" noTextEdit="1"/>
          </p:cNvSpPr>
          <p:nvPr>
            <p:ph type="sldImg"/>
          </p:nvPr>
        </p:nvSpPr>
        <p:spPr>
          <a:ln/>
        </p:spPr>
      </p:sp>
      <p:sp>
        <p:nvSpPr>
          <p:cNvPr id="34819" name="Rectangle 3"/>
          <p:cNvSpPr>
            <a:spLocks noGrp="1" noChangeArrowheads="1"/>
          </p:cNvSpPr>
          <p:nvPr>
            <p:ph type="body" idx="1"/>
          </p:nvPr>
        </p:nvSpPr>
        <p:spPr/>
        <p:txBody>
          <a:bodyPr/>
          <a:lstStyle/>
          <a:p>
            <a:r>
              <a:rPr lang="tr-TR" altLang="tr-TR" dirty="0"/>
              <a:t>SMC’deki yıldız kreşi N81’in Hubble ile alınmış görüntüsü. Bu büyük kütleli yıldızlardaki yıldız rüzgarları bulutsunun dış tarafına doğru oyuklar açılmasına neden olur. Soğuk moleküler hidrojen ve toz bulutları aydınlık arkaplanın üzerinde karanlık renkte görülmektedir.</a:t>
            </a:r>
            <a:r>
              <a:rPr lang="en-US" altLang="tr-TR" dirty="0"/>
              <a:t> </a:t>
            </a:r>
            <a:r>
              <a:rPr lang="tr-TR" altLang="tr-TR" dirty="0"/>
              <a:t>Bu, büyük kütleli yıldızların doğumuna eşlik eden türbülant koşulları görebilmemizi sağlamaktadır.</a:t>
            </a:r>
            <a:r>
              <a:rPr lang="en-US" altLang="tr-TR" dirty="0"/>
              <a:t> </a:t>
            </a:r>
          </a:p>
          <a:p>
            <a:endParaRPr lang="en-US" altLang="tr-TR" dirty="0"/>
          </a:p>
          <a:p>
            <a:r>
              <a:rPr lang="tr-TR" altLang="tr-TR" dirty="0"/>
              <a:t>Büyük kütleli yıldız doğumunun olduğu başka bir yer olarak, NGC 6822’nin Hubble görüntülerine bakılabilir.</a:t>
            </a:r>
            <a:endParaRPr lang="en-US" altLang="tr-TR" dirty="0"/>
          </a:p>
          <a:p>
            <a:r>
              <a:rPr lang="tr-TR" altLang="tr-TR" dirty="0"/>
              <a:t>Eve ait toz, deri, saç, giysi dokuları, bitkiler, örümcek ağları, kum ve kir taneciklerinden oluşur. </a:t>
            </a:r>
            <a:endParaRPr lang="en-US" altLang="tr-TR" dirty="0"/>
          </a:p>
          <a:p>
            <a:endParaRPr lang="tr-TR" altLang="tr-TR" dirty="0"/>
          </a:p>
        </p:txBody>
      </p:sp>
    </p:spTree>
    <p:extLst>
      <p:ext uri="{BB962C8B-B14F-4D97-AF65-F5344CB8AC3E}">
        <p14:creationId xmlns:p14="http://schemas.microsoft.com/office/powerpoint/2010/main" val="3970231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EB7BD0D-B9B9-4D37-B584-42CF577E93E5}" type="slidenum">
              <a:rPr lang="en-US" altLang="tr-TR"/>
              <a:pPr/>
              <a:t>9</a:t>
            </a:fld>
            <a:endParaRPr lang="en-US" altLang="tr-TR"/>
          </a:p>
        </p:txBody>
      </p:sp>
      <p:sp>
        <p:nvSpPr>
          <p:cNvPr id="71682" name="Rectangle 2"/>
          <p:cNvSpPr>
            <a:spLocks noChangeArrowheads="1" noTextEdit="1"/>
          </p:cNvSpPr>
          <p:nvPr>
            <p:ph type="sldImg"/>
          </p:nvPr>
        </p:nvSpPr>
        <p:spPr>
          <a:ln/>
        </p:spPr>
      </p:sp>
      <p:sp>
        <p:nvSpPr>
          <p:cNvPr id="71683" name="Rectangle 3"/>
          <p:cNvSpPr>
            <a:spLocks noGrp="1" noChangeArrowheads="1"/>
          </p:cNvSpPr>
          <p:nvPr>
            <p:ph type="body" idx="1"/>
          </p:nvPr>
        </p:nvSpPr>
        <p:spPr/>
        <p:txBody>
          <a:bodyPr/>
          <a:lstStyle/>
          <a:p>
            <a:r>
              <a:rPr lang="tr-TR" altLang="tr-TR"/>
              <a:t>Ata yıldızların büyümesi, “zengin, daha zengin olur” cümlesi ile anlatılır. Yığının büyümesiyle kullanılan gravitasyonel kuvvet artar ve bu, yıldızın daha fazla büyüyebilmesine olanak tanır. </a:t>
            </a:r>
          </a:p>
          <a:p>
            <a:endParaRPr lang="tr-TR" altLang="tr-TR"/>
          </a:p>
          <a:p>
            <a:r>
              <a:rPr lang="tr-TR" altLang="tr-TR"/>
              <a:t>Denklem m1 kütlesinin m2 kütlesine uyguladığı çekim kuvvetini vermektedir. m1 kütlesinin artması ile olşan kuvvet de artar. </a:t>
            </a:r>
          </a:p>
          <a:p>
            <a:endParaRPr lang="tr-TR" altLang="tr-TR" baseline="-25000"/>
          </a:p>
        </p:txBody>
      </p:sp>
    </p:spTree>
    <p:extLst>
      <p:ext uri="{BB962C8B-B14F-4D97-AF65-F5344CB8AC3E}">
        <p14:creationId xmlns:p14="http://schemas.microsoft.com/office/powerpoint/2010/main" val="26353460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E18E57-B8A8-43BE-814F-52EC68D9219F}" type="slidenum">
              <a:rPr lang="en-US" altLang="tr-TR"/>
              <a:pPr/>
              <a:t>10</a:t>
            </a:fld>
            <a:endParaRPr lang="en-US" altLang="tr-TR"/>
          </a:p>
        </p:txBody>
      </p:sp>
      <p:sp>
        <p:nvSpPr>
          <p:cNvPr id="72706" name="Rectangle 2"/>
          <p:cNvSpPr>
            <a:spLocks noChangeArrowheads="1" noTextEdit="1"/>
          </p:cNvSpPr>
          <p:nvPr>
            <p:ph type="sldImg"/>
          </p:nvPr>
        </p:nvSpPr>
        <p:spPr>
          <a:ln/>
        </p:spPr>
      </p:sp>
      <p:sp>
        <p:nvSpPr>
          <p:cNvPr id="72707" name="Rectangle 3"/>
          <p:cNvSpPr>
            <a:spLocks noGrp="1" noChangeArrowheads="1"/>
          </p:cNvSpPr>
          <p:nvPr>
            <p:ph type="body" idx="1"/>
          </p:nvPr>
        </p:nvSpPr>
        <p:spPr/>
        <p:txBody>
          <a:bodyPr/>
          <a:lstStyle/>
          <a:p>
            <a:r>
              <a:rPr lang="tr-TR" altLang="tr-TR"/>
              <a:t>Dinleyicilerin sembollerin anlamını anladıklarından emin olduktan sonra:</a:t>
            </a:r>
          </a:p>
          <a:p>
            <a:r>
              <a:rPr lang="tr-TR" altLang="tr-TR"/>
              <a:t>(özellikle de H ve He atom ağırlıklarını gösteren üst indisleri)</a:t>
            </a:r>
            <a:endParaRPr lang="en-US" altLang="tr-TR"/>
          </a:p>
          <a:p>
            <a:endParaRPr lang="en-US" altLang="tr-TR"/>
          </a:p>
          <a:p>
            <a:r>
              <a:rPr lang="tr-TR" altLang="tr-TR"/>
              <a:t>Enerji, 4 hidrojen atomunun kütlesi ile bir helyum atomunun kütlesi arasındaki farktan çıkar. Aradaki fark Einstein’in meşhur formülü ile enerjiye dönüştürülür.</a:t>
            </a:r>
            <a:endParaRPr lang="en-US" altLang="tr-TR"/>
          </a:p>
          <a:p>
            <a:endParaRPr lang="tr-TR" altLang="tr-TR"/>
          </a:p>
        </p:txBody>
      </p:sp>
    </p:spTree>
    <p:extLst>
      <p:ext uri="{BB962C8B-B14F-4D97-AF65-F5344CB8AC3E}">
        <p14:creationId xmlns:p14="http://schemas.microsoft.com/office/powerpoint/2010/main" val="192434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F3AAA8-E477-4BC7-BD46-D242EFF76ACB}" type="slidenum">
              <a:rPr lang="en-US" altLang="tr-TR"/>
              <a:pPr/>
              <a:t>12</a:t>
            </a:fld>
            <a:endParaRPr lang="en-US" altLang="tr-TR"/>
          </a:p>
        </p:txBody>
      </p:sp>
      <p:sp>
        <p:nvSpPr>
          <p:cNvPr id="84994" name="Rectangle 2"/>
          <p:cNvSpPr>
            <a:spLocks noChangeArrowheads="1" noTextEdit="1"/>
          </p:cNvSpPr>
          <p:nvPr>
            <p:ph type="sldImg"/>
          </p:nvPr>
        </p:nvSpPr>
        <p:spPr>
          <a:ln/>
        </p:spPr>
      </p:sp>
      <p:sp>
        <p:nvSpPr>
          <p:cNvPr id="84995" name="Rectangle 3"/>
          <p:cNvSpPr>
            <a:spLocks noGrp="1" noChangeArrowheads="1"/>
          </p:cNvSpPr>
          <p:nvPr>
            <p:ph type="body" idx="1"/>
          </p:nvPr>
        </p:nvSpPr>
        <p:spPr/>
        <p:txBody>
          <a:bodyPr/>
          <a:lstStyle/>
          <a:p>
            <a:r>
              <a:rPr lang="en-US" altLang="tr-TR"/>
              <a:t>1 MeV</a:t>
            </a:r>
            <a:r>
              <a:rPr lang="tr-TR" altLang="tr-TR"/>
              <a:t>, bir milyon elektronu 1 volt hareket ettirmek için gerekli olan enerjidir. </a:t>
            </a:r>
            <a:endParaRPr lang="en-US" altLang="tr-TR"/>
          </a:p>
          <a:p>
            <a:endParaRPr lang="en-US" altLang="tr-TR"/>
          </a:p>
          <a:p>
            <a:r>
              <a:rPr lang="en-US" altLang="tr-TR"/>
              <a:t>Re- 1 ev = 1.6 x 10</a:t>
            </a:r>
            <a:r>
              <a:rPr lang="en-US" altLang="tr-TR" baseline="30000"/>
              <a:t>-19 </a:t>
            </a:r>
            <a:r>
              <a:rPr lang="en-US" altLang="tr-TR"/>
              <a:t>J.  1 cal = 4.184 J</a:t>
            </a:r>
          </a:p>
          <a:p>
            <a:r>
              <a:rPr lang="tr-TR" altLang="tr-TR"/>
              <a:t>Slaytta verilen kalori değerleri kcal biriminde verilmiştir. Bu birim, gıda etiketlerinde verilenin aynısıdır. </a:t>
            </a:r>
            <a:endParaRPr lang="en-US" altLang="tr-TR"/>
          </a:p>
          <a:p>
            <a:endParaRPr lang="tr-TR" altLang="tr-TR"/>
          </a:p>
          <a:p>
            <a:r>
              <a:rPr lang="tr-TR" altLang="tr-TR"/>
              <a:t>Güneşin ürettiği enerjiyi bildiğimiz için, tükettiği hidrojen oranını biliyoruz. Güneşin, kaç tane H atomundan oluştuğunu hesaplayabiliriz (</a:t>
            </a:r>
            <a:r>
              <a:rPr lang="en-US" altLang="tr-TR"/>
              <a:t>2 x 10</a:t>
            </a:r>
            <a:r>
              <a:rPr lang="en-US" altLang="tr-TR" baseline="30000"/>
              <a:t>30</a:t>
            </a:r>
            <a:r>
              <a:rPr lang="en-US" altLang="tr-TR"/>
              <a:t> kg</a:t>
            </a:r>
            <a:r>
              <a:rPr lang="tr-TR" altLang="tr-TR"/>
              <a:t>). </a:t>
            </a:r>
          </a:p>
          <a:p>
            <a:endParaRPr lang="tr-TR" altLang="tr-TR"/>
          </a:p>
        </p:txBody>
      </p:sp>
    </p:spTree>
    <p:extLst>
      <p:ext uri="{BB962C8B-B14F-4D97-AF65-F5344CB8AC3E}">
        <p14:creationId xmlns:p14="http://schemas.microsoft.com/office/powerpoint/2010/main" val="2311168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E4EEAD-838A-4D79-AC22-D30EB10D3F2C}" type="slidenum">
              <a:rPr lang="en-US" altLang="tr-TR"/>
              <a:pPr/>
              <a:t>13</a:t>
            </a:fld>
            <a:endParaRPr lang="en-US" altLang="tr-TR"/>
          </a:p>
        </p:txBody>
      </p:sp>
      <p:sp>
        <p:nvSpPr>
          <p:cNvPr id="112642" name="Rectangle 2"/>
          <p:cNvSpPr>
            <a:spLocks noChangeArrowheads="1" noTextEdit="1"/>
          </p:cNvSpPr>
          <p:nvPr>
            <p:ph type="sldImg"/>
          </p:nvPr>
        </p:nvSpPr>
        <p:spPr>
          <a:ln/>
        </p:spPr>
      </p:sp>
      <p:sp>
        <p:nvSpPr>
          <p:cNvPr id="112643" name="Rectangle 3"/>
          <p:cNvSpPr>
            <a:spLocks noGrp="1" noChangeArrowheads="1"/>
          </p:cNvSpPr>
          <p:nvPr>
            <p:ph type="body" idx="1"/>
          </p:nvPr>
        </p:nvSpPr>
        <p:spPr/>
        <p:txBody>
          <a:bodyPr/>
          <a:lstStyle/>
          <a:p>
            <a:r>
              <a:rPr lang="tr-TR" altLang="tr-TR"/>
              <a:t>Bu, yıldızın evrimi sırasında başından geçecek olayları kontrol eden önemli bir prensiptir.</a:t>
            </a:r>
            <a:endParaRPr lang="en-US" altLang="tr-TR"/>
          </a:p>
          <a:p>
            <a:endParaRPr lang="tr-TR" altLang="tr-TR"/>
          </a:p>
        </p:txBody>
      </p:sp>
    </p:spTree>
    <p:extLst>
      <p:ext uri="{BB962C8B-B14F-4D97-AF65-F5344CB8AC3E}">
        <p14:creationId xmlns:p14="http://schemas.microsoft.com/office/powerpoint/2010/main" val="2730142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2C8EF3C3-C01C-4A34-A96A-E17BD04B1551}" type="slidenum">
              <a:rPr lang="en-US" altLang="tr-TR"/>
              <a:pPr/>
              <a:t>‹#›</a:t>
            </a:fld>
            <a:endParaRPr lang="en-US" altLang="tr-TR"/>
          </a:p>
        </p:txBody>
      </p:sp>
    </p:spTree>
    <p:extLst>
      <p:ext uri="{BB962C8B-B14F-4D97-AF65-F5344CB8AC3E}">
        <p14:creationId xmlns:p14="http://schemas.microsoft.com/office/powerpoint/2010/main" val="2853097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EA2F7F9E-5E91-4982-BC09-F6A25529A4E7}" type="slidenum">
              <a:rPr lang="en-US" altLang="tr-TR"/>
              <a:pPr/>
              <a:t>‹#›</a:t>
            </a:fld>
            <a:endParaRPr lang="en-US" altLang="tr-TR"/>
          </a:p>
        </p:txBody>
      </p:sp>
    </p:spTree>
    <p:extLst>
      <p:ext uri="{BB962C8B-B14F-4D97-AF65-F5344CB8AC3E}">
        <p14:creationId xmlns:p14="http://schemas.microsoft.com/office/powerpoint/2010/main" val="115862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228600"/>
            <a:ext cx="2114550" cy="5867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304800" y="228600"/>
            <a:ext cx="619125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1BD18F23-15EC-49C1-BEA7-9577AF51345E}" type="slidenum">
              <a:rPr lang="en-US" altLang="tr-TR"/>
              <a:pPr/>
              <a:t>‹#›</a:t>
            </a:fld>
            <a:endParaRPr lang="en-US" altLang="tr-TR"/>
          </a:p>
        </p:txBody>
      </p:sp>
    </p:spTree>
    <p:extLst>
      <p:ext uri="{BB962C8B-B14F-4D97-AF65-F5344CB8AC3E}">
        <p14:creationId xmlns:p14="http://schemas.microsoft.com/office/powerpoint/2010/main" val="2058713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1593FBF5-430A-4582-9C34-4D2050E71231}" type="slidenum">
              <a:rPr lang="en-US" altLang="tr-TR"/>
              <a:pPr/>
              <a:t>‹#›</a:t>
            </a:fld>
            <a:endParaRPr lang="en-US" altLang="tr-TR"/>
          </a:p>
        </p:txBody>
      </p:sp>
    </p:spTree>
    <p:extLst>
      <p:ext uri="{BB962C8B-B14F-4D97-AF65-F5344CB8AC3E}">
        <p14:creationId xmlns:p14="http://schemas.microsoft.com/office/powerpoint/2010/main" val="11934782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tr-TR" altLang="tr-TR"/>
          </a:p>
        </p:txBody>
      </p:sp>
      <p:sp>
        <p:nvSpPr>
          <p:cNvPr id="5" name="Footer Placeholder 4"/>
          <p:cNvSpPr>
            <a:spLocks noGrp="1"/>
          </p:cNvSpPr>
          <p:nvPr>
            <p:ph type="ftr" sz="quarter" idx="11"/>
          </p:nvPr>
        </p:nvSpPr>
        <p:spPr/>
        <p:txBody>
          <a:bodyPr/>
          <a:lstStyle>
            <a:lvl1pPr>
              <a:defRPr/>
            </a:lvl1pPr>
          </a:lstStyle>
          <a:p>
            <a:endParaRPr lang="tr-TR" altLang="tr-TR"/>
          </a:p>
        </p:txBody>
      </p:sp>
      <p:sp>
        <p:nvSpPr>
          <p:cNvPr id="6" name="Slide Number Placeholder 5"/>
          <p:cNvSpPr>
            <a:spLocks noGrp="1"/>
          </p:cNvSpPr>
          <p:nvPr>
            <p:ph type="sldNum" sz="quarter" idx="12"/>
          </p:nvPr>
        </p:nvSpPr>
        <p:spPr/>
        <p:txBody>
          <a:bodyPr/>
          <a:lstStyle>
            <a:lvl1pPr>
              <a:defRPr/>
            </a:lvl1pPr>
          </a:lstStyle>
          <a:p>
            <a:fld id="{97BA2255-6788-48A9-B5CE-A861B06EBC3B}" type="slidenum">
              <a:rPr lang="en-US" altLang="tr-TR"/>
              <a:pPr/>
              <a:t>‹#›</a:t>
            </a:fld>
            <a:endParaRPr lang="en-US" altLang="tr-TR"/>
          </a:p>
        </p:txBody>
      </p:sp>
    </p:spTree>
    <p:extLst>
      <p:ext uri="{BB962C8B-B14F-4D97-AF65-F5344CB8AC3E}">
        <p14:creationId xmlns:p14="http://schemas.microsoft.com/office/powerpoint/2010/main" val="186016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381000" y="12954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295400"/>
            <a:ext cx="411480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18816099-B2D1-4A35-9920-620017F291B5}" type="slidenum">
              <a:rPr lang="en-US" altLang="tr-TR"/>
              <a:pPr/>
              <a:t>‹#›</a:t>
            </a:fld>
            <a:endParaRPr lang="en-US" altLang="tr-TR"/>
          </a:p>
        </p:txBody>
      </p:sp>
    </p:spTree>
    <p:extLst>
      <p:ext uri="{BB962C8B-B14F-4D97-AF65-F5344CB8AC3E}">
        <p14:creationId xmlns:p14="http://schemas.microsoft.com/office/powerpoint/2010/main" val="48540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lvl1pPr>
              <a:defRPr/>
            </a:lvl1pPr>
          </a:lstStyle>
          <a:p>
            <a:endParaRPr lang="tr-TR" altLang="tr-TR"/>
          </a:p>
        </p:txBody>
      </p:sp>
      <p:sp>
        <p:nvSpPr>
          <p:cNvPr id="8" name="Footer Placeholder 7"/>
          <p:cNvSpPr>
            <a:spLocks noGrp="1"/>
          </p:cNvSpPr>
          <p:nvPr>
            <p:ph type="ftr" sz="quarter" idx="11"/>
          </p:nvPr>
        </p:nvSpPr>
        <p:spPr/>
        <p:txBody>
          <a:bodyPr/>
          <a:lstStyle>
            <a:lvl1pPr>
              <a:defRPr/>
            </a:lvl1pPr>
          </a:lstStyle>
          <a:p>
            <a:endParaRPr lang="tr-TR" altLang="tr-TR"/>
          </a:p>
        </p:txBody>
      </p:sp>
      <p:sp>
        <p:nvSpPr>
          <p:cNvPr id="9" name="Slide Number Placeholder 8"/>
          <p:cNvSpPr>
            <a:spLocks noGrp="1"/>
          </p:cNvSpPr>
          <p:nvPr>
            <p:ph type="sldNum" sz="quarter" idx="12"/>
          </p:nvPr>
        </p:nvSpPr>
        <p:spPr/>
        <p:txBody>
          <a:bodyPr/>
          <a:lstStyle>
            <a:lvl1pPr>
              <a:defRPr/>
            </a:lvl1pPr>
          </a:lstStyle>
          <a:p>
            <a:fld id="{C5B599CA-7134-4D55-B995-68C02195413A}" type="slidenum">
              <a:rPr lang="en-US" altLang="tr-TR"/>
              <a:pPr/>
              <a:t>‹#›</a:t>
            </a:fld>
            <a:endParaRPr lang="en-US" altLang="tr-TR"/>
          </a:p>
        </p:txBody>
      </p:sp>
    </p:spTree>
    <p:extLst>
      <p:ext uri="{BB962C8B-B14F-4D97-AF65-F5344CB8AC3E}">
        <p14:creationId xmlns:p14="http://schemas.microsoft.com/office/powerpoint/2010/main" val="232213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lvl1pPr>
              <a:defRPr/>
            </a:lvl1pPr>
          </a:lstStyle>
          <a:p>
            <a:endParaRPr lang="tr-TR" altLang="tr-TR"/>
          </a:p>
        </p:txBody>
      </p:sp>
      <p:sp>
        <p:nvSpPr>
          <p:cNvPr id="4" name="Footer Placeholder 3"/>
          <p:cNvSpPr>
            <a:spLocks noGrp="1"/>
          </p:cNvSpPr>
          <p:nvPr>
            <p:ph type="ftr" sz="quarter" idx="11"/>
          </p:nvPr>
        </p:nvSpPr>
        <p:spPr/>
        <p:txBody>
          <a:bodyPr/>
          <a:lstStyle>
            <a:lvl1pPr>
              <a:defRPr/>
            </a:lvl1pPr>
          </a:lstStyle>
          <a:p>
            <a:endParaRPr lang="tr-TR" altLang="tr-TR"/>
          </a:p>
        </p:txBody>
      </p:sp>
      <p:sp>
        <p:nvSpPr>
          <p:cNvPr id="5" name="Slide Number Placeholder 4"/>
          <p:cNvSpPr>
            <a:spLocks noGrp="1"/>
          </p:cNvSpPr>
          <p:nvPr>
            <p:ph type="sldNum" sz="quarter" idx="12"/>
          </p:nvPr>
        </p:nvSpPr>
        <p:spPr/>
        <p:txBody>
          <a:bodyPr/>
          <a:lstStyle>
            <a:lvl1pPr>
              <a:defRPr/>
            </a:lvl1pPr>
          </a:lstStyle>
          <a:p>
            <a:fld id="{95973EBF-5896-47DA-90D8-761AC6544881}" type="slidenum">
              <a:rPr lang="en-US" altLang="tr-TR"/>
              <a:pPr/>
              <a:t>‹#›</a:t>
            </a:fld>
            <a:endParaRPr lang="en-US" altLang="tr-TR"/>
          </a:p>
        </p:txBody>
      </p:sp>
    </p:spTree>
    <p:extLst>
      <p:ext uri="{BB962C8B-B14F-4D97-AF65-F5344CB8AC3E}">
        <p14:creationId xmlns:p14="http://schemas.microsoft.com/office/powerpoint/2010/main" val="3716028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tr-TR" altLang="tr-TR"/>
          </a:p>
        </p:txBody>
      </p:sp>
      <p:sp>
        <p:nvSpPr>
          <p:cNvPr id="3" name="Footer Placeholder 2"/>
          <p:cNvSpPr>
            <a:spLocks noGrp="1"/>
          </p:cNvSpPr>
          <p:nvPr>
            <p:ph type="ftr" sz="quarter" idx="11"/>
          </p:nvPr>
        </p:nvSpPr>
        <p:spPr/>
        <p:txBody>
          <a:bodyPr/>
          <a:lstStyle>
            <a:lvl1pPr>
              <a:defRPr/>
            </a:lvl1pPr>
          </a:lstStyle>
          <a:p>
            <a:endParaRPr lang="tr-TR" altLang="tr-TR"/>
          </a:p>
        </p:txBody>
      </p:sp>
      <p:sp>
        <p:nvSpPr>
          <p:cNvPr id="4" name="Slide Number Placeholder 3"/>
          <p:cNvSpPr>
            <a:spLocks noGrp="1"/>
          </p:cNvSpPr>
          <p:nvPr>
            <p:ph type="sldNum" sz="quarter" idx="12"/>
          </p:nvPr>
        </p:nvSpPr>
        <p:spPr/>
        <p:txBody>
          <a:bodyPr/>
          <a:lstStyle>
            <a:lvl1pPr>
              <a:defRPr/>
            </a:lvl1pPr>
          </a:lstStyle>
          <a:p>
            <a:fld id="{49947546-7C65-4B08-B2C9-05F5F5FE7B96}" type="slidenum">
              <a:rPr lang="en-US" altLang="tr-TR"/>
              <a:pPr/>
              <a:t>‹#›</a:t>
            </a:fld>
            <a:endParaRPr lang="en-US" altLang="tr-TR"/>
          </a:p>
        </p:txBody>
      </p:sp>
    </p:spTree>
    <p:extLst>
      <p:ext uri="{BB962C8B-B14F-4D97-AF65-F5344CB8AC3E}">
        <p14:creationId xmlns:p14="http://schemas.microsoft.com/office/powerpoint/2010/main" val="2945423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3825B90B-7227-443C-A4CF-812CD069847A}" type="slidenum">
              <a:rPr lang="en-US" altLang="tr-TR"/>
              <a:pPr/>
              <a:t>‹#›</a:t>
            </a:fld>
            <a:endParaRPr lang="en-US" altLang="tr-TR"/>
          </a:p>
        </p:txBody>
      </p:sp>
    </p:spTree>
    <p:extLst>
      <p:ext uri="{BB962C8B-B14F-4D97-AF65-F5344CB8AC3E}">
        <p14:creationId xmlns:p14="http://schemas.microsoft.com/office/powerpoint/2010/main" val="25718120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tr-TR" altLang="tr-TR"/>
          </a:p>
        </p:txBody>
      </p:sp>
      <p:sp>
        <p:nvSpPr>
          <p:cNvPr id="6" name="Footer Placeholder 5"/>
          <p:cNvSpPr>
            <a:spLocks noGrp="1"/>
          </p:cNvSpPr>
          <p:nvPr>
            <p:ph type="ftr" sz="quarter" idx="11"/>
          </p:nvPr>
        </p:nvSpPr>
        <p:spPr/>
        <p:txBody>
          <a:bodyPr/>
          <a:lstStyle>
            <a:lvl1pPr>
              <a:defRPr/>
            </a:lvl1pPr>
          </a:lstStyle>
          <a:p>
            <a:endParaRPr lang="tr-TR" altLang="tr-TR"/>
          </a:p>
        </p:txBody>
      </p:sp>
      <p:sp>
        <p:nvSpPr>
          <p:cNvPr id="7" name="Slide Number Placeholder 6"/>
          <p:cNvSpPr>
            <a:spLocks noGrp="1"/>
          </p:cNvSpPr>
          <p:nvPr>
            <p:ph type="sldNum" sz="quarter" idx="12"/>
          </p:nvPr>
        </p:nvSpPr>
        <p:spPr/>
        <p:txBody>
          <a:bodyPr/>
          <a:lstStyle>
            <a:lvl1pPr>
              <a:defRPr/>
            </a:lvl1pPr>
          </a:lstStyle>
          <a:p>
            <a:fld id="{7572F53D-2990-42E1-890E-624996BE0FA1}" type="slidenum">
              <a:rPr lang="en-US" altLang="tr-TR"/>
              <a:pPr/>
              <a:t>‹#›</a:t>
            </a:fld>
            <a:endParaRPr lang="en-US" altLang="tr-TR"/>
          </a:p>
        </p:txBody>
      </p:sp>
    </p:spTree>
    <p:extLst>
      <p:ext uri="{BB962C8B-B14F-4D97-AF65-F5344CB8AC3E}">
        <p14:creationId xmlns:p14="http://schemas.microsoft.com/office/powerpoint/2010/main" val="308819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228600"/>
            <a:ext cx="8382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tr-TR" smtClean="0"/>
              <a:t>Click to edit Master title style</a:t>
            </a:r>
          </a:p>
        </p:txBody>
      </p:sp>
      <p:sp>
        <p:nvSpPr>
          <p:cNvPr id="1027" name="Rectangle 3"/>
          <p:cNvSpPr>
            <a:spLocks noGrp="1" noChangeArrowheads="1"/>
          </p:cNvSpPr>
          <p:nvPr>
            <p:ph type="body" idx="1"/>
          </p:nvPr>
        </p:nvSpPr>
        <p:spPr bwMode="auto">
          <a:xfrm>
            <a:off x="381000" y="1295400"/>
            <a:ext cx="838200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tr-TR" smtClean="0"/>
              <a:t>Click to edit Master text styles</a:t>
            </a:r>
          </a:p>
          <a:p>
            <a:pPr lvl="1"/>
            <a:r>
              <a:rPr lang="en-US" altLang="tr-TR" smtClean="0"/>
              <a:t>Second level</a:t>
            </a:r>
          </a:p>
          <a:p>
            <a:pPr lvl="2"/>
            <a:r>
              <a:rPr lang="en-US" altLang="tr-TR" smtClean="0"/>
              <a:t>Third level</a:t>
            </a:r>
          </a:p>
          <a:p>
            <a:pPr lvl="3"/>
            <a:r>
              <a:rPr lang="en-US" altLang="tr-TR" smtClean="0"/>
              <a:t>Fourth level</a:t>
            </a:r>
          </a:p>
          <a:p>
            <a:pPr lvl="4"/>
            <a:r>
              <a:rPr lang="en-US" altLang="tr-TR" smtClean="0"/>
              <a:t>Fifth level</a:t>
            </a:r>
          </a:p>
        </p:txBody>
      </p:sp>
      <p:sp>
        <p:nvSpPr>
          <p:cNvPr id="1028" name="Rectangle 4"/>
          <p:cNvSpPr>
            <a:spLocks noGrp="1" noChangeArrowheads="1"/>
          </p:cNvSpPr>
          <p:nvPr>
            <p:ph type="dt" sz="half" idx="2"/>
          </p:nvPr>
        </p:nvSpPr>
        <p:spPr bwMode="auto">
          <a:xfrm>
            <a:off x="457200" y="64008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Times" panose="02020603050405020304" pitchFamily="18" charset="0"/>
              </a:defRPr>
            </a:lvl1pPr>
          </a:lstStyle>
          <a:p>
            <a:endParaRPr lang="tr-TR" altLang="tr-TR"/>
          </a:p>
        </p:txBody>
      </p:sp>
      <p:sp>
        <p:nvSpPr>
          <p:cNvPr id="1029" name="Rectangle 5"/>
          <p:cNvSpPr>
            <a:spLocks noGrp="1" noChangeArrowheads="1"/>
          </p:cNvSpPr>
          <p:nvPr>
            <p:ph type="ftr" sz="quarter" idx="3"/>
          </p:nvPr>
        </p:nvSpPr>
        <p:spPr bwMode="auto">
          <a:xfrm>
            <a:off x="2590800" y="6400800"/>
            <a:ext cx="39624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Times" panose="02020603050405020304" pitchFamily="18" charset="0"/>
              </a:defRPr>
            </a:lvl1pPr>
          </a:lstStyle>
          <a:p>
            <a:endParaRPr lang="tr-TR" altLang="tr-TR"/>
          </a:p>
        </p:txBody>
      </p:sp>
      <p:sp>
        <p:nvSpPr>
          <p:cNvPr id="1030" name="Rectangle 6"/>
          <p:cNvSpPr>
            <a:spLocks noGrp="1" noChangeArrowheads="1"/>
          </p:cNvSpPr>
          <p:nvPr>
            <p:ph type="sldNum" sz="quarter" idx="4"/>
          </p:nvPr>
        </p:nvSpPr>
        <p:spPr bwMode="auto">
          <a:xfrm>
            <a:off x="7010400" y="6400800"/>
            <a:ext cx="1905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Times" panose="02020603050405020304" pitchFamily="18" charset="0"/>
              </a:defRPr>
            </a:lvl1pPr>
          </a:lstStyle>
          <a:p>
            <a:fld id="{3F2B0001-D862-42FE-B423-3FEBE85BFB40}" type="slidenum">
              <a:rPr lang="en-US" altLang="tr-TR"/>
              <a:pPr/>
              <a:t>‹#›</a:t>
            </a:fld>
            <a:endParaRPr lang="en-US" altLang="tr-TR"/>
          </a:p>
        </p:txBody>
      </p:sp>
      <p:sp>
        <p:nvSpPr>
          <p:cNvPr id="1032" name="Rectangle 8"/>
          <p:cNvSpPr>
            <a:spLocks noChangeArrowheads="1"/>
          </p:cNvSpPr>
          <p:nvPr/>
        </p:nvSpPr>
        <p:spPr bwMode="auto">
          <a:xfrm>
            <a:off x="0" y="838200"/>
            <a:ext cx="7772400" cy="76200"/>
          </a:xfrm>
          <a:prstGeom prst="rect">
            <a:avLst/>
          </a:prstGeom>
          <a:gradFill rotWithShape="0">
            <a:gsLst>
              <a:gs pos="0">
                <a:srgbClr val="6600CC"/>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1033" name="Rectangle 9"/>
          <p:cNvSpPr>
            <a:spLocks noChangeArrowheads="1"/>
          </p:cNvSpPr>
          <p:nvPr/>
        </p:nvSpPr>
        <p:spPr bwMode="auto">
          <a:xfrm>
            <a:off x="381000" y="1295400"/>
            <a:ext cx="8382000" cy="4800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eaLnBrk="0" fontAlgn="base" hangingPunct="0">
        <a:spcBef>
          <a:spcPct val="0"/>
        </a:spcBef>
        <a:spcAft>
          <a:spcPct val="0"/>
        </a:spcAft>
        <a:defRPr sz="3600" b="1" i="1" kern="1200">
          <a:solidFill>
            <a:schemeClr val="tx2"/>
          </a:solidFill>
          <a:latin typeface="+mj-lt"/>
          <a:ea typeface="+mj-ea"/>
          <a:cs typeface="+mj-cs"/>
        </a:defRPr>
      </a:lvl1pPr>
      <a:lvl2pPr algn="l" rtl="0" eaLnBrk="0" fontAlgn="base" hangingPunct="0">
        <a:spcBef>
          <a:spcPct val="0"/>
        </a:spcBef>
        <a:spcAft>
          <a:spcPct val="0"/>
        </a:spcAft>
        <a:defRPr sz="3600" b="1" i="1">
          <a:solidFill>
            <a:schemeClr val="tx2"/>
          </a:solidFill>
          <a:latin typeface="Arial" panose="020B0604020202020204" pitchFamily="34" charset="0"/>
        </a:defRPr>
      </a:lvl2pPr>
      <a:lvl3pPr algn="l" rtl="0" eaLnBrk="0" fontAlgn="base" hangingPunct="0">
        <a:spcBef>
          <a:spcPct val="0"/>
        </a:spcBef>
        <a:spcAft>
          <a:spcPct val="0"/>
        </a:spcAft>
        <a:defRPr sz="3600" b="1" i="1">
          <a:solidFill>
            <a:schemeClr val="tx2"/>
          </a:solidFill>
          <a:latin typeface="Arial" panose="020B0604020202020204" pitchFamily="34" charset="0"/>
        </a:defRPr>
      </a:lvl3pPr>
      <a:lvl4pPr algn="l" rtl="0" eaLnBrk="0" fontAlgn="base" hangingPunct="0">
        <a:spcBef>
          <a:spcPct val="0"/>
        </a:spcBef>
        <a:spcAft>
          <a:spcPct val="0"/>
        </a:spcAft>
        <a:defRPr sz="3600" b="1" i="1">
          <a:solidFill>
            <a:schemeClr val="tx2"/>
          </a:solidFill>
          <a:latin typeface="Arial" panose="020B0604020202020204" pitchFamily="34" charset="0"/>
        </a:defRPr>
      </a:lvl4pPr>
      <a:lvl5pPr algn="l" rtl="0" eaLnBrk="0" fontAlgn="base" hangingPunct="0">
        <a:spcBef>
          <a:spcPct val="0"/>
        </a:spcBef>
        <a:spcAft>
          <a:spcPct val="0"/>
        </a:spcAft>
        <a:defRPr sz="3600" b="1" i="1">
          <a:solidFill>
            <a:schemeClr val="tx2"/>
          </a:solidFill>
          <a:latin typeface="Arial" panose="020B0604020202020204" pitchFamily="34" charset="0"/>
        </a:defRPr>
      </a:lvl5pPr>
      <a:lvl6pPr marL="457200" algn="l" rtl="0" eaLnBrk="0" fontAlgn="base" hangingPunct="0">
        <a:spcBef>
          <a:spcPct val="0"/>
        </a:spcBef>
        <a:spcAft>
          <a:spcPct val="0"/>
        </a:spcAft>
        <a:defRPr sz="3600" b="1" i="1">
          <a:solidFill>
            <a:schemeClr val="tx2"/>
          </a:solidFill>
          <a:latin typeface="Arial" panose="020B0604020202020204" pitchFamily="34" charset="0"/>
        </a:defRPr>
      </a:lvl6pPr>
      <a:lvl7pPr marL="914400" algn="l" rtl="0" eaLnBrk="0" fontAlgn="base" hangingPunct="0">
        <a:spcBef>
          <a:spcPct val="0"/>
        </a:spcBef>
        <a:spcAft>
          <a:spcPct val="0"/>
        </a:spcAft>
        <a:defRPr sz="3600" b="1" i="1">
          <a:solidFill>
            <a:schemeClr val="tx2"/>
          </a:solidFill>
          <a:latin typeface="Arial" panose="020B0604020202020204" pitchFamily="34" charset="0"/>
        </a:defRPr>
      </a:lvl7pPr>
      <a:lvl8pPr marL="1371600" algn="l" rtl="0" eaLnBrk="0" fontAlgn="base" hangingPunct="0">
        <a:spcBef>
          <a:spcPct val="0"/>
        </a:spcBef>
        <a:spcAft>
          <a:spcPct val="0"/>
        </a:spcAft>
        <a:defRPr sz="3600" b="1" i="1">
          <a:solidFill>
            <a:schemeClr val="tx2"/>
          </a:solidFill>
          <a:latin typeface="Arial" panose="020B0604020202020204" pitchFamily="34" charset="0"/>
        </a:defRPr>
      </a:lvl8pPr>
      <a:lvl9pPr marL="1828800" algn="l" rtl="0" eaLnBrk="0" fontAlgn="base" hangingPunct="0">
        <a:spcBef>
          <a:spcPct val="0"/>
        </a:spcBef>
        <a:spcAft>
          <a:spcPct val="0"/>
        </a:spcAft>
        <a:defRPr sz="3600" b="1" i="1">
          <a:solidFill>
            <a:schemeClr val="tx2"/>
          </a:solidFill>
          <a:latin typeface="Arial" panose="020B0604020202020204" pitchFamily="34" charset="0"/>
        </a:defRPr>
      </a:lvl9pPr>
    </p:titleStyle>
    <p:bodyStyle>
      <a:lvl1pPr marL="346075" indent="-346075" algn="l" rtl="0" eaLnBrk="0" fontAlgn="base" hangingPunct="0">
        <a:spcBef>
          <a:spcPct val="20000"/>
        </a:spcBef>
        <a:spcAft>
          <a:spcPct val="0"/>
        </a:spcAft>
        <a:defRPr sz="3200" kern="1200">
          <a:solidFill>
            <a:schemeClr val="tx1"/>
          </a:solidFill>
          <a:latin typeface="+mn-lt"/>
          <a:ea typeface="+mn-ea"/>
          <a:cs typeface="+mn-cs"/>
        </a:defRPr>
      </a:lvl1pPr>
      <a:lvl2pPr marL="750888" indent="-288925" algn="l" rtl="0" eaLnBrk="0" fontAlgn="base" hangingPunct="0">
        <a:spcBef>
          <a:spcPct val="20000"/>
        </a:spcBef>
        <a:spcAft>
          <a:spcPct val="0"/>
        </a:spcAft>
        <a:buFont typeface="Symbol" panose="05050102010706020507" pitchFamily="18" charset="2"/>
        <a:buChar char="·"/>
        <a:defRPr sz="2800" kern="1200">
          <a:solidFill>
            <a:schemeClr val="tx1"/>
          </a:solidFill>
          <a:latin typeface="+mn-lt"/>
          <a:ea typeface="+mn-ea"/>
          <a:cs typeface="+mn-cs"/>
        </a:defRPr>
      </a:lvl2pPr>
      <a:lvl3pPr marL="1150938"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eds.lpl.arizona.edu/messier/cluster.html"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eds.lpl.arizona.edu/messier/map/Tau.html"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7" name="Rectangle 9"/>
          <p:cNvSpPr>
            <a:spLocks noChangeArrowheads="1"/>
          </p:cNvSpPr>
          <p:nvPr/>
        </p:nvSpPr>
        <p:spPr bwMode="auto">
          <a:xfrm>
            <a:off x="233363" y="981075"/>
            <a:ext cx="8659812"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indent="4763" algn="ctr">
              <a:spcBef>
                <a:spcPct val="20000"/>
              </a:spcBef>
              <a:buFont typeface="Symbol" panose="05050102010706020507" pitchFamily="18" charset="2"/>
              <a:buChar char="·"/>
              <a:defRPr sz="2800">
                <a:solidFill>
                  <a:schemeClr val="tx1"/>
                </a:solidFill>
                <a:latin typeface="Arial" panose="020B0604020202020204" pitchFamily="34" charset="0"/>
              </a:defRPr>
            </a:lvl2pPr>
            <a:lvl3pPr indent="7938" algn="ctr">
              <a:spcBef>
                <a:spcPct val="20000"/>
              </a:spcBef>
              <a:buChar char="–"/>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eaLnBrk="0" fontAlgn="base" hangingPunct="0">
              <a:spcBef>
                <a:spcPct val="20000"/>
              </a:spcBef>
              <a:spcAft>
                <a:spcPct val="0"/>
              </a:spcAft>
              <a:defRPr sz="2000">
                <a:solidFill>
                  <a:schemeClr val="tx1"/>
                </a:solidFill>
                <a:latin typeface="Arial" panose="020B0604020202020204" pitchFamily="34" charset="0"/>
              </a:defRPr>
            </a:lvl6pPr>
            <a:lvl7pPr algn="ctr" eaLnBrk="0" fontAlgn="base" hangingPunct="0">
              <a:spcBef>
                <a:spcPct val="20000"/>
              </a:spcBef>
              <a:spcAft>
                <a:spcPct val="0"/>
              </a:spcAft>
              <a:defRPr sz="2000">
                <a:solidFill>
                  <a:schemeClr val="tx1"/>
                </a:solidFill>
                <a:latin typeface="Arial" panose="020B0604020202020204" pitchFamily="34" charset="0"/>
              </a:defRPr>
            </a:lvl7pPr>
            <a:lvl8pPr algn="ctr" eaLnBrk="0" fontAlgn="base" hangingPunct="0">
              <a:spcBef>
                <a:spcPct val="20000"/>
              </a:spcBef>
              <a:spcAft>
                <a:spcPct val="0"/>
              </a:spcAft>
              <a:defRPr sz="2000">
                <a:solidFill>
                  <a:schemeClr val="tx1"/>
                </a:solidFill>
                <a:latin typeface="Arial" panose="020B0604020202020204" pitchFamily="34" charset="0"/>
              </a:defRPr>
            </a:lvl8pPr>
            <a:lvl9pPr algn="ctr" eaLnBrk="0" fontAlgn="base" hangingPunct="0">
              <a:spcBef>
                <a:spcPct val="20000"/>
              </a:spcBef>
              <a:spcAft>
                <a:spcPct val="0"/>
              </a:spcAft>
              <a:defRPr sz="2000">
                <a:solidFill>
                  <a:schemeClr val="tx1"/>
                </a:solidFill>
                <a:latin typeface="Arial" panose="020B0604020202020204" pitchFamily="34" charset="0"/>
              </a:defRPr>
            </a:lvl9pPr>
          </a:lstStyle>
          <a:p>
            <a:pPr>
              <a:lnSpc>
                <a:spcPct val="90000"/>
              </a:lnSpc>
            </a:pPr>
            <a:endParaRPr lang="tr-TR" altLang="tr-TR" sz="4800" dirty="0">
              <a:solidFill>
                <a:srgbClr val="FFFF00"/>
              </a:solidFill>
              <a:effectLst>
                <a:outerShdw blurRad="38100" dist="38100" dir="2700000" algn="tl">
                  <a:srgbClr val="000000"/>
                </a:outerShdw>
              </a:effectLst>
            </a:endParaRPr>
          </a:p>
        </p:txBody>
      </p:sp>
      <p:pic>
        <p:nvPicPr>
          <p:cNvPr id="176140" name="Picture 12" descr="AUGLogo_Transparan_siya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5113" y="-26988"/>
            <a:ext cx="971550" cy="9715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75656" y="2060848"/>
            <a:ext cx="6840760" cy="1200329"/>
          </a:xfrm>
          <a:prstGeom prst="rect">
            <a:avLst/>
          </a:prstGeom>
          <a:noFill/>
        </p:spPr>
        <p:txBody>
          <a:bodyPr wrap="square" rtlCol="0">
            <a:spAutoFit/>
          </a:bodyPr>
          <a:lstStyle/>
          <a:p>
            <a:r>
              <a:rPr lang="tr-TR" altLang="tr-TR" sz="3600" dirty="0" smtClean="0">
                <a:solidFill>
                  <a:schemeClr val="bg2">
                    <a:lumMod val="20000"/>
                    <a:lumOff val="80000"/>
                  </a:schemeClr>
                </a:solidFill>
                <a:effectLst>
                  <a:outerShdw blurRad="38100" dist="38100" dir="2700000" algn="tl">
                    <a:srgbClr val="000000"/>
                  </a:outerShdw>
                </a:effectLst>
              </a:rPr>
              <a:t>Yıldızların Hayatı ve Misyonu</a:t>
            </a:r>
          </a:p>
          <a:p>
            <a:endParaRPr lang="tr-TR" sz="3600" dirty="0">
              <a:solidFill>
                <a:schemeClr val="bg2">
                  <a:lumMod val="20000"/>
                  <a:lumOff val="80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tr-TR"/>
              <a:t>N</a:t>
            </a:r>
            <a:r>
              <a:rPr lang="tr-TR" altLang="tr-TR"/>
              <a:t>ük</a:t>
            </a:r>
            <a:r>
              <a:rPr lang="en-US" altLang="tr-TR"/>
              <a:t>le</a:t>
            </a:r>
            <a:r>
              <a:rPr lang="tr-TR" altLang="tr-TR"/>
              <a:t>e</a:t>
            </a:r>
            <a:r>
              <a:rPr lang="en-US" altLang="tr-TR"/>
              <a:t>r F</a:t>
            </a:r>
            <a:r>
              <a:rPr lang="tr-TR" altLang="tr-TR"/>
              <a:t>üzy</a:t>
            </a:r>
            <a:r>
              <a:rPr lang="en-US" altLang="tr-TR"/>
              <a:t>on !</a:t>
            </a:r>
          </a:p>
        </p:txBody>
      </p:sp>
      <p:sp>
        <p:nvSpPr>
          <p:cNvPr id="66567" name="Rectangle 7"/>
          <p:cNvSpPr>
            <a:spLocks noGrp="1" noChangeArrowheads="1"/>
          </p:cNvSpPr>
          <p:nvPr>
            <p:ph type="body" idx="1"/>
          </p:nvPr>
        </p:nvSpPr>
        <p:spPr>
          <a:ln/>
        </p:spPr>
        <p:txBody>
          <a:bodyPr/>
          <a:lstStyle/>
          <a:p>
            <a:r>
              <a:rPr lang="tr-TR" altLang="tr-TR"/>
              <a:t>Yıldızın merkezi sıcaklığı 15 milyon santigrad dereceye eriştiğinde, füzyon başlar !</a:t>
            </a:r>
            <a:endParaRPr lang="en-US" altLang="tr-TR"/>
          </a:p>
          <a:p>
            <a:pPr algn="ctr"/>
            <a:r>
              <a:rPr lang="en-US" altLang="tr-TR" b="1"/>
              <a:t>  </a:t>
            </a:r>
            <a:r>
              <a:rPr lang="en-US" altLang="tr-TR" sz="2600" b="1"/>
              <a:t>4 (</a:t>
            </a:r>
            <a:r>
              <a:rPr lang="en-US" altLang="tr-TR" sz="2600" b="1" baseline="30000"/>
              <a:t>1</a:t>
            </a:r>
            <a:r>
              <a:rPr lang="en-US" altLang="tr-TR" sz="2600" b="1"/>
              <a:t>H) --&gt; </a:t>
            </a:r>
            <a:r>
              <a:rPr lang="en-US" altLang="tr-TR" sz="2600" b="1" baseline="30000"/>
              <a:t>4</a:t>
            </a:r>
            <a:r>
              <a:rPr lang="en-US" altLang="tr-TR" sz="2600" b="1"/>
              <a:t>He + 2 e</a:t>
            </a:r>
            <a:r>
              <a:rPr lang="en-US" altLang="tr-TR" sz="2600" b="1" baseline="30000"/>
              <a:t>+</a:t>
            </a:r>
            <a:r>
              <a:rPr lang="en-US" altLang="tr-TR" sz="2600" b="1"/>
              <a:t> + 2 n</a:t>
            </a:r>
            <a:r>
              <a:rPr lang="tr-TR" altLang="tr-TR" sz="2600" b="1"/>
              <a:t>ö</a:t>
            </a:r>
            <a:r>
              <a:rPr lang="en-US" altLang="tr-TR" sz="2600" b="1"/>
              <a:t>trino + ener</a:t>
            </a:r>
            <a:r>
              <a:rPr lang="tr-TR" altLang="tr-TR" sz="2600" b="1"/>
              <a:t>ji</a:t>
            </a:r>
            <a:endParaRPr lang="en-US" altLang="tr-TR" sz="2600" b="1"/>
          </a:p>
          <a:p>
            <a:pPr algn="ctr"/>
            <a:r>
              <a:rPr lang="tr-TR" altLang="tr-TR"/>
              <a:t>Peki bu enerji nereden gelmektedir ?</a:t>
            </a:r>
            <a:endParaRPr lang="en-US" altLang="tr-TR"/>
          </a:p>
          <a:p>
            <a:pPr algn="ctr"/>
            <a:r>
              <a:rPr lang="tr-TR" altLang="tr-TR" u="sng"/>
              <a:t>Dört tane</a:t>
            </a:r>
            <a:r>
              <a:rPr lang="en-US" altLang="tr-TR" u="sng"/>
              <a:t> </a:t>
            </a:r>
            <a:r>
              <a:rPr lang="en-US" altLang="tr-TR" b="1" u="sng" baseline="30000"/>
              <a:t>1</a:t>
            </a:r>
            <a:r>
              <a:rPr lang="en-US" altLang="tr-TR" u="sng"/>
              <a:t>H </a:t>
            </a:r>
            <a:r>
              <a:rPr lang="tr-TR" altLang="tr-TR" u="sng"/>
              <a:t>kütlesi </a:t>
            </a:r>
            <a:r>
              <a:rPr lang="en-US" altLang="tr-TR" u="sng"/>
              <a:t>&gt; </a:t>
            </a:r>
            <a:r>
              <a:rPr lang="tr-TR" altLang="tr-TR" u="sng"/>
              <a:t>bir tane</a:t>
            </a:r>
            <a:r>
              <a:rPr lang="en-US" altLang="tr-TR" u="sng"/>
              <a:t> </a:t>
            </a:r>
            <a:r>
              <a:rPr lang="en-US" altLang="tr-TR" b="1" u="sng" baseline="30000"/>
              <a:t>4</a:t>
            </a:r>
            <a:r>
              <a:rPr lang="en-US" altLang="tr-TR" u="sng"/>
              <a:t>He</a:t>
            </a:r>
            <a:r>
              <a:rPr lang="tr-TR" altLang="tr-TR" u="sng"/>
              <a:t> kütlesi</a:t>
            </a:r>
            <a:endParaRPr lang="en-US" altLang="tr-TR" u="sng"/>
          </a:p>
        </p:txBody>
      </p:sp>
      <p:sp>
        <p:nvSpPr>
          <p:cNvPr id="66568" name="Text Box 8"/>
          <p:cNvSpPr txBox="1">
            <a:spLocks noChangeArrowheads="1"/>
          </p:cNvSpPr>
          <p:nvPr/>
        </p:nvSpPr>
        <p:spPr bwMode="auto">
          <a:xfrm>
            <a:off x="4724400" y="4724400"/>
            <a:ext cx="1608138"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tr-TR" sz="3200" b="0"/>
              <a:t>E = mc</a:t>
            </a:r>
            <a:r>
              <a:rPr lang="en-US" altLang="tr-TR" sz="3200" b="0" baseline="30000"/>
              <a:t>2</a:t>
            </a:r>
            <a:endParaRPr lang="en-US" altLang="tr-TR"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656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6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6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656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5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7" grpId="0" build="p" autoUpdateAnimBg="0"/>
      <p:bldP spid="66568"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6" name="Rectangle 4"/>
          <p:cNvSpPr>
            <a:spLocks noChangeArrowheads="1"/>
          </p:cNvSpPr>
          <p:nvPr/>
        </p:nvSpPr>
        <p:spPr bwMode="auto">
          <a:xfrm>
            <a:off x="611188" y="0"/>
            <a:ext cx="7772400" cy="762000"/>
          </a:xfrm>
          <a:prstGeom prst="rect">
            <a:avLst/>
          </a:prstGeom>
          <a:noFill/>
          <a:ln>
            <a:noFill/>
          </a:ln>
          <a:effectLst/>
          <a:extLst>
            <a:ext uri="{909E8E84-426E-40DD-AFC4-6F175D3DCCD1}">
              <a14:hiddenFill xmlns:a14="http://schemas.microsoft.com/office/drawing/2010/main">
                <a:solidFill>
                  <a:srgbClr val="00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i="1">
                <a:solidFill>
                  <a:schemeClr val="tx2"/>
                </a:solidFill>
                <a:latin typeface="Arial" panose="020B0604020202020204" pitchFamily="34" charset="0"/>
              </a:defRPr>
            </a:lvl1pPr>
            <a:lvl2pPr>
              <a:defRPr sz="3600" b="1" i="1">
                <a:solidFill>
                  <a:schemeClr val="tx2"/>
                </a:solidFill>
                <a:latin typeface="Arial" panose="020B0604020202020204" pitchFamily="34" charset="0"/>
              </a:defRPr>
            </a:lvl2pPr>
            <a:lvl3pPr>
              <a:defRPr sz="3600" b="1" i="1">
                <a:solidFill>
                  <a:schemeClr val="tx2"/>
                </a:solidFill>
                <a:latin typeface="Arial" panose="020B0604020202020204" pitchFamily="34" charset="0"/>
              </a:defRPr>
            </a:lvl3pPr>
            <a:lvl4pPr>
              <a:defRPr sz="3600" b="1" i="1">
                <a:solidFill>
                  <a:schemeClr val="tx2"/>
                </a:solidFill>
                <a:latin typeface="Arial" panose="020B0604020202020204" pitchFamily="34" charset="0"/>
              </a:defRPr>
            </a:lvl4pPr>
            <a:lvl5pPr>
              <a:defRPr sz="3600" b="1" i="1">
                <a:solidFill>
                  <a:schemeClr val="tx2"/>
                </a:solidFill>
                <a:latin typeface="Arial" panose="020B0604020202020204" pitchFamily="34" charset="0"/>
              </a:defRPr>
            </a:lvl5pPr>
            <a:lvl6pPr marL="457200" eaLnBrk="0" fontAlgn="base" hangingPunct="0">
              <a:spcBef>
                <a:spcPct val="0"/>
              </a:spcBef>
              <a:spcAft>
                <a:spcPct val="0"/>
              </a:spcAft>
              <a:defRPr sz="3600" b="1" i="1">
                <a:solidFill>
                  <a:schemeClr val="tx2"/>
                </a:solidFill>
                <a:latin typeface="Arial" panose="020B0604020202020204" pitchFamily="34" charset="0"/>
              </a:defRPr>
            </a:lvl6pPr>
            <a:lvl7pPr marL="914400" eaLnBrk="0" fontAlgn="base" hangingPunct="0">
              <a:spcBef>
                <a:spcPct val="0"/>
              </a:spcBef>
              <a:spcAft>
                <a:spcPct val="0"/>
              </a:spcAft>
              <a:defRPr sz="3600" b="1" i="1">
                <a:solidFill>
                  <a:schemeClr val="tx2"/>
                </a:solidFill>
                <a:latin typeface="Arial" panose="020B0604020202020204" pitchFamily="34" charset="0"/>
              </a:defRPr>
            </a:lvl7pPr>
            <a:lvl8pPr marL="1371600" eaLnBrk="0" fontAlgn="base" hangingPunct="0">
              <a:spcBef>
                <a:spcPct val="0"/>
              </a:spcBef>
              <a:spcAft>
                <a:spcPct val="0"/>
              </a:spcAft>
              <a:defRPr sz="3600" b="1" i="1">
                <a:solidFill>
                  <a:schemeClr val="tx2"/>
                </a:solidFill>
                <a:latin typeface="Arial" panose="020B0604020202020204" pitchFamily="34" charset="0"/>
              </a:defRPr>
            </a:lvl8pPr>
            <a:lvl9pPr marL="1828800" eaLnBrk="0" fontAlgn="base" hangingPunct="0">
              <a:spcBef>
                <a:spcPct val="0"/>
              </a:spcBef>
              <a:spcAft>
                <a:spcPct val="0"/>
              </a:spcAft>
              <a:defRPr sz="3600" b="1" i="1">
                <a:solidFill>
                  <a:schemeClr val="tx2"/>
                </a:solidFill>
                <a:latin typeface="Arial" panose="020B0604020202020204" pitchFamily="34" charset="0"/>
              </a:defRPr>
            </a:lvl9pPr>
          </a:lstStyle>
          <a:p>
            <a:r>
              <a:rPr lang="tr-TR" altLang="tr-TR" sz="3200" b="0">
                <a:solidFill>
                  <a:srgbClr val="FF3300"/>
                </a:solidFill>
                <a:latin typeface="Palatino" pitchFamily="18" charset="0"/>
              </a:rPr>
              <a:t>Nükleer Birleşme</a:t>
            </a:r>
            <a:r>
              <a:rPr lang="tr-TR" altLang="tr-TR" sz="3300" b="0" baseline="30000">
                <a:solidFill>
                  <a:srgbClr val="FF3300"/>
                </a:solidFill>
                <a:latin typeface="Palatino" pitchFamily="18" charset="0"/>
              </a:rPr>
              <a:t> </a:t>
            </a:r>
            <a:endParaRPr lang="tr-TR" altLang="tr-TR"/>
          </a:p>
        </p:txBody>
      </p:sp>
      <p:sp>
        <p:nvSpPr>
          <p:cNvPr id="146437" name="Rectangle 5"/>
          <p:cNvSpPr>
            <a:spLocks noChangeArrowheads="1"/>
          </p:cNvSpPr>
          <p:nvPr/>
        </p:nvSpPr>
        <p:spPr bwMode="auto">
          <a:xfrm>
            <a:off x="755650" y="1268413"/>
            <a:ext cx="1952625" cy="5191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buFontTx/>
              <a:buChar char="•"/>
            </a:pPr>
            <a:r>
              <a:rPr lang="tr-TR" altLang="tr-TR" sz="2800" b="0">
                <a:solidFill>
                  <a:schemeClr val="hlink"/>
                </a:solidFill>
                <a:latin typeface="Palatino" pitchFamily="18" charset="0"/>
              </a:rPr>
              <a:t>4H </a:t>
            </a:r>
            <a:r>
              <a:rPr lang="tr-TR" altLang="tr-TR" sz="2800" b="0">
                <a:solidFill>
                  <a:schemeClr val="hlink"/>
                </a:solidFill>
                <a:latin typeface="Palatino" pitchFamily="18" charset="0"/>
                <a:sym typeface="Wingdings" panose="05000000000000000000" pitchFamily="2" charset="2"/>
              </a:rPr>
              <a:t></a:t>
            </a:r>
            <a:r>
              <a:rPr lang="tr-TR" altLang="tr-TR" sz="2800" b="0">
                <a:solidFill>
                  <a:schemeClr val="hlink"/>
                </a:solidFill>
                <a:latin typeface="Palatino" pitchFamily="18" charset="0"/>
              </a:rPr>
              <a:t> He </a:t>
            </a:r>
            <a:endParaRPr lang="tr-TR" altLang="tr-TR" sz="2800" b="0">
              <a:solidFill>
                <a:schemeClr val="hlink"/>
              </a:solidFill>
              <a:latin typeface="Palatino" pitchFamily="18" charset="0"/>
              <a:sym typeface="Wingdings" panose="05000000000000000000" pitchFamily="2" charset="2"/>
            </a:endParaRPr>
          </a:p>
        </p:txBody>
      </p:sp>
      <p:sp>
        <p:nvSpPr>
          <p:cNvPr id="146438" name="Rectangle 6"/>
          <p:cNvSpPr>
            <a:spLocks noChangeArrowheads="1"/>
          </p:cNvSpPr>
          <p:nvPr/>
        </p:nvSpPr>
        <p:spPr bwMode="auto">
          <a:xfrm>
            <a:off x="700088" y="1989138"/>
            <a:ext cx="5983287" cy="5191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buFontTx/>
              <a:buChar char="•"/>
            </a:pPr>
            <a:r>
              <a:rPr lang="tr-TR" altLang="tr-TR" sz="2800" b="0">
                <a:solidFill>
                  <a:schemeClr val="hlink"/>
                </a:solidFill>
                <a:latin typeface="Palatino" pitchFamily="18" charset="0"/>
              </a:rPr>
              <a:t>4 H çekirdeğinin kütlesi (4 proton): </a:t>
            </a:r>
            <a:endParaRPr lang="tr-TR" altLang="tr-TR" sz="1800" b="0"/>
          </a:p>
        </p:txBody>
      </p:sp>
      <p:sp>
        <p:nvSpPr>
          <p:cNvPr id="146439" name="Rectangle 7"/>
          <p:cNvSpPr>
            <a:spLocks noChangeArrowheads="1"/>
          </p:cNvSpPr>
          <p:nvPr/>
        </p:nvSpPr>
        <p:spPr bwMode="auto">
          <a:xfrm>
            <a:off x="747713" y="2563813"/>
            <a:ext cx="7099300" cy="5191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pPr>
            <a:r>
              <a:rPr lang="tr-TR" altLang="tr-TR" sz="2800" b="0">
                <a:solidFill>
                  <a:schemeClr val="hlink"/>
                </a:solidFill>
                <a:latin typeface="Palatino" pitchFamily="18" charset="0"/>
              </a:rPr>
              <a:t>	4 x (1.6726 x10</a:t>
            </a:r>
            <a:r>
              <a:rPr lang="tr-TR" altLang="tr-TR" sz="2900" b="0" baseline="30000">
                <a:solidFill>
                  <a:schemeClr val="hlink"/>
                </a:solidFill>
                <a:latin typeface="Palatino" pitchFamily="18" charset="0"/>
              </a:rPr>
              <a:t>-27</a:t>
            </a:r>
            <a:r>
              <a:rPr lang="tr-TR" altLang="tr-TR" sz="2800" b="0">
                <a:solidFill>
                  <a:schemeClr val="hlink"/>
                </a:solidFill>
                <a:latin typeface="Palatino" pitchFamily="18" charset="0"/>
              </a:rPr>
              <a:t> kg) = </a:t>
            </a:r>
            <a:r>
              <a:rPr lang="tr-TR" altLang="tr-TR" sz="2800" b="0">
                <a:solidFill>
                  <a:schemeClr val="accent1"/>
                </a:solidFill>
                <a:latin typeface="Palatino" pitchFamily="18" charset="0"/>
              </a:rPr>
              <a:t>6.690 x 10</a:t>
            </a:r>
            <a:r>
              <a:rPr lang="tr-TR" altLang="tr-TR" sz="2900" b="0" baseline="30000">
                <a:solidFill>
                  <a:schemeClr val="accent1"/>
                </a:solidFill>
                <a:latin typeface="Palatino" pitchFamily="18" charset="0"/>
              </a:rPr>
              <a:t>-27</a:t>
            </a:r>
            <a:r>
              <a:rPr lang="tr-TR" altLang="tr-TR" sz="2800" b="0">
                <a:solidFill>
                  <a:schemeClr val="accent1"/>
                </a:solidFill>
                <a:latin typeface="Palatino" pitchFamily="18" charset="0"/>
              </a:rPr>
              <a:t> kg </a:t>
            </a:r>
            <a:endParaRPr lang="tr-TR" altLang="tr-TR" sz="1800" b="0"/>
          </a:p>
        </p:txBody>
      </p:sp>
      <p:sp>
        <p:nvSpPr>
          <p:cNvPr id="146440" name="Rectangle 8"/>
          <p:cNvSpPr>
            <a:spLocks noChangeArrowheads="1"/>
          </p:cNvSpPr>
          <p:nvPr/>
        </p:nvSpPr>
        <p:spPr bwMode="auto">
          <a:xfrm>
            <a:off x="674688" y="3140075"/>
            <a:ext cx="7037387" cy="5191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buFontTx/>
              <a:buChar char="•"/>
            </a:pPr>
            <a:r>
              <a:rPr lang="tr-TR" altLang="tr-TR" sz="2800" b="0">
                <a:solidFill>
                  <a:schemeClr val="hlink"/>
                </a:solidFill>
                <a:latin typeface="Palatino" pitchFamily="18" charset="0"/>
              </a:rPr>
              <a:t>He çekirdeğinin kütlesi:  = </a:t>
            </a:r>
            <a:r>
              <a:rPr lang="tr-TR" altLang="tr-TR" sz="2800" b="0">
                <a:solidFill>
                  <a:schemeClr val="accent1"/>
                </a:solidFill>
                <a:latin typeface="Palatino" pitchFamily="18" charset="0"/>
              </a:rPr>
              <a:t>6.643 x 10</a:t>
            </a:r>
            <a:r>
              <a:rPr lang="tr-TR" altLang="tr-TR" sz="2900" b="0" baseline="30000">
                <a:solidFill>
                  <a:schemeClr val="accent1"/>
                </a:solidFill>
                <a:latin typeface="Palatino" pitchFamily="18" charset="0"/>
              </a:rPr>
              <a:t>-27</a:t>
            </a:r>
            <a:r>
              <a:rPr lang="tr-TR" altLang="tr-TR" sz="2800" b="0">
                <a:solidFill>
                  <a:schemeClr val="accent1"/>
                </a:solidFill>
                <a:latin typeface="Palatino" pitchFamily="18" charset="0"/>
              </a:rPr>
              <a:t> kg </a:t>
            </a:r>
            <a:endParaRPr lang="tr-TR" altLang="tr-TR" sz="1800" b="0"/>
          </a:p>
        </p:txBody>
      </p:sp>
      <p:sp>
        <p:nvSpPr>
          <p:cNvPr id="146441" name="Rectangle 9"/>
          <p:cNvSpPr>
            <a:spLocks noChangeArrowheads="1"/>
          </p:cNvSpPr>
          <p:nvPr/>
        </p:nvSpPr>
        <p:spPr bwMode="auto">
          <a:xfrm>
            <a:off x="684213" y="3702050"/>
            <a:ext cx="4808537" cy="5191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buFontTx/>
              <a:buChar char="•"/>
            </a:pPr>
            <a:r>
              <a:rPr lang="tr-TR" altLang="tr-TR" sz="2800" b="0">
                <a:solidFill>
                  <a:schemeClr val="hlink"/>
                </a:solidFill>
                <a:latin typeface="Palatino" pitchFamily="18" charset="0"/>
              </a:rPr>
              <a:t>Aradaki  </a:t>
            </a:r>
            <a:r>
              <a:rPr lang="tr-TR" altLang="tr-TR" sz="2800" b="0">
                <a:solidFill>
                  <a:schemeClr val="accent1"/>
                </a:solidFill>
                <a:latin typeface="Palatino" pitchFamily="18" charset="0"/>
              </a:rPr>
              <a:t>4.7 x 10</a:t>
            </a:r>
            <a:r>
              <a:rPr lang="tr-TR" altLang="tr-TR" sz="2900" b="0" baseline="30000">
                <a:solidFill>
                  <a:schemeClr val="accent1"/>
                </a:solidFill>
                <a:latin typeface="Palatino" pitchFamily="18" charset="0"/>
              </a:rPr>
              <a:t>-29</a:t>
            </a:r>
            <a:r>
              <a:rPr lang="tr-TR" altLang="tr-TR" sz="2800" b="0">
                <a:solidFill>
                  <a:schemeClr val="accent1"/>
                </a:solidFill>
                <a:latin typeface="Palatino" pitchFamily="18" charset="0"/>
              </a:rPr>
              <a:t> kg</a:t>
            </a:r>
            <a:r>
              <a:rPr lang="tr-TR" altLang="tr-TR" sz="2800" b="0">
                <a:solidFill>
                  <a:schemeClr val="hlink"/>
                </a:solidFill>
                <a:latin typeface="Palatino" pitchFamily="18" charset="0"/>
              </a:rPr>
              <a:t> fark? </a:t>
            </a:r>
            <a:endParaRPr lang="tr-TR" altLang="tr-TR" sz="1800" b="0"/>
          </a:p>
        </p:txBody>
      </p:sp>
      <p:sp>
        <p:nvSpPr>
          <p:cNvPr id="146442" name="Rectangle 10"/>
          <p:cNvSpPr>
            <a:spLocks noChangeArrowheads="1"/>
          </p:cNvSpPr>
          <p:nvPr/>
        </p:nvSpPr>
        <p:spPr bwMode="auto">
          <a:xfrm>
            <a:off x="684213" y="4292600"/>
            <a:ext cx="3494087" cy="5334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buFontTx/>
              <a:buChar char="•"/>
            </a:pPr>
            <a:r>
              <a:rPr lang="tr-TR" altLang="tr-TR" sz="2800" b="0">
                <a:solidFill>
                  <a:srgbClr val="FFFF00"/>
                </a:solidFill>
                <a:latin typeface="Palatino" pitchFamily="18" charset="0"/>
              </a:rPr>
              <a:t>ENERJİ! </a:t>
            </a:r>
            <a:r>
              <a:rPr lang="tr-TR" altLang="tr-TR" sz="2800" b="0">
                <a:solidFill>
                  <a:srgbClr val="FFFF00"/>
                </a:solidFill>
                <a:latin typeface="Palatino" pitchFamily="18" charset="0"/>
                <a:sym typeface="Wingdings" panose="05000000000000000000" pitchFamily="2" charset="2"/>
              </a:rPr>
              <a:t></a:t>
            </a:r>
            <a:r>
              <a:rPr lang="tr-TR" altLang="tr-TR" sz="2800" b="0">
                <a:solidFill>
                  <a:srgbClr val="FFFF00"/>
                </a:solidFill>
                <a:latin typeface="Palatino" pitchFamily="18" charset="0"/>
              </a:rPr>
              <a:t> E = mc</a:t>
            </a:r>
            <a:r>
              <a:rPr lang="tr-TR" altLang="tr-TR" sz="2900" b="0" baseline="30000">
                <a:solidFill>
                  <a:srgbClr val="FFFF00"/>
                </a:solidFill>
                <a:latin typeface="Symbol" panose="05050102010706020507" pitchFamily="18" charset="2"/>
              </a:rPr>
              <a:t>2 </a:t>
            </a:r>
            <a:endParaRPr lang="tr-TR" altLang="tr-TR" sz="2800" b="0">
              <a:solidFill>
                <a:srgbClr val="FFFF00"/>
              </a:solidFill>
              <a:latin typeface="Palatino" pitchFamily="18" charset="0"/>
              <a:sym typeface="Wingdings" panose="05000000000000000000" pitchFamily="2" charset="2"/>
            </a:endParaRPr>
          </a:p>
        </p:txBody>
      </p:sp>
      <p:sp>
        <p:nvSpPr>
          <p:cNvPr id="146443" name="Rectangle 11"/>
          <p:cNvSpPr>
            <a:spLocks noChangeArrowheads="1"/>
          </p:cNvSpPr>
          <p:nvPr/>
        </p:nvSpPr>
        <p:spPr bwMode="auto">
          <a:xfrm>
            <a:off x="684213" y="4940300"/>
            <a:ext cx="6142037" cy="533400"/>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buFontTx/>
              <a:buChar char="•"/>
            </a:pPr>
            <a:r>
              <a:rPr lang="tr-TR" altLang="tr-TR" sz="2800" b="0">
                <a:solidFill>
                  <a:schemeClr val="accent1"/>
                </a:solidFill>
                <a:latin typeface="Palatino" pitchFamily="18" charset="0"/>
              </a:rPr>
              <a:t>E = (4.7 x 10</a:t>
            </a:r>
            <a:r>
              <a:rPr lang="tr-TR" altLang="tr-TR" sz="2900" b="0" baseline="30000">
                <a:solidFill>
                  <a:schemeClr val="accent1"/>
                </a:solidFill>
                <a:latin typeface="Palatino" pitchFamily="18" charset="0"/>
              </a:rPr>
              <a:t>-29</a:t>
            </a:r>
            <a:r>
              <a:rPr lang="tr-TR" altLang="tr-TR" sz="2800" b="0">
                <a:solidFill>
                  <a:schemeClr val="accent1"/>
                </a:solidFill>
                <a:latin typeface="Palatino" pitchFamily="18" charset="0"/>
              </a:rPr>
              <a:t> kg ) x (3.0 x 10</a:t>
            </a:r>
            <a:r>
              <a:rPr lang="tr-TR" altLang="tr-TR" sz="2900" b="0" baseline="30000">
                <a:solidFill>
                  <a:schemeClr val="accent1"/>
                </a:solidFill>
                <a:latin typeface="Palatino" pitchFamily="18" charset="0"/>
              </a:rPr>
              <a:t>8</a:t>
            </a:r>
            <a:r>
              <a:rPr lang="tr-TR" altLang="tr-TR" sz="2800" b="0">
                <a:solidFill>
                  <a:schemeClr val="accent1"/>
                </a:solidFill>
                <a:latin typeface="Palatino" pitchFamily="18" charset="0"/>
              </a:rPr>
              <a:t> m/s)</a:t>
            </a:r>
            <a:r>
              <a:rPr lang="tr-TR" altLang="tr-TR" sz="2900" b="0" baseline="30000">
                <a:solidFill>
                  <a:schemeClr val="accent1"/>
                </a:solidFill>
                <a:latin typeface="Palatino" pitchFamily="18" charset="0"/>
              </a:rPr>
              <a:t>2 </a:t>
            </a:r>
            <a:endParaRPr lang="tr-TR" altLang="tr-TR" sz="1800" b="0"/>
          </a:p>
        </p:txBody>
      </p:sp>
      <p:sp>
        <p:nvSpPr>
          <p:cNvPr id="146444" name="Rectangle 12"/>
          <p:cNvSpPr>
            <a:spLocks noChangeArrowheads="1"/>
          </p:cNvSpPr>
          <p:nvPr/>
        </p:nvSpPr>
        <p:spPr bwMode="auto">
          <a:xfrm>
            <a:off x="684213" y="5589588"/>
            <a:ext cx="7142162" cy="519112"/>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buFontTx/>
              <a:buChar char="•"/>
            </a:pPr>
            <a:r>
              <a:rPr lang="tr-TR" altLang="tr-TR" sz="2800" b="0">
                <a:solidFill>
                  <a:schemeClr val="accent1"/>
                </a:solidFill>
                <a:latin typeface="Palatino" pitchFamily="18" charset="0"/>
              </a:rPr>
              <a:t>E = hc/</a:t>
            </a:r>
            <a:r>
              <a:rPr lang="tr-TR" altLang="tr-TR" sz="2800" b="0">
                <a:solidFill>
                  <a:schemeClr val="accent1"/>
                </a:solidFill>
                <a:latin typeface="Symbol" panose="05050102010706020507" pitchFamily="18" charset="2"/>
              </a:rPr>
              <a:t>l</a:t>
            </a:r>
            <a:r>
              <a:rPr lang="tr-TR" altLang="tr-TR" sz="2800" b="0">
                <a:solidFill>
                  <a:schemeClr val="accent1"/>
                </a:solidFill>
                <a:latin typeface="Palatino" pitchFamily="18" charset="0"/>
              </a:rPr>
              <a:t> </a:t>
            </a:r>
            <a:r>
              <a:rPr lang="tr-TR" altLang="tr-TR" sz="2800" b="0">
                <a:solidFill>
                  <a:schemeClr val="accent1"/>
                </a:solidFill>
                <a:latin typeface="Palatino" pitchFamily="18" charset="0"/>
                <a:sym typeface="Wingdings" panose="05000000000000000000" pitchFamily="2" charset="2"/>
              </a:rPr>
              <a:t></a:t>
            </a:r>
            <a:r>
              <a:rPr lang="tr-TR" altLang="tr-TR" sz="2800" b="0">
                <a:solidFill>
                  <a:schemeClr val="accent1"/>
                </a:solidFill>
                <a:latin typeface="Palatino" pitchFamily="18" charset="0"/>
              </a:rPr>
              <a:t> </a:t>
            </a:r>
            <a:r>
              <a:rPr lang="tr-TR" altLang="tr-TR" sz="2800" b="0">
                <a:solidFill>
                  <a:schemeClr val="accent1"/>
                </a:solidFill>
                <a:latin typeface="Symbol" panose="05050102010706020507" pitchFamily="18" charset="2"/>
              </a:rPr>
              <a:t>l</a:t>
            </a:r>
            <a:r>
              <a:rPr lang="tr-TR" altLang="tr-TR" sz="2800" b="0">
                <a:solidFill>
                  <a:schemeClr val="accent1"/>
                </a:solidFill>
                <a:latin typeface="Palatino" pitchFamily="18" charset="0"/>
              </a:rPr>
              <a:t> = 4.6 x 10</a:t>
            </a:r>
            <a:r>
              <a:rPr lang="tr-TR" altLang="tr-TR" sz="2900" b="0" baseline="30000">
                <a:solidFill>
                  <a:schemeClr val="accent1"/>
                </a:solidFill>
                <a:latin typeface="Palatino" pitchFamily="18" charset="0"/>
              </a:rPr>
              <a:t>-14</a:t>
            </a:r>
            <a:r>
              <a:rPr lang="tr-TR" altLang="tr-TR" sz="2800" b="0">
                <a:solidFill>
                  <a:schemeClr val="accent1"/>
                </a:solidFill>
                <a:latin typeface="Palatino" pitchFamily="18" charset="0"/>
              </a:rPr>
              <a:t> m (gamma rays) </a:t>
            </a:r>
            <a:endParaRPr lang="tr-TR" altLang="tr-TR" sz="2800" b="0">
              <a:solidFill>
                <a:schemeClr val="accent1"/>
              </a:solidFill>
              <a:latin typeface="Palatino" pitchFamily="18" charset="0"/>
              <a:sym typeface="Wingdings" panose="05000000000000000000" pitchFamily="2" charset="2"/>
            </a:endParaRPr>
          </a:p>
        </p:txBody>
      </p:sp>
      <p:sp>
        <p:nvSpPr>
          <p:cNvPr id="146445" name="Rectangle 13"/>
          <p:cNvSpPr>
            <a:spLocks noChangeArrowheads="1"/>
          </p:cNvSpPr>
          <p:nvPr/>
        </p:nvSpPr>
        <p:spPr bwMode="auto">
          <a:xfrm>
            <a:off x="684213" y="6194425"/>
            <a:ext cx="4276725" cy="519113"/>
          </a:xfrm>
          <a:prstGeom prst="rect">
            <a:avLst/>
          </a:prstGeom>
          <a:solidFill>
            <a:srgbClr val="000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eaLnBrk="1" hangingPunct="1">
              <a:spcBef>
                <a:spcPct val="20000"/>
              </a:spcBef>
              <a:buFontTx/>
              <a:buChar char="•"/>
            </a:pPr>
            <a:r>
              <a:rPr lang="tr-TR" altLang="tr-TR" sz="2800" b="0">
                <a:solidFill>
                  <a:schemeClr val="hlink"/>
                </a:solidFill>
                <a:latin typeface="Palatino" pitchFamily="18" charset="0"/>
              </a:rPr>
              <a:t>Böylece: 4H </a:t>
            </a:r>
            <a:r>
              <a:rPr lang="tr-TR" altLang="tr-TR" sz="2800" b="0">
                <a:solidFill>
                  <a:schemeClr val="hlink"/>
                </a:solidFill>
                <a:latin typeface="Palatino" pitchFamily="18" charset="0"/>
                <a:sym typeface="Wingdings" panose="05000000000000000000" pitchFamily="2" charset="2"/>
              </a:rPr>
              <a:t></a:t>
            </a:r>
            <a:r>
              <a:rPr lang="tr-TR" altLang="tr-TR" sz="2800" b="0">
                <a:solidFill>
                  <a:schemeClr val="hlink"/>
                </a:solidFill>
                <a:latin typeface="Palatino" pitchFamily="18" charset="0"/>
              </a:rPr>
              <a:t> He + ışık!</a:t>
            </a:r>
            <a:endParaRPr lang="tr-TR" altLang="tr-TR" sz="2800" b="0">
              <a:solidFill>
                <a:schemeClr val="hlink"/>
              </a:solidFill>
              <a:latin typeface="Palatino" pitchFamily="18"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tr-TR" altLang="tr-TR"/>
              <a:t>Ne kadar enerji ..?</a:t>
            </a:r>
            <a:endParaRPr lang="en-US" altLang="tr-TR"/>
          </a:p>
        </p:txBody>
      </p:sp>
      <p:sp>
        <p:nvSpPr>
          <p:cNvPr id="83971" name="Rectangle 3"/>
          <p:cNvSpPr>
            <a:spLocks noGrp="1" noChangeArrowheads="1"/>
          </p:cNvSpPr>
          <p:nvPr>
            <p:ph type="body" idx="1"/>
          </p:nvPr>
        </p:nvSpPr>
        <p:spPr>
          <a:ln/>
        </p:spPr>
        <p:txBody>
          <a:bodyPr/>
          <a:lstStyle/>
          <a:p>
            <a:pPr algn="ctr">
              <a:lnSpc>
                <a:spcPct val="90000"/>
              </a:lnSpc>
              <a:tabLst>
                <a:tab pos="3078163" algn="l"/>
              </a:tabLst>
            </a:pPr>
            <a:r>
              <a:rPr lang="en-US" altLang="tr-TR" dirty="0"/>
              <a:t>4 (</a:t>
            </a:r>
            <a:r>
              <a:rPr lang="en-US" altLang="tr-TR" b="1" baseline="30000" dirty="0"/>
              <a:t>1</a:t>
            </a:r>
            <a:r>
              <a:rPr lang="en-US" altLang="tr-TR" dirty="0"/>
              <a:t>H) </a:t>
            </a:r>
            <a:r>
              <a:rPr lang="tr-TR" altLang="tr-TR" dirty="0">
                <a:sym typeface="Wingdings" panose="05000000000000000000" pitchFamily="2" charset="2"/>
              </a:rPr>
              <a:t></a:t>
            </a:r>
            <a:r>
              <a:rPr lang="en-US" altLang="tr-TR" dirty="0"/>
              <a:t> </a:t>
            </a:r>
            <a:r>
              <a:rPr lang="en-US" altLang="tr-TR" b="1" baseline="30000" dirty="0"/>
              <a:t>4</a:t>
            </a:r>
            <a:r>
              <a:rPr lang="en-US" altLang="tr-TR" dirty="0"/>
              <a:t>He + 2 e</a:t>
            </a:r>
            <a:r>
              <a:rPr lang="en-US" altLang="tr-TR" baseline="30000" dirty="0"/>
              <a:t>+</a:t>
            </a:r>
            <a:r>
              <a:rPr lang="en-US" altLang="tr-TR" dirty="0"/>
              <a:t> + 2 n</a:t>
            </a:r>
            <a:r>
              <a:rPr lang="tr-TR" altLang="tr-TR" dirty="0"/>
              <a:t>ö</a:t>
            </a:r>
            <a:r>
              <a:rPr lang="en-US" altLang="tr-TR" dirty="0" err="1"/>
              <a:t>trino</a:t>
            </a:r>
            <a:r>
              <a:rPr lang="en-US" altLang="tr-TR" dirty="0"/>
              <a:t> + </a:t>
            </a:r>
            <a:r>
              <a:rPr lang="en-US" altLang="tr-TR" dirty="0" err="1"/>
              <a:t>ener</a:t>
            </a:r>
            <a:r>
              <a:rPr lang="tr-TR" altLang="tr-TR" dirty="0"/>
              <a:t>ji</a:t>
            </a:r>
            <a:endParaRPr lang="en-US" altLang="tr-TR" dirty="0"/>
          </a:p>
          <a:p>
            <a:pPr>
              <a:lnSpc>
                <a:spcPct val="90000"/>
              </a:lnSpc>
              <a:tabLst>
                <a:tab pos="3078163" algn="l"/>
              </a:tabLst>
            </a:pPr>
            <a:endParaRPr lang="en-US" altLang="tr-TR" dirty="0"/>
          </a:p>
          <a:p>
            <a:pPr>
              <a:lnSpc>
                <a:spcPct val="90000"/>
              </a:lnSpc>
              <a:tabLst>
                <a:tab pos="3078163" algn="l"/>
              </a:tabLst>
            </a:pPr>
            <a:r>
              <a:rPr lang="tr-TR" altLang="tr-TR" dirty="0"/>
              <a:t>    Yayınlanan enerji	</a:t>
            </a:r>
            <a:r>
              <a:rPr lang="en-US" altLang="tr-TR" dirty="0"/>
              <a:t>= 25 MeV</a:t>
            </a:r>
          </a:p>
          <a:p>
            <a:pPr>
              <a:lnSpc>
                <a:spcPct val="90000"/>
              </a:lnSpc>
              <a:tabLst>
                <a:tab pos="3078163" algn="l"/>
              </a:tabLst>
            </a:pPr>
            <a:r>
              <a:rPr lang="en-US" altLang="tr-TR" dirty="0"/>
              <a:t>		</a:t>
            </a:r>
            <a:r>
              <a:rPr lang="tr-TR" altLang="tr-TR" dirty="0"/>
              <a:t> 	</a:t>
            </a:r>
            <a:r>
              <a:rPr lang="en-US" altLang="tr-TR" dirty="0"/>
              <a:t>= 4 x 10 </a:t>
            </a:r>
            <a:r>
              <a:rPr lang="en-US" altLang="tr-TR" baseline="30000" dirty="0"/>
              <a:t>-12</a:t>
            </a:r>
            <a:r>
              <a:rPr lang="en-US" altLang="tr-TR" dirty="0"/>
              <a:t> Joule</a:t>
            </a:r>
          </a:p>
          <a:p>
            <a:pPr>
              <a:lnSpc>
                <a:spcPct val="90000"/>
              </a:lnSpc>
              <a:tabLst>
                <a:tab pos="3078163" algn="l"/>
              </a:tabLst>
            </a:pPr>
            <a:r>
              <a:rPr lang="en-US" altLang="tr-TR" dirty="0"/>
              <a:t>	</a:t>
            </a:r>
            <a:r>
              <a:rPr lang="tr-TR" altLang="tr-TR" dirty="0"/>
              <a:t>		</a:t>
            </a:r>
            <a:r>
              <a:rPr lang="en-US" altLang="tr-TR" dirty="0"/>
              <a:t>= 1 x 10 </a:t>
            </a:r>
            <a:r>
              <a:rPr lang="en-US" altLang="tr-TR" baseline="30000" dirty="0"/>
              <a:t>-15</a:t>
            </a:r>
            <a:r>
              <a:rPr lang="en-US" altLang="tr-TR" dirty="0"/>
              <a:t> </a:t>
            </a:r>
            <a:r>
              <a:rPr lang="tr-TR" altLang="tr-TR" dirty="0"/>
              <a:t>Kalori</a:t>
            </a:r>
            <a:endParaRPr lang="en-US" altLang="tr-TR" dirty="0"/>
          </a:p>
          <a:p>
            <a:pPr>
              <a:lnSpc>
                <a:spcPct val="90000"/>
              </a:lnSpc>
              <a:tabLst>
                <a:tab pos="3078163" algn="l"/>
              </a:tabLst>
            </a:pPr>
            <a:endParaRPr lang="en-US" altLang="tr-TR" dirty="0"/>
          </a:p>
          <a:p>
            <a:pPr algn="ctr">
              <a:lnSpc>
                <a:spcPct val="90000"/>
              </a:lnSpc>
              <a:tabLst>
                <a:tab pos="3078163" algn="l"/>
              </a:tabLst>
            </a:pPr>
            <a:r>
              <a:rPr lang="tr-TR" altLang="tr-TR" dirty="0"/>
              <a:t>Fakat Güneş’te bu işlem saniyede </a:t>
            </a:r>
            <a:r>
              <a:rPr lang="en-US" altLang="tr-TR" dirty="0"/>
              <a:t>10</a:t>
            </a:r>
            <a:r>
              <a:rPr lang="en-US" altLang="tr-TR" baseline="30000" dirty="0"/>
              <a:t>38</a:t>
            </a:r>
            <a:r>
              <a:rPr lang="tr-TR" altLang="tr-TR" dirty="0"/>
              <a:t> defa gerçekleşir !</a:t>
            </a:r>
            <a:r>
              <a:rPr lang="en-US" altLang="tr-TR" dirty="0"/>
              <a:t> </a:t>
            </a:r>
          </a:p>
          <a:p>
            <a:pPr algn="ctr">
              <a:lnSpc>
                <a:spcPct val="90000"/>
              </a:lnSpc>
              <a:tabLst>
                <a:tab pos="3078163" algn="l"/>
              </a:tabLst>
            </a:pPr>
            <a:r>
              <a:rPr lang="tr-TR" altLang="tr-TR" dirty="0"/>
              <a:t>Güneş’in yakabileceği </a:t>
            </a:r>
            <a:r>
              <a:rPr lang="en-US" altLang="tr-TR" dirty="0"/>
              <a:t>10</a:t>
            </a:r>
            <a:r>
              <a:rPr lang="en-US" altLang="tr-TR" baseline="30000" dirty="0"/>
              <a:t>56</a:t>
            </a:r>
            <a:r>
              <a:rPr lang="en-US" altLang="tr-TR" dirty="0"/>
              <a:t> H atom</a:t>
            </a:r>
            <a:r>
              <a:rPr lang="tr-TR" altLang="tr-TR" dirty="0"/>
              <a:t>u vardır</a:t>
            </a:r>
            <a:r>
              <a:rPr lang="en-US" altLang="tr-TR"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9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9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97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97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971">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397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p:txBody>
          <a:bodyPr/>
          <a:lstStyle/>
          <a:p>
            <a:r>
              <a:rPr lang="tr-TR" altLang="tr-TR"/>
              <a:t>Dengeleme görevi...</a:t>
            </a:r>
            <a:endParaRPr lang="en-US" altLang="tr-TR"/>
          </a:p>
        </p:txBody>
      </p:sp>
      <p:sp>
        <p:nvSpPr>
          <p:cNvPr id="111619" name="Rectangle 3"/>
          <p:cNvSpPr>
            <a:spLocks noGrp="1" noChangeArrowheads="1"/>
          </p:cNvSpPr>
          <p:nvPr>
            <p:ph type="body" idx="1"/>
          </p:nvPr>
        </p:nvSpPr>
        <p:spPr>
          <a:ln/>
        </p:spPr>
        <p:txBody>
          <a:bodyPr/>
          <a:lstStyle/>
          <a:p>
            <a:r>
              <a:rPr lang="tr-TR" altLang="tr-TR">
                <a:solidFill>
                  <a:srgbClr val="FFFF00"/>
                </a:solidFill>
              </a:rPr>
              <a:t>Nükleer füzyon ile salınan enerji, iç tarafa doğru olan kütle çekimine ters yönde kuvvet oluşturur.</a:t>
            </a:r>
            <a:endParaRPr lang="en-US" altLang="tr-TR"/>
          </a:p>
          <a:p>
            <a:endParaRPr lang="en-US" altLang="tr-TR"/>
          </a:p>
          <a:p>
            <a:endParaRPr lang="en-US" altLang="tr-TR"/>
          </a:p>
          <a:p>
            <a:endParaRPr lang="en-US" altLang="tr-TR"/>
          </a:p>
          <a:p>
            <a:endParaRPr lang="en-US" altLang="tr-TR"/>
          </a:p>
        </p:txBody>
      </p:sp>
      <p:sp>
        <p:nvSpPr>
          <p:cNvPr id="111620" name="Text Box 4"/>
          <p:cNvSpPr txBox="1">
            <a:spLocks noChangeArrowheads="1"/>
          </p:cNvSpPr>
          <p:nvPr/>
        </p:nvSpPr>
        <p:spPr bwMode="auto">
          <a:xfrm>
            <a:off x="457200" y="3124200"/>
            <a:ext cx="4968875" cy="1554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3200" b="0"/>
              <a:t>Bu iki kuvvet, yaşamı boyunca bir yıldızın evrim aşamalarını belirler. </a:t>
            </a:r>
            <a:endParaRPr lang="en-US" altLang="tr-TR" sz="3200"/>
          </a:p>
        </p:txBody>
      </p:sp>
      <p:grpSp>
        <p:nvGrpSpPr>
          <p:cNvPr id="111624" name="Group 8"/>
          <p:cNvGrpSpPr>
            <a:grpSpLocks/>
          </p:cNvGrpSpPr>
          <p:nvPr/>
        </p:nvGrpSpPr>
        <p:grpSpPr bwMode="auto">
          <a:xfrm>
            <a:off x="5638800" y="2660650"/>
            <a:ext cx="2895600" cy="2901950"/>
            <a:chOff x="3552" y="1676"/>
            <a:chExt cx="1824" cy="1828"/>
          </a:xfrm>
        </p:grpSpPr>
        <p:pic>
          <p:nvPicPr>
            <p:cNvPr id="1116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1680"/>
              <a:ext cx="1824" cy="1824"/>
            </a:xfrm>
            <a:prstGeom prst="rect">
              <a:avLst/>
            </a:prstGeom>
            <a:noFill/>
            <a:extLst>
              <a:ext uri="{909E8E84-426E-40DD-AFC4-6F175D3DCCD1}">
                <a14:hiddenFill xmlns:a14="http://schemas.microsoft.com/office/drawing/2010/main">
                  <a:solidFill>
                    <a:srgbClr val="FFFFFF"/>
                  </a:solidFill>
                </a14:hiddenFill>
              </a:ext>
            </a:extLst>
          </p:spPr>
        </p:pic>
        <p:sp>
          <p:nvSpPr>
            <p:cNvPr id="111622" name="Text Box 6"/>
            <p:cNvSpPr txBox="1">
              <a:spLocks noChangeArrowheads="1"/>
            </p:cNvSpPr>
            <p:nvPr/>
          </p:nvSpPr>
          <p:spPr bwMode="auto">
            <a:xfrm>
              <a:off x="3989" y="1676"/>
              <a:ext cx="1014"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tr-TR" altLang="tr-TR">
                  <a:solidFill>
                    <a:srgbClr val="FFFFFF"/>
                  </a:solidFill>
                </a:rPr>
                <a:t>Kütle çekimi</a:t>
              </a:r>
            </a:p>
          </p:txBody>
        </p:sp>
        <p:sp>
          <p:nvSpPr>
            <p:cNvPr id="111623" name="Text Box 7"/>
            <p:cNvSpPr txBox="1">
              <a:spLocks noChangeArrowheads="1"/>
            </p:cNvSpPr>
            <p:nvPr/>
          </p:nvSpPr>
          <p:spPr bwMode="auto">
            <a:xfrm>
              <a:off x="4177" y="2406"/>
              <a:ext cx="587" cy="38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tr-TR" altLang="tr-TR">
                  <a:solidFill>
                    <a:schemeClr val="bg1"/>
                  </a:solidFill>
                </a:rPr>
                <a:t>Isısal basınç</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tr-TR" altLang="tr-TR"/>
              <a:t>Farklı türden yıldızlar</a:t>
            </a:r>
            <a:endParaRPr lang="en-US" altLang="tr-TR"/>
          </a:p>
        </p:txBody>
      </p:sp>
      <p:grpSp>
        <p:nvGrpSpPr>
          <p:cNvPr id="103427" name="Group 3"/>
          <p:cNvGrpSpPr>
            <a:grpSpLocks/>
          </p:cNvGrpSpPr>
          <p:nvPr/>
        </p:nvGrpSpPr>
        <p:grpSpPr bwMode="auto">
          <a:xfrm>
            <a:off x="6248400" y="1600200"/>
            <a:ext cx="2362200" cy="2498725"/>
            <a:chOff x="3936" y="1008"/>
            <a:chExt cx="1488" cy="1574"/>
          </a:xfrm>
        </p:grpSpPr>
        <p:pic>
          <p:nvPicPr>
            <p:cNvPr id="1034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8" y="1008"/>
              <a:ext cx="938" cy="1070"/>
            </a:xfrm>
            <a:prstGeom prst="rect">
              <a:avLst/>
            </a:prstGeom>
            <a:noFill/>
            <a:extLst>
              <a:ext uri="{909E8E84-426E-40DD-AFC4-6F175D3DCCD1}">
                <a14:hiddenFill xmlns:a14="http://schemas.microsoft.com/office/drawing/2010/main">
                  <a:solidFill>
                    <a:srgbClr val="FFFFFF"/>
                  </a:solidFill>
                </a14:hiddenFill>
              </a:ext>
            </a:extLst>
          </p:spPr>
        </p:pic>
        <p:sp>
          <p:nvSpPr>
            <p:cNvPr id="103429" name="Text Box 5"/>
            <p:cNvSpPr txBox="1">
              <a:spLocks noChangeArrowheads="1"/>
            </p:cNvSpPr>
            <p:nvPr/>
          </p:nvSpPr>
          <p:spPr bwMode="auto">
            <a:xfrm>
              <a:off x="3936" y="2064"/>
              <a:ext cx="1488" cy="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tr-TR" sz="2400" b="0"/>
                <a:t>Annie J Cannon</a:t>
              </a:r>
            </a:p>
            <a:p>
              <a:pPr algn="ctr"/>
              <a:r>
                <a:rPr lang="en-US" altLang="tr-TR" sz="2400" b="0"/>
                <a:t>(1863-1941)</a:t>
              </a:r>
            </a:p>
          </p:txBody>
        </p:sp>
      </p:grpSp>
      <p:pic>
        <p:nvPicPr>
          <p:cNvPr id="10343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4000" y="3733800"/>
            <a:ext cx="1644650" cy="2286000"/>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1"/>
          <p:cNvSpPr>
            <a:spLocks noGrp="1"/>
          </p:cNvSpPr>
          <p:nvPr>
            <p:ph idx="1"/>
          </p:nvPr>
        </p:nvSpPr>
        <p:spPr/>
        <p:txBody>
          <a:bodyPr/>
          <a:lstStyle/>
          <a:p>
            <a:endParaRPr lang="tr-TR" dirty="0"/>
          </a:p>
        </p:txBody>
      </p:sp>
      <p:pic>
        <p:nvPicPr>
          <p:cNvPr id="103438" name="Picture 14" descr="https://upload.wikimedia.org/wikipedia/commons/thumb/1/17/Hertzsprung-Russel_StarData.png/400px-Hertzsprung-Russel_StarData.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0569" y="1153642"/>
            <a:ext cx="4792662" cy="50682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034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103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tr-TR" altLang="tr-TR"/>
              <a:t>Yaşam döngüsü</a:t>
            </a:r>
            <a:endParaRPr lang="en-US" altLang="tr-TR"/>
          </a:p>
        </p:txBody>
      </p:sp>
      <p:sp>
        <p:nvSpPr>
          <p:cNvPr id="15409" name="Text Box 49"/>
          <p:cNvSpPr txBox="1">
            <a:spLocks noChangeArrowheads="1"/>
          </p:cNvSpPr>
          <p:nvPr/>
        </p:nvSpPr>
        <p:spPr bwMode="auto">
          <a:xfrm>
            <a:off x="2184400" y="5105400"/>
            <a:ext cx="22526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tr-TR" altLang="tr-TR" sz="2400" b="0"/>
              <a:t>Güneş benzeri </a:t>
            </a:r>
          </a:p>
          <a:p>
            <a:pPr algn="ctr"/>
            <a:r>
              <a:rPr lang="tr-TR" altLang="tr-TR" sz="2400" b="0"/>
              <a:t>yıldızlar</a:t>
            </a:r>
            <a:endParaRPr lang="en-US" altLang="tr-TR" sz="2400" b="0"/>
          </a:p>
        </p:txBody>
      </p:sp>
      <p:sp>
        <p:nvSpPr>
          <p:cNvPr id="15410" name="Text Box 50"/>
          <p:cNvSpPr txBox="1">
            <a:spLocks noChangeArrowheads="1"/>
          </p:cNvSpPr>
          <p:nvPr/>
        </p:nvSpPr>
        <p:spPr bwMode="auto">
          <a:xfrm>
            <a:off x="5076825" y="5145088"/>
            <a:ext cx="1981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tr-TR" altLang="tr-TR" sz="2400" b="0"/>
              <a:t>Büyük kütleli </a:t>
            </a:r>
          </a:p>
          <a:p>
            <a:pPr algn="ctr"/>
            <a:r>
              <a:rPr lang="tr-TR" altLang="tr-TR" sz="2400" b="0"/>
              <a:t>yıldızlar</a:t>
            </a:r>
            <a:endParaRPr lang="en-US" altLang="tr-TR" sz="2400" b="0"/>
          </a:p>
        </p:txBody>
      </p:sp>
      <p:pic>
        <p:nvPicPr>
          <p:cNvPr id="15412" name="Picture 52" descr="https://upload.wikimedia.org/wikipedia/commons/thumb/f/fe/Star_life_cycles_red_dwarf_en.svg/512px-Star_life_cycles_red_dwarf_e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32656"/>
            <a:ext cx="7444085" cy="495787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4"/>
          <p:cNvSpPr>
            <a:spLocks noChangeArrowheads="1"/>
          </p:cNvSpPr>
          <p:nvPr/>
        </p:nvSpPr>
        <p:spPr bwMode="auto">
          <a:xfrm>
            <a:off x="179388" y="6165850"/>
            <a:ext cx="8964612" cy="43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i="1">
                <a:solidFill>
                  <a:schemeClr val="tx2"/>
                </a:solidFill>
                <a:latin typeface="Arial" panose="020B0604020202020204" pitchFamily="34" charset="0"/>
              </a:defRPr>
            </a:lvl1pPr>
            <a:lvl2pPr>
              <a:defRPr sz="3600" b="1" i="1">
                <a:solidFill>
                  <a:schemeClr val="tx2"/>
                </a:solidFill>
                <a:latin typeface="Arial" panose="020B0604020202020204" pitchFamily="34" charset="0"/>
              </a:defRPr>
            </a:lvl2pPr>
            <a:lvl3pPr>
              <a:defRPr sz="3600" b="1" i="1">
                <a:solidFill>
                  <a:schemeClr val="tx2"/>
                </a:solidFill>
                <a:latin typeface="Arial" panose="020B0604020202020204" pitchFamily="34" charset="0"/>
              </a:defRPr>
            </a:lvl3pPr>
            <a:lvl4pPr>
              <a:defRPr sz="3600" b="1" i="1">
                <a:solidFill>
                  <a:schemeClr val="tx2"/>
                </a:solidFill>
                <a:latin typeface="Arial" panose="020B0604020202020204" pitchFamily="34" charset="0"/>
              </a:defRPr>
            </a:lvl4pPr>
            <a:lvl5pPr>
              <a:defRPr sz="3600" b="1" i="1">
                <a:solidFill>
                  <a:schemeClr val="tx2"/>
                </a:solidFill>
                <a:latin typeface="Arial" panose="020B0604020202020204" pitchFamily="34" charset="0"/>
              </a:defRPr>
            </a:lvl5pPr>
            <a:lvl6pPr marL="457200" eaLnBrk="0" fontAlgn="base" hangingPunct="0">
              <a:spcBef>
                <a:spcPct val="0"/>
              </a:spcBef>
              <a:spcAft>
                <a:spcPct val="0"/>
              </a:spcAft>
              <a:defRPr sz="3600" b="1" i="1">
                <a:solidFill>
                  <a:schemeClr val="tx2"/>
                </a:solidFill>
                <a:latin typeface="Arial" panose="020B0604020202020204" pitchFamily="34" charset="0"/>
              </a:defRPr>
            </a:lvl6pPr>
            <a:lvl7pPr marL="914400" eaLnBrk="0" fontAlgn="base" hangingPunct="0">
              <a:spcBef>
                <a:spcPct val="0"/>
              </a:spcBef>
              <a:spcAft>
                <a:spcPct val="0"/>
              </a:spcAft>
              <a:defRPr sz="3600" b="1" i="1">
                <a:solidFill>
                  <a:schemeClr val="tx2"/>
                </a:solidFill>
                <a:latin typeface="Arial" panose="020B0604020202020204" pitchFamily="34" charset="0"/>
              </a:defRPr>
            </a:lvl7pPr>
            <a:lvl8pPr marL="1371600" eaLnBrk="0" fontAlgn="base" hangingPunct="0">
              <a:spcBef>
                <a:spcPct val="0"/>
              </a:spcBef>
              <a:spcAft>
                <a:spcPct val="0"/>
              </a:spcAft>
              <a:defRPr sz="3600" b="1" i="1">
                <a:solidFill>
                  <a:schemeClr val="tx2"/>
                </a:solidFill>
                <a:latin typeface="Arial" panose="020B0604020202020204" pitchFamily="34" charset="0"/>
              </a:defRPr>
            </a:lvl8pPr>
            <a:lvl9pPr marL="1828800" eaLnBrk="0" fontAlgn="base" hangingPunct="0">
              <a:spcBef>
                <a:spcPct val="0"/>
              </a:spcBef>
              <a:spcAft>
                <a:spcPct val="0"/>
              </a:spcAft>
              <a:defRPr sz="3600" b="1" i="1">
                <a:solidFill>
                  <a:schemeClr val="tx2"/>
                </a:solidFill>
                <a:latin typeface="Arial" panose="020B0604020202020204" pitchFamily="34" charset="0"/>
              </a:defRPr>
            </a:lvl9pPr>
          </a:lstStyle>
          <a:p>
            <a:pPr algn="ctr"/>
            <a:r>
              <a:rPr lang="tr-TR" altLang="tr-TR" sz="2000">
                <a:solidFill>
                  <a:srgbClr val="FFFF00"/>
                </a:solidFill>
              </a:rPr>
              <a:t>Bilgisayar hesaplamalarına dayalı olarak bir güneş kütleli yıldızın evrimi</a:t>
            </a:r>
            <a:r>
              <a:rPr lang="tr-TR" altLang="tr-TR" sz="2400" b="0">
                <a:solidFill>
                  <a:srgbClr val="FF3300"/>
                </a:solidFill>
              </a:rPr>
              <a:t>  </a:t>
            </a:r>
            <a:endParaRPr lang="en-US" altLang="tr-TR" sz="2400" b="0">
              <a:solidFill>
                <a:srgbClr val="FF3300"/>
              </a:solidFill>
            </a:endParaRPr>
          </a:p>
        </p:txBody>
      </p:sp>
      <p:pic>
        <p:nvPicPr>
          <p:cNvPr id="165893" name="Picture 5" descr="13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988" y="765175"/>
            <a:ext cx="7488237" cy="525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descr="13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88913"/>
            <a:ext cx="8640763" cy="6048375"/>
          </a:xfrm>
          <a:prstGeom prst="rect">
            <a:avLst/>
          </a:prstGeom>
          <a:noFill/>
          <a:extLst>
            <a:ext uri="{909E8E84-426E-40DD-AFC4-6F175D3DCCD1}">
              <a14:hiddenFill xmlns:a14="http://schemas.microsoft.com/office/drawing/2010/main">
                <a:solidFill>
                  <a:srgbClr val="FFFFFF"/>
                </a:solidFill>
              </a14:hiddenFill>
            </a:ext>
          </a:extLst>
        </p:spPr>
      </p:pic>
      <p:sp>
        <p:nvSpPr>
          <p:cNvPr id="175107" name="Rectangle 3"/>
          <p:cNvSpPr>
            <a:spLocks noChangeArrowheads="1"/>
          </p:cNvSpPr>
          <p:nvPr/>
        </p:nvSpPr>
        <p:spPr bwMode="auto">
          <a:xfrm>
            <a:off x="179388" y="6308725"/>
            <a:ext cx="8964612"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r>
              <a:rPr lang="tr-TR" altLang="tr-TR">
                <a:solidFill>
                  <a:srgbClr val="FFFF00"/>
                </a:solidFill>
              </a:rPr>
              <a:t>Bilgisayar hesaplamalarına dayalı olarak büyük kütleli bir yıldızın evrimi</a:t>
            </a:r>
            <a:endParaRPr lang="en-US" altLang="tr-TR">
              <a:solidFill>
                <a:srgbClr val="FFFF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828800"/>
            <a:ext cx="1600200" cy="1600200"/>
          </a:xfrm>
          <a:prstGeom prst="rect">
            <a:avLst/>
          </a:prstGeom>
          <a:noFill/>
          <a:extLst>
            <a:ext uri="{909E8E84-426E-40DD-AFC4-6F175D3DCCD1}">
              <a14:hiddenFill xmlns:a14="http://schemas.microsoft.com/office/drawing/2010/main">
                <a:solidFill>
                  <a:srgbClr val="FFFFFF"/>
                </a:solidFill>
              </a14:hiddenFill>
            </a:ext>
          </a:extLst>
        </p:spPr>
      </p:pic>
      <p:sp>
        <p:nvSpPr>
          <p:cNvPr id="113666" name="Rectangle 2"/>
          <p:cNvSpPr>
            <a:spLocks noGrp="1" noChangeArrowheads="1"/>
          </p:cNvSpPr>
          <p:nvPr>
            <p:ph type="title"/>
          </p:nvPr>
        </p:nvSpPr>
        <p:spPr>
          <a:xfrm>
            <a:off x="304800" y="228600"/>
            <a:ext cx="8534400" cy="609600"/>
          </a:xfrm>
        </p:spPr>
        <p:txBody>
          <a:bodyPr/>
          <a:lstStyle/>
          <a:p>
            <a:r>
              <a:rPr lang="tr-TR" altLang="tr-TR"/>
              <a:t>Sonun başlangıcı:</a:t>
            </a:r>
            <a:r>
              <a:rPr lang="en-US" altLang="tr-TR"/>
              <a:t> </a:t>
            </a:r>
            <a:r>
              <a:rPr lang="tr-TR" altLang="tr-TR"/>
              <a:t>Kırmızı Devler</a:t>
            </a:r>
            <a:endParaRPr lang="en-US" altLang="tr-TR"/>
          </a:p>
        </p:txBody>
      </p:sp>
      <p:sp>
        <p:nvSpPr>
          <p:cNvPr id="113667" name="Rectangle 3"/>
          <p:cNvSpPr>
            <a:spLocks noGrp="1" noChangeArrowheads="1"/>
          </p:cNvSpPr>
          <p:nvPr>
            <p:ph type="body" idx="1"/>
          </p:nvPr>
        </p:nvSpPr>
        <p:spPr>
          <a:ln/>
        </p:spPr>
        <p:txBody>
          <a:bodyPr/>
          <a:lstStyle/>
          <a:p>
            <a:pPr marL="750888" indent="-288925">
              <a:lnSpc>
                <a:spcPct val="90000"/>
              </a:lnSpc>
            </a:pPr>
            <a:r>
              <a:rPr lang="tr-TR" altLang="tr-TR"/>
              <a:t>Çekirdekteki hi</a:t>
            </a:r>
            <a:r>
              <a:rPr lang="en-US" altLang="tr-TR"/>
              <a:t>dro</a:t>
            </a:r>
            <a:r>
              <a:rPr lang="tr-TR" altLang="tr-TR"/>
              <a:t>j</a:t>
            </a:r>
            <a:r>
              <a:rPr lang="en-US" altLang="tr-TR"/>
              <a:t>en </a:t>
            </a:r>
            <a:r>
              <a:rPr lang="tr-TR" altLang="tr-TR"/>
              <a:t>tükendiği zaman</a:t>
            </a:r>
            <a:r>
              <a:rPr lang="en-US" altLang="tr-TR"/>
              <a:t> ...</a:t>
            </a:r>
          </a:p>
          <a:p>
            <a:pPr marL="750888" indent="-288925">
              <a:lnSpc>
                <a:spcPct val="90000"/>
              </a:lnSpc>
            </a:pPr>
            <a:r>
              <a:rPr lang="tr-TR" altLang="tr-TR" sz="2400">
                <a:solidFill>
                  <a:srgbClr val="FFFF00"/>
                </a:solidFill>
              </a:rPr>
              <a:t>Nükleer füzyon ile üretilen enerji</a:t>
            </a:r>
          </a:p>
          <a:p>
            <a:pPr marL="750888" indent="-288925">
              <a:lnSpc>
                <a:spcPct val="90000"/>
              </a:lnSpc>
            </a:pPr>
            <a:r>
              <a:rPr lang="en-US" altLang="tr-TR" sz="2400">
                <a:solidFill>
                  <a:srgbClr val="FFFF00"/>
                </a:solidFill>
              </a:rPr>
              <a:t>    </a:t>
            </a:r>
            <a:r>
              <a:rPr lang="tr-TR" altLang="tr-TR" sz="2400">
                <a:solidFill>
                  <a:srgbClr val="FFFF00"/>
                </a:solidFill>
              </a:rPr>
              <a:t>kütle çekimini dengelemekteydi</a:t>
            </a:r>
            <a:r>
              <a:rPr lang="en-US" altLang="tr-TR" sz="2400">
                <a:solidFill>
                  <a:srgbClr val="FFFF00"/>
                </a:solidFill>
              </a:rPr>
              <a:t>.</a:t>
            </a:r>
            <a:endParaRPr lang="en-US" altLang="tr-TR"/>
          </a:p>
          <a:p>
            <a:pPr marL="750888" indent="-288925">
              <a:lnSpc>
                <a:spcPct val="90000"/>
              </a:lnSpc>
              <a:buFontTx/>
              <a:buChar char="•"/>
            </a:pPr>
            <a:r>
              <a:rPr lang="tr-TR" altLang="tr-TR"/>
              <a:t>Çekirdek çöker,</a:t>
            </a:r>
            <a:r>
              <a:rPr lang="en-US" altLang="tr-TR"/>
              <a:t> </a:t>
            </a:r>
          </a:p>
          <a:p>
            <a:pPr marL="1268413" lvl="1">
              <a:lnSpc>
                <a:spcPct val="90000"/>
              </a:lnSpc>
            </a:pPr>
            <a:r>
              <a:rPr lang="tr-TR" altLang="tr-TR"/>
              <a:t>Çökmenin ürettiği kinetik enerji, ısıya dönüştürülür.</a:t>
            </a:r>
            <a:endParaRPr lang="en-US" altLang="tr-TR"/>
          </a:p>
          <a:p>
            <a:pPr marL="1268413" lvl="1">
              <a:lnSpc>
                <a:spcPct val="90000"/>
              </a:lnSpc>
            </a:pPr>
            <a:r>
              <a:rPr lang="tr-TR" altLang="tr-TR"/>
              <a:t>Bu sıcaklık dış katmanların genişlemesine neden olur.</a:t>
            </a:r>
            <a:endParaRPr lang="en-US" altLang="tr-TR"/>
          </a:p>
          <a:p>
            <a:pPr marL="750888" indent="-288925">
              <a:lnSpc>
                <a:spcPct val="90000"/>
              </a:lnSpc>
              <a:buFontTx/>
              <a:buChar char="•"/>
            </a:pPr>
            <a:r>
              <a:rPr lang="tr-TR" altLang="tr-TR"/>
              <a:t>Bu arada çekirdeğin çökmesi ile,</a:t>
            </a:r>
            <a:r>
              <a:rPr lang="en-US" altLang="tr-TR"/>
              <a:t> </a:t>
            </a:r>
          </a:p>
          <a:p>
            <a:pPr marL="1268413" lvl="1">
              <a:lnSpc>
                <a:spcPct val="90000"/>
              </a:lnSpc>
            </a:pPr>
            <a:r>
              <a:rPr lang="tr-TR" altLang="tr-TR"/>
              <a:t>Sıcaklık ve Basınç artar</a:t>
            </a:r>
            <a:r>
              <a:rPr lang="en-US" altLang="tr-TR"/>
              <a:t> ... </a:t>
            </a:r>
          </a:p>
        </p:txBody>
      </p:sp>
      <p:grpSp>
        <p:nvGrpSpPr>
          <p:cNvPr id="113669" name="Group 5"/>
          <p:cNvGrpSpPr>
            <a:grpSpLocks/>
          </p:cNvGrpSpPr>
          <p:nvPr/>
        </p:nvGrpSpPr>
        <p:grpSpPr bwMode="auto">
          <a:xfrm>
            <a:off x="6804025" y="1868488"/>
            <a:ext cx="1657350" cy="1416050"/>
            <a:chOff x="3552" y="1676"/>
            <a:chExt cx="1824" cy="1828"/>
          </a:xfrm>
        </p:grpSpPr>
        <p:pic>
          <p:nvPicPr>
            <p:cNvPr id="11367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2" y="1680"/>
              <a:ext cx="1824" cy="1824"/>
            </a:xfrm>
            <a:prstGeom prst="rect">
              <a:avLst/>
            </a:prstGeom>
            <a:noFill/>
            <a:extLst>
              <a:ext uri="{909E8E84-426E-40DD-AFC4-6F175D3DCCD1}">
                <a14:hiddenFill xmlns:a14="http://schemas.microsoft.com/office/drawing/2010/main">
                  <a:solidFill>
                    <a:srgbClr val="FFFFFF"/>
                  </a:solidFill>
                </a14:hiddenFill>
              </a:ext>
            </a:extLst>
          </p:spPr>
        </p:pic>
        <p:sp>
          <p:nvSpPr>
            <p:cNvPr id="113671" name="Text Box 7"/>
            <p:cNvSpPr txBox="1">
              <a:spLocks noChangeArrowheads="1"/>
            </p:cNvSpPr>
            <p:nvPr/>
          </p:nvSpPr>
          <p:spPr bwMode="auto">
            <a:xfrm>
              <a:off x="3988" y="1676"/>
              <a:ext cx="1016" cy="5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tr-TR" altLang="tr-TR" sz="1300">
                  <a:solidFill>
                    <a:srgbClr val="FFFFFF"/>
                  </a:solidFill>
                </a:rPr>
                <a:t>Kütle çekimi</a:t>
              </a:r>
            </a:p>
          </p:txBody>
        </p:sp>
        <p:sp>
          <p:nvSpPr>
            <p:cNvPr id="113672" name="Text Box 8"/>
            <p:cNvSpPr txBox="1">
              <a:spLocks noChangeArrowheads="1"/>
            </p:cNvSpPr>
            <p:nvPr/>
          </p:nvSpPr>
          <p:spPr bwMode="auto">
            <a:xfrm>
              <a:off x="4176" y="2408"/>
              <a:ext cx="589" cy="51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ctr">
                <a:spcBef>
                  <a:spcPct val="50000"/>
                </a:spcBef>
              </a:pPr>
              <a:r>
                <a:rPr lang="tr-TR" altLang="tr-TR" sz="1300">
                  <a:solidFill>
                    <a:schemeClr val="bg1"/>
                  </a:solidFill>
                </a:rPr>
                <a:t>Isısal basınç</a:t>
              </a:r>
            </a:p>
          </p:txBody>
        </p: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tr-TR" altLang="tr-TR"/>
              <a:t>Daha fazla füzyon</a:t>
            </a:r>
            <a:r>
              <a:rPr lang="en-US" altLang="tr-TR"/>
              <a:t> !</a:t>
            </a:r>
          </a:p>
        </p:txBody>
      </p:sp>
      <p:sp>
        <p:nvSpPr>
          <p:cNvPr id="68611" name="Rectangle 3"/>
          <p:cNvSpPr>
            <a:spLocks noGrp="1" noChangeArrowheads="1"/>
          </p:cNvSpPr>
          <p:nvPr>
            <p:ph type="body" idx="1"/>
          </p:nvPr>
        </p:nvSpPr>
        <p:spPr>
          <a:ln/>
        </p:spPr>
        <p:txBody>
          <a:bodyPr/>
          <a:lstStyle/>
          <a:p>
            <a:pPr>
              <a:lnSpc>
                <a:spcPct val="90000"/>
              </a:lnSpc>
            </a:pPr>
            <a:r>
              <a:rPr lang="en-US" altLang="tr-TR" dirty="0"/>
              <a:t>100 mil</a:t>
            </a:r>
            <a:r>
              <a:rPr lang="tr-TR" altLang="tr-TR" dirty="0"/>
              <a:t>y</a:t>
            </a:r>
            <a:r>
              <a:rPr lang="en-US" altLang="tr-TR" dirty="0"/>
              <a:t>on </a:t>
            </a:r>
            <a:r>
              <a:rPr lang="tr-TR" altLang="tr-TR" dirty="0"/>
              <a:t>santigrad </a:t>
            </a:r>
            <a:r>
              <a:rPr lang="en-US" altLang="tr-TR" dirty="0" err="1"/>
              <a:t>dere</a:t>
            </a:r>
            <a:r>
              <a:rPr lang="tr-TR" altLang="tr-TR" dirty="0"/>
              <a:t>c</a:t>
            </a:r>
            <a:r>
              <a:rPr lang="en-US" altLang="tr-TR" dirty="0"/>
              <a:t>e</a:t>
            </a:r>
            <a:r>
              <a:rPr lang="tr-TR" altLang="tr-TR" dirty="0"/>
              <a:t>de</a:t>
            </a:r>
            <a:r>
              <a:rPr lang="en-US" altLang="tr-TR" dirty="0"/>
              <a:t> </a:t>
            </a:r>
            <a:r>
              <a:rPr lang="tr-TR" altLang="tr-TR" dirty="0"/>
              <a:t>H</a:t>
            </a:r>
            <a:r>
              <a:rPr lang="en-US" altLang="tr-TR" dirty="0"/>
              <a:t>el</a:t>
            </a:r>
            <a:r>
              <a:rPr lang="tr-TR" altLang="tr-TR" dirty="0"/>
              <a:t>y</a:t>
            </a:r>
            <a:r>
              <a:rPr lang="en-US" altLang="tr-TR" dirty="0"/>
              <a:t>um </a:t>
            </a:r>
            <a:r>
              <a:rPr lang="tr-TR" altLang="tr-TR" dirty="0"/>
              <a:t>yanmaya başlar</a:t>
            </a:r>
            <a:r>
              <a:rPr lang="en-US" altLang="tr-TR" dirty="0"/>
              <a:t>:</a:t>
            </a:r>
          </a:p>
          <a:p>
            <a:pPr>
              <a:lnSpc>
                <a:spcPct val="90000"/>
              </a:lnSpc>
            </a:pPr>
            <a:endParaRPr lang="en-US" altLang="tr-TR" dirty="0"/>
          </a:p>
          <a:p>
            <a:pPr algn="ctr">
              <a:lnSpc>
                <a:spcPct val="90000"/>
              </a:lnSpc>
            </a:pPr>
            <a:r>
              <a:rPr lang="en-US" altLang="tr-TR" dirty="0"/>
              <a:t>3 (</a:t>
            </a:r>
            <a:r>
              <a:rPr lang="en-US" altLang="tr-TR" b="1" baseline="30000" dirty="0"/>
              <a:t>4</a:t>
            </a:r>
            <a:r>
              <a:rPr lang="en-US" altLang="tr-TR" dirty="0"/>
              <a:t>He) --&gt; </a:t>
            </a:r>
            <a:r>
              <a:rPr lang="en-US" altLang="tr-TR" b="1" baseline="30000" dirty="0"/>
              <a:t>12</a:t>
            </a:r>
            <a:r>
              <a:rPr lang="en-US" altLang="tr-TR" dirty="0"/>
              <a:t>C + </a:t>
            </a:r>
            <a:r>
              <a:rPr lang="en-US" altLang="tr-TR" dirty="0" err="1"/>
              <a:t>ener</a:t>
            </a:r>
            <a:r>
              <a:rPr lang="tr-TR" altLang="tr-TR" dirty="0"/>
              <a:t>ji</a:t>
            </a:r>
            <a:endParaRPr lang="en-US" altLang="tr-TR" dirty="0"/>
          </a:p>
          <a:p>
            <a:pPr algn="ctr">
              <a:lnSpc>
                <a:spcPct val="90000"/>
              </a:lnSpc>
            </a:pPr>
            <a:r>
              <a:rPr lang="en-US" altLang="tr-TR" dirty="0"/>
              <a:t>(</a:t>
            </a:r>
            <a:r>
              <a:rPr lang="tr-TR" altLang="tr-TR" dirty="0"/>
              <a:t>Orta düzeyde üretilir</a:t>
            </a:r>
            <a:r>
              <a:rPr lang="en-US" altLang="tr-TR" dirty="0"/>
              <a:t>)</a:t>
            </a:r>
          </a:p>
          <a:p>
            <a:pPr algn="ctr">
              <a:lnSpc>
                <a:spcPct val="90000"/>
              </a:lnSpc>
            </a:pPr>
            <a:r>
              <a:rPr lang="en-US" altLang="tr-TR" dirty="0"/>
              <a:t>(</a:t>
            </a:r>
            <a:r>
              <a:rPr lang="tr-TR" altLang="tr-TR" dirty="0"/>
              <a:t>Sadece </a:t>
            </a:r>
            <a:r>
              <a:rPr lang="en-US" altLang="tr-TR" dirty="0"/>
              <a:t>7.3 MeV </a:t>
            </a:r>
            <a:r>
              <a:rPr lang="tr-TR" altLang="tr-TR" dirty="0"/>
              <a:t>üretilir</a:t>
            </a:r>
            <a:r>
              <a:rPr lang="en-US" altLang="tr-TR" dirty="0"/>
              <a:t>)</a:t>
            </a:r>
          </a:p>
          <a:p>
            <a:pPr>
              <a:lnSpc>
                <a:spcPct val="90000"/>
              </a:lnSpc>
            </a:pPr>
            <a:endParaRPr lang="en-US" altLang="tr-TR" dirty="0"/>
          </a:p>
          <a:p>
            <a:pPr algn="ctr">
              <a:lnSpc>
                <a:spcPct val="90000"/>
              </a:lnSpc>
            </a:pPr>
            <a:r>
              <a:rPr lang="en-US" altLang="tr-TR" dirty="0" err="1"/>
              <a:t>Ener</a:t>
            </a:r>
            <a:r>
              <a:rPr lang="tr-TR" altLang="tr-TR" dirty="0"/>
              <a:t>ji,</a:t>
            </a:r>
            <a:r>
              <a:rPr lang="en-US" altLang="tr-TR" dirty="0"/>
              <a:t> </a:t>
            </a:r>
            <a:r>
              <a:rPr lang="tr-TR" altLang="tr-TR" dirty="0"/>
              <a:t>Kırmızı Dev’in genişlemiş dış katmanlarının çökmesini engeller</a:t>
            </a:r>
            <a:endParaRPr lang="en-US" altLang="tr-TR" dirty="0">
              <a:latin typeface="Arial Narrow" panose="020B0606020202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ChangeArrowheads="1"/>
          </p:cNvSpPr>
          <p:nvPr/>
        </p:nvSpPr>
        <p:spPr bwMode="auto">
          <a:xfrm>
            <a:off x="468313" y="44450"/>
            <a:ext cx="8281987" cy="608013"/>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sz="3600" b="1" i="1">
                <a:solidFill>
                  <a:schemeClr val="tx2"/>
                </a:solidFill>
                <a:latin typeface="Arial" panose="020B0604020202020204" pitchFamily="34" charset="0"/>
              </a:defRPr>
            </a:lvl1pPr>
            <a:lvl2pPr>
              <a:defRPr sz="3600" b="1" i="1">
                <a:solidFill>
                  <a:schemeClr val="tx2"/>
                </a:solidFill>
                <a:latin typeface="Arial" panose="020B0604020202020204" pitchFamily="34" charset="0"/>
              </a:defRPr>
            </a:lvl2pPr>
            <a:lvl3pPr>
              <a:defRPr sz="3600" b="1" i="1">
                <a:solidFill>
                  <a:schemeClr val="tx2"/>
                </a:solidFill>
                <a:latin typeface="Arial" panose="020B0604020202020204" pitchFamily="34" charset="0"/>
              </a:defRPr>
            </a:lvl3pPr>
            <a:lvl4pPr>
              <a:defRPr sz="3600" b="1" i="1">
                <a:solidFill>
                  <a:schemeClr val="tx2"/>
                </a:solidFill>
                <a:latin typeface="Arial" panose="020B0604020202020204" pitchFamily="34" charset="0"/>
              </a:defRPr>
            </a:lvl4pPr>
            <a:lvl5pPr>
              <a:defRPr sz="3600" b="1" i="1">
                <a:solidFill>
                  <a:schemeClr val="tx2"/>
                </a:solidFill>
                <a:latin typeface="Arial" panose="020B0604020202020204" pitchFamily="34" charset="0"/>
              </a:defRPr>
            </a:lvl5pPr>
            <a:lvl6pPr marL="457200" eaLnBrk="0" fontAlgn="base" hangingPunct="0">
              <a:spcBef>
                <a:spcPct val="0"/>
              </a:spcBef>
              <a:spcAft>
                <a:spcPct val="0"/>
              </a:spcAft>
              <a:defRPr sz="3600" b="1" i="1">
                <a:solidFill>
                  <a:schemeClr val="tx2"/>
                </a:solidFill>
                <a:latin typeface="Arial" panose="020B0604020202020204" pitchFamily="34" charset="0"/>
              </a:defRPr>
            </a:lvl6pPr>
            <a:lvl7pPr marL="914400" eaLnBrk="0" fontAlgn="base" hangingPunct="0">
              <a:spcBef>
                <a:spcPct val="0"/>
              </a:spcBef>
              <a:spcAft>
                <a:spcPct val="0"/>
              </a:spcAft>
              <a:defRPr sz="3600" b="1" i="1">
                <a:solidFill>
                  <a:schemeClr val="tx2"/>
                </a:solidFill>
                <a:latin typeface="Arial" panose="020B0604020202020204" pitchFamily="34" charset="0"/>
              </a:defRPr>
            </a:lvl7pPr>
            <a:lvl8pPr marL="1371600" eaLnBrk="0" fontAlgn="base" hangingPunct="0">
              <a:spcBef>
                <a:spcPct val="0"/>
              </a:spcBef>
              <a:spcAft>
                <a:spcPct val="0"/>
              </a:spcAft>
              <a:defRPr sz="3600" b="1" i="1">
                <a:solidFill>
                  <a:schemeClr val="tx2"/>
                </a:solidFill>
                <a:latin typeface="Arial" panose="020B0604020202020204" pitchFamily="34" charset="0"/>
              </a:defRPr>
            </a:lvl8pPr>
            <a:lvl9pPr marL="1828800" eaLnBrk="0" fontAlgn="base" hangingPunct="0">
              <a:spcBef>
                <a:spcPct val="0"/>
              </a:spcBef>
              <a:spcAft>
                <a:spcPct val="0"/>
              </a:spcAft>
              <a:defRPr sz="3600" b="1" i="1">
                <a:solidFill>
                  <a:schemeClr val="tx2"/>
                </a:solidFill>
                <a:latin typeface="Arial" panose="020B0604020202020204" pitchFamily="34" charset="0"/>
              </a:defRPr>
            </a:lvl9pPr>
          </a:lstStyle>
          <a:p>
            <a:pPr algn="ctr"/>
            <a:r>
              <a:rPr lang="tr-TR" altLang="tr-TR">
                <a:solidFill>
                  <a:srgbClr val="FF5050"/>
                </a:solidFill>
                <a:latin typeface="Monotype Corsiva" panose="03010101010201010101" pitchFamily="66" charset="0"/>
              </a:rPr>
              <a:t>GÖKCİSİMLERİ</a:t>
            </a:r>
          </a:p>
        </p:txBody>
      </p:sp>
      <p:sp>
        <p:nvSpPr>
          <p:cNvPr id="147459" name="Rectangle 3"/>
          <p:cNvSpPr>
            <a:spLocks noGrp="1" noChangeArrowheads="1"/>
          </p:cNvSpPr>
          <p:nvPr>
            <p:ph type="title"/>
          </p:nvPr>
        </p:nvSpPr>
        <p:spPr>
          <a:xfrm>
            <a:off x="1908175" y="1557338"/>
            <a:ext cx="5759450" cy="4321175"/>
          </a:xfrm>
          <a:solidFill>
            <a:srgbClr val="FFFFFF"/>
          </a:solidFill>
        </p:spPr>
        <p:txBody>
          <a:bodyPr/>
          <a:lstStyle/>
          <a:p>
            <a:r>
              <a:rPr lang="tr-TR" altLang="tr-TR" sz="2400">
                <a:solidFill>
                  <a:srgbClr val="6600FF"/>
                </a:solidFill>
                <a:latin typeface="Monotype Corsiva" panose="03010101010201010101" pitchFamily="66" charset="0"/>
              </a:rPr>
              <a:t>YILDIZLAR</a:t>
            </a:r>
            <a:br>
              <a:rPr lang="tr-TR" altLang="tr-TR" sz="2400">
                <a:solidFill>
                  <a:srgbClr val="6600FF"/>
                </a:solidFill>
                <a:latin typeface="Monotype Corsiva" panose="03010101010201010101" pitchFamily="66" charset="0"/>
              </a:rPr>
            </a:br>
            <a:r>
              <a:rPr lang="tr-TR" altLang="tr-TR" sz="2400">
                <a:solidFill>
                  <a:srgbClr val="339933"/>
                </a:solidFill>
                <a:latin typeface="Monotype Corsiva" panose="03010101010201010101" pitchFamily="66" charset="0"/>
              </a:rPr>
              <a:t>Kütle:</a:t>
            </a:r>
            <a:r>
              <a:rPr lang="tr-TR" altLang="tr-TR" sz="2400">
                <a:latin typeface="Monotype Corsiva" panose="03010101010201010101" pitchFamily="66" charset="0"/>
              </a:rPr>
              <a:t> </a:t>
            </a:r>
            <a:r>
              <a:rPr lang="tr-TR" altLang="tr-TR" sz="2400">
                <a:solidFill>
                  <a:srgbClr val="C3370B"/>
                </a:solidFill>
                <a:latin typeface="Monotype Corsiva" panose="03010101010201010101" pitchFamily="66" charset="0"/>
              </a:rPr>
              <a:t>100M</a:t>
            </a:r>
            <a:r>
              <a:rPr lang="en-US" altLang="tr-TR" sz="1600" baseline="-25000">
                <a:solidFill>
                  <a:srgbClr val="C3370B"/>
                </a:solidFill>
              </a:rPr>
              <a:t>☉</a:t>
            </a:r>
            <a:r>
              <a:rPr lang="tr-TR" altLang="tr-TR" sz="2400">
                <a:solidFill>
                  <a:srgbClr val="C3370B"/>
                </a:solidFill>
                <a:latin typeface="Monotype Corsiva" panose="03010101010201010101" pitchFamily="66" charset="0"/>
              </a:rPr>
              <a:t> –  0.075 M</a:t>
            </a:r>
            <a:r>
              <a:rPr lang="en-US" altLang="tr-TR" sz="1600" baseline="-25000">
                <a:solidFill>
                  <a:srgbClr val="C3370B"/>
                </a:solidFill>
              </a:rPr>
              <a:t>☉</a:t>
            </a:r>
            <a:r>
              <a:rPr lang="tr-TR" altLang="tr-TR"/>
              <a:t> </a:t>
            </a:r>
            <a:r>
              <a:rPr lang="tr-TR" altLang="tr-TR" sz="2400">
                <a:solidFill>
                  <a:srgbClr val="C52409"/>
                </a:solidFill>
                <a:latin typeface="Monotype Corsiva" panose="03010101010201010101" pitchFamily="66" charset="0"/>
              </a:rPr>
              <a:t/>
            </a:r>
            <a:br>
              <a:rPr lang="tr-TR" altLang="tr-TR" sz="2400">
                <a:solidFill>
                  <a:srgbClr val="C52409"/>
                </a:solidFill>
                <a:latin typeface="Monotype Corsiva" panose="03010101010201010101" pitchFamily="66" charset="0"/>
              </a:rPr>
            </a:br>
            <a:r>
              <a:rPr lang="tr-TR" altLang="tr-TR" sz="2400">
                <a:solidFill>
                  <a:srgbClr val="339933"/>
                </a:solidFill>
                <a:latin typeface="Monotype Corsiva" panose="03010101010201010101" pitchFamily="66" charset="0"/>
              </a:rPr>
              <a:t>Işınım Güçleri:</a:t>
            </a:r>
            <a:r>
              <a:rPr lang="tr-TR" altLang="tr-TR" sz="2400">
                <a:latin typeface="Monotype Corsiva" panose="03010101010201010101" pitchFamily="66" charset="0"/>
              </a:rPr>
              <a:t> </a:t>
            </a:r>
            <a:r>
              <a:rPr lang="tr-TR" altLang="tr-TR" sz="2400">
                <a:solidFill>
                  <a:srgbClr val="C52409"/>
                </a:solidFill>
                <a:latin typeface="Monotype Corsiva" panose="03010101010201010101" pitchFamily="66" charset="0"/>
              </a:rPr>
              <a:t>10</a:t>
            </a:r>
            <a:r>
              <a:rPr lang="tr-TR" altLang="tr-TR" sz="2400" baseline="30000">
                <a:solidFill>
                  <a:srgbClr val="C52409"/>
                </a:solidFill>
                <a:latin typeface="Monotype Corsiva" panose="03010101010201010101" pitchFamily="66" charset="0"/>
              </a:rPr>
              <a:t>6</a:t>
            </a:r>
            <a:r>
              <a:rPr lang="tr-TR" altLang="tr-TR" sz="2400">
                <a:solidFill>
                  <a:srgbClr val="C52409"/>
                </a:solidFill>
                <a:latin typeface="Monotype Corsiva" panose="03010101010201010101" pitchFamily="66" charset="0"/>
              </a:rPr>
              <a:t>L</a:t>
            </a:r>
            <a:r>
              <a:rPr lang="en-US" altLang="tr-TR" sz="1600" baseline="-25000">
                <a:solidFill>
                  <a:srgbClr val="C52409"/>
                </a:solidFill>
              </a:rPr>
              <a:t>☉</a:t>
            </a:r>
            <a:r>
              <a:rPr lang="tr-TR" altLang="tr-TR" sz="2400">
                <a:solidFill>
                  <a:srgbClr val="C52409"/>
                </a:solidFill>
                <a:latin typeface="Monotype Corsiva" panose="03010101010201010101" pitchFamily="66" charset="0"/>
              </a:rPr>
              <a:t> – 10</a:t>
            </a:r>
            <a:r>
              <a:rPr lang="tr-TR" altLang="tr-TR" sz="2400" baseline="30000">
                <a:solidFill>
                  <a:srgbClr val="C52409"/>
                </a:solidFill>
                <a:latin typeface="Monotype Corsiva" panose="03010101010201010101" pitchFamily="66" charset="0"/>
              </a:rPr>
              <a:t>-4</a:t>
            </a:r>
            <a:r>
              <a:rPr lang="tr-TR" altLang="tr-TR" sz="2400">
                <a:solidFill>
                  <a:srgbClr val="C52409"/>
                </a:solidFill>
                <a:latin typeface="Monotype Corsiva" panose="03010101010201010101" pitchFamily="66" charset="0"/>
              </a:rPr>
              <a:t>L</a:t>
            </a:r>
            <a:r>
              <a:rPr lang="en-US" altLang="tr-TR" sz="1600" baseline="-25000">
                <a:solidFill>
                  <a:srgbClr val="C52409"/>
                </a:solidFill>
              </a:rPr>
              <a:t>☉</a:t>
            </a:r>
            <a:r>
              <a:rPr lang="tr-TR" altLang="tr-TR" sz="2400">
                <a:solidFill>
                  <a:srgbClr val="C52409"/>
                </a:solidFill>
                <a:latin typeface="Monotype Corsiva" panose="03010101010201010101" pitchFamily="66" charset="0"/>
              </a:rPr>
              <a:t> </a:t>
            </a:r>
            <a:r>
              <a:rPr lang="tr-TR" altLang="tr-TR" sz="2400">
                <a:latin typeface="Monotype Corsiva" panose="03010101010201010101" pitchFamily="66" charset="0"/>
              </a:rPr>
              <a:t/>
            </a:r>
            <a:br>
              <a:rPr lang="tr-TR" altLang="tr-TR" sz="2400">
                <a:latin typeface="Monotype Corsiva" panose="03010101010201010101" pitchFamily="66" charset="0"/>
              </a:rPr>
            </a:br>
            <a:r>
              <a:rPr lang="tr-TR" altLang="tr-TR" sz="2400">
                <a:solidFill>
                  <a:srgbClr val="339933"/>
                </a:solidFill>
                <a:latin typeface="Monotype Corsiva" panose="03010101010201010101" pitchFamily="66" charset="0"/>
              </a:rPr>
              <a:t>Sıcaklık:</a:t>
            </a:r>
            <a:r>
              <a:rPr lang="tr-TR" altLang="tr-TR" sz="2400">
                <a:latin typeface="Monotype Corsiva" panose="03010101010201010101" pitchFamily="66" charset="0"/>
              </a:rPr>
              <a:t> </a:t>
            </a:r>
            <a:r>
              <a:rPr lang="tr-TR" altLang="tr-TR" sz="2400">
                <a:solidFill>
                  <a:srgbClr val="C52409"/>
                </a:solidFill>
                <a:latin typeface="Monotype Corsiva" panose="03010101010201010101" pitchFamily="66" charset="0"/>
              </a:rPr>
              <a:t>50000K  –  2000 K</a:t>
            </a:r>
            <a:br>
              <a:rPr lang="tr-TR" altLang="tr-TR" sz="2400">
                <a:solidFill>
                  <a:srgbClr val="C52409"/>
                </a:solidFill>
                <a:latin typeface="Monotype Corsiva" panose="03010101010201010101" pitchFamily="66" charset="0"/>
              </a:rPr>
            </a:br>
            <a:r>
              <a:rPr lang="tr-TR" altLang="tr-TR" sz="2400">
                <a:solidFill>
                  <a:srgbClr val="339933"/>
                </a:solidFill>
                <a:latin typeface="Monotype Corsiva" panose="03010101010201010101" pitchFamily="66" charset="0"/>
              </a:rPr>
              <a:t>Yarıçap:</a:t>
            </a:r>
            <a:r>
              <a:rPr lang="tr-TR" altLang="tr-TR" sz="2400">
                <a:latin typeface="Monotype Corsiva" panose="03010101010201010101" pitchFamily="66" charset="0"/>
              </a:rPr>
              <a:t> </a:t>
            </a:r>
            <a:r>
              <a:rPr lang="tr-TR" altLang="tr-TR" sz="2400">
                <a:solidFill>
                  <a:srgbClr val="C52409"/>
                </a:solidFill>
                <a:latin typeface="Monotype Corsiva" panose="03010101010201010101" pitchFamily="66" charset="0"/>
              </a:rPr>
              <a:t>10</a:t>
            </a:r>
            <a:r>
              <a:rPr lang="tr-TR" altLang="tr-TR" sz="2400" baseline="30000">
                <a:solidFill>
                  <a:srgbClr val="C52409"/>
                </a:solidFill>
                <a:latin typeface="Monotype Corsiva" panose="03010101010201010101" pitchFamily="66" charset="0"/>
              </a:rPr>
              <a:t>3</a:t>
            </a:r>
            <a:r>
              <a:rPr lang="tr-TR" altLang="tr-TR" sz="2400">
                <a:solidFill>
                  <a:srgbClr val="C52409"/>
                </a:solidFill>
                <a:latin typeface="Monotype Corsiva" panose="03010101010201010101" pitchFamily="66" charset="0"/>
              </a:rPr>
              <a:t>R </a:t>
            </a:r>
            <a:r>
              <a:rPr lang="en-US" altLang="tr-TR" sz="1600" baseline="-25000">
                <a:solidFill>
                  <a:srgbClr val="C52409"/>
                </a:solidFill>
              </a:rPr>
              <a:t>☉</a:t>
            </a:r>
            <a:r>
              <a:rPr lang="tr-TR" altLang="tr-TR" sz="2400">
                <a:solidFill>
                  <a:srgbClr val="C52409"/>
                </a:solidFill>
                <a:latin typeface="Monotype Corsiva" panose="03010101010201010101" pitchFamily="66" charset="0"/>
              </a:rPr>
              <a:t>- 10</a:t>
            </a:r>
            <a:r>
              <a:rPr lang="tr-TR" altLang="tr-TR" sz="2400" baseline="30000">
                <a:solidFill>
                  <a:srgbClr val="C52409"/>
                </a:solidFill>
                <a:latin typeface="Monotype Corsiva" panose="03010101010201010101" pitchFamily="66" charset="0"/>
              </a:rPr>
              <a:t>-1</a:t>
            </a:r>
            <a:r>
              <a:rPr lang="tr-TR" altLang="tr-TR" sz="2400">
                <a:solidFill>
                  <a:srgbClr val="C52409"/>
                </a:solidFill>
                <a:latin typeface="Monotype Corsiva" panose="03010101010201010101" pitchFamily="66" charset="0"/>
              </a:rPr>
              <a:t>R </a:t>
            </a:r>
            <a:r>
              <a:rPr lang="en-US" altLang="tr-TR" sz="1600" baseline="-25000">
                <a:solidFill>
                  <a:srgbClr val="C52409"/>
                </a:solidFill>
              </a:rPr>
              <a:t>☉</a:t>
            </a:r>
            <a:r>
              <a:rPr lang="tr-TR" altLang="tr-TR" sz="2400">
                <a:solidFill>
                  <a:srgbClr val="C52409"/>
                </a:solidFill>
                <a:latin typeface="Monotype Corsiva" panose="03010101010201010101" pitchFamily="66" charset="0"/>
              </a:rPr>
              <a:t> </a:t>
            </a:r>
            <a:br>
              <a:rPr lang="tr-TR" altLang="tr-TR" sz="2400">
                <a:solidFill>
                  <a:srgbClr val="C52409"/>
                </a:solidFill>
                <a:latin typeface="Monotype Corsiva" panose="03010101010201010101" pitchFamily="66" charset="0"/>
              </a:rPr>
            </a:br>
            <a:r>
              <a:rPr lang="tr-TR" altLang="tr-TR" sz="2400">
                <a:latin typeface="Monotype Corsiva" panose="03010101010201010101" pitchFamily="66" charset="0"/>
              </a:rPr>
              <a:t/>
            </a:r>
            <a:br>
              <a:rPr lang="tr-TR" altLang="tr-TR" sz="2400">
                <a:latin typeface="Monotype Corsiva" panose="03010101010201010101" pitchFamily="66" charset="0"/>
              </a:rPr>
            </a:br>
            <a:r>
              <a:rPr lang="tr-TR" altLang="tr-TR" sz="2000">
                <a:solidFill>
                  <a:srgbClr val="6600FF"/>
                </a:solidFill>
                <a:latin typeface="Monotype Corsiva" panose="03010101010201010101" pitchFamily="66" charset="0"/>
              </a:rPr>
              <a:t>YILDIZALTI CİSİMLER (KAHVERENGİ CÜCELER)</a:t>
            </a:r>
            <a:br>
              <a:rPr lang="tr-TR" altLang="tr-TR" sz="2000">
                <a:solidFill>
                  <a:srgbClr val="6600FF"/>
                </a:solidFill>
                <a:latin typeface="Monotype Corsiva" panose="03010101010201010101" pitchFamily="66" charset="0"/>
              </a:rPr>
            </a:br>
            <a:r>
              <a:rPr lang="tr-TR" altLang="tr-TR" sz="2400">
                <a:solidFill>
                  <a:srgbClr val="339933"/>
                </a:solidFill>
                <a:latin typeface="Monotype Corsiva" panose="03010101010201010101" pitchFamily="66" charset="0"/>
              </a:rPr>
              <a:t>Kütle:</a:t>
            </a:r>
            <a:r>
              <a:rPr lang="tr-TR" altLang="tr-TR" sz="2400">
                <a:solidFill>
                  <a:schemeClr val="tx1"/>
                </a:solidFill>
                <a:latin typeface="Monotype Corsiva" panose="03010101010201010101" pitchFamily="66" charset="0"/>
              </a:rPr>
              <a:t> </a:t>
            </a:r>
            <a:r>
              <a:rPr lang="tr-TR" altLang="tr-TR" sz="2400">
                <a:solidFill>
                  <a:srgbClr val="A50021"/>
                </a:solidFill>
                <a:latin typeface="Monotype Corsiva" panose="03010101010201010101" pitchFamily="66" charset="0"/>
              </a:rPr>
              <a:t>75</a:t>
            </a:r>
            <a:r>
              <a:rPr lang="tr-TR" altLang="tr-TR" sz="2400">
                <a:solidFill>
                  <a:srgbClr val="C52409"/>
                </a:solidFill>
                <a:latin typeface="Monotype Corsiva" panose="03010101010201010101" pitchFamily="66" charset="0"/>
              </a:rPr>
              <a:t> Mj – 10 Mj</a:t>
            </a:r>
            <a:br>
              <a:rPr lang="tr-TR" altLang="tr-TR" sz="2400">
                <a:solidFill>
                  <a:srgbClr val="C52409"/>
                </a:solidFill>
                <a:latin typeface="Monotype Corsiva" panose="03010101010201010101" pitchFamily="66" charset="0"/>
              </a:rPr>
            </a:br>
            <a:r>
              <a:rPr lang="tr-TR" altLang="tr-TR" sz="2400">
                <a:solidFill>
                  <a:srgbClr val="339933"/>
                </a:solidFill>
                <a:latin typeface="Monotype Corsiva" panose="03010101010201010101" pitchFamily="66" charset="0"/>
              </a:rPr>
              <a:t>Sıcaklık:</a:t>
            </a:r>
            <a:r>
              <a:rPr lang="tr-TR" altLang="tr-TR" sz="2400">
                <a:solidFill>
                  <a:schemeClr val="tx1"/>
                </a:solidFill>
                <a:latin typeface="Monotype Corsiva" panose="03010101010201010101" pitchFamily="66" charset="0"/>
              </a:rPr>
              <a:t> </a:t>
            </a:r>
            <a:r>
              <a:rPr lang="tr-TR" altLang="tr-TR" sz="2400">
                <a:solidFill>
                  <a:srgbClr val="C52409"/>
                </a:solidFill>
                <a:latin typeface="Monotype Corsiva" panose="03010101010201010101" pitchFamily="66" charset="0"/>
              </a:rPr>
              <a:t>&lt; 2000 K</a:t>
            </a:r>
            <a:br>
              <a:rPr lang="tr-TR" altLang="tr-TR" sz="2400">
                <a:solidFill>
                  <a:srgbClr val="C52409"/>
                </a:solidFill>
                <a:latin typeface="Monotype Corsiva" panose="03010101010201010101" pitchFamily="66" charset="0"/>
              </a:rPr>
            </a:br>
            <a:r>
              <a:rPr lang="tr-TR" altLang="tr-TR" sz="2400">
                <a:solidFill>
                  <a:srgbClr val="339933"/>
                </a:solidFill>
                <a:latin typeface="Monotype Corsiva" panose="03010101010201010101" pitchFamily="66" charset="0"/>
              </a:rPr>
              <a:t>Işınım Gücü:</a:t>
            </a:r>
            <a:r>
              <a:rPr lang="tr-TR" altLang="tr-TR" sz="2400">
                <a:solidFill>
                  <a:schemeClr val="tx1"/>
                </a:solidFill>
                <a:latin typeface="Monotype Corsiva" panose="03010101010201010101" pitchFamily="66" charset="0"/>
              </a:rPr>
              <a:t> </a:t>
            </a:r>
            <a:r>
              <a:rPr lang="tr-TR" altLang="tr-TR" sz="2400">
                <a:solidFill>
                  <a:srgbClr val="C52409"/>
                </a:solidFill>
                <a:latin typeface="Monotype Corsiva" panose="03010101010201010101" pitchFamily="66" charset="0"/>
              </a:rPr>
              <a:t>&lt; 10</a:t>
            </a:r>
            <a:r>
              <a:rPr lang="tr-TR" altLang="tr-TR" sz="2400" baseline="30000">
                <a:solidFill>
                  <a:srgbClr val="C52409"/>
                </a:solidFill>
                <a:latin typeface="Monotype Corsiva" panose="03010101010201010101" pitchFamily="66" charset="0"/>
              </a:rPr>
              <a:t>-5</a:t>
            </a:r>
            <a:r>
              <a:rPr lang="tr-TR" altLang="tr-TR" sz="2400">
                <a:solidFill>
                  <a:srgbClr val="C52409"/>
                </a:solidFill>
                <a:latin typeface="Monotype Corsiva" panose="03010101010201010101" pitchFamily="66" charset="0"/>
              </a:rPr>
              <a:t>L</a:t>
            </a:r>
            <a:r>
              <a:rPr lang="en-US" altLang="tr-TR" sz="1600" baseline="-25000">
                <a:solidFill>
                  <a:srgbClr val="C52409"/>
                </a:solidFill>
              </a:rPr>
              <a:t>☉</a:t>
            </a:r>
            <a:endParaRPr lang="tr-TR" altLang="tr-TR" sz="1600" baseline="-25000">
              <a:solidFill>
                <a:srgbClr val="C52409"/>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0" y="2743200"/>
            <a:ext cx="2938463" cy="3276600"/>
          </a:xfrm>
          <a:prstGeom prst="rect">
            <a:avLst/>
          </a:prstGeom>
          <a:noFill/>
          <a:extLst>
            <a:ext uri="{909E8E84-426E-40DD-AFC4-6F175D3DCCD1}">
              <a14:hiddenFill xmlns:a14="http://schemas.microsoft.com/office/drawing/2010/main">
                <a:solidFill>
                  <a:srgbClr val="FFFFFF"/>
                </a:solidFill>
              </a14:hiddenFill>
            </a:ext>
          </a:extLst>
        </p:spPr>
      </p:pic>
      <p:sp>
        <p:nvSpPr>
          <p:cNvPr id="40962" name="Rectangle 2"/>
          <p:cNvSpPr>
            <a:spLocks noGrp="1" noChangeArrowheads="1"/>
          </p:cNvSpPr>
          <p:nvPr>
            <p:ph type="title"/>
          </p:nvPr>
        </p:nvSpPr>
        <p:spPr/>
        <p:txBody>
          <a:bodyPr/>
          <a:lstStyle/>
          <a:p>
            <a:r>
              <a:rPr lang="tr-TR" altLang="tr-TR"/>
              <a:t>Güneş türü yıldızların sonu</a:t>
            </a:r>
            <a:endParaRPr lang="en-US" altLang="tr-TR"/>
          </a:p>
        </p:txBody>
      </p:sp>
      <p:pic>
        <p:nvPicPr>
          <p:cNvPr id="409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1981200"/>
            <a:ext cx="2743200" cy="2349500"/>
          </a:xfrm>
          <a:prstGeom prst="rect">
            <a:avLst/>
          </a:prstGeom>
          <a:noFill/>
          <a:extLst>
            <a:ext uri="{909E8E84-426E-40DD-AFC4-6F175D3DCCD1}">
              <a14:hiddenFill xmlns:a14="http://schemas.microsoft.com/office/drawing/2010/main">
                <a:solidFill>
                  <a:srgbClr val="FFFFFF"/>
                </a:solidFill>
              </a14:hiddenFill>
            </a:ext>
          </a:extLst>
        </p:spPr>
      </p:pic>
      <p:pic>
        <p:nvPicPr>
          <p:cNvPr id="409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905000"/>
            <a:ext cx="2238375" cy="2590800"/>
          </a:xfrm>
          <a:prstGeom prst="rect">
            <a:avLst/>
          </a:prstGeom>
          <a:noFill/>
          <a:extLst>
            <a:ext uri="{909E8E84-426E-40DD-AFC4-6F175D3DCCD1}">
              <a14:hiddenFill xmlns:a14="http://schemas.microsoft.com/office/drawing/2010/main">
                <a:solidFill>
                  <a:srgbClr val="FFFFFF"/>
                </a:solidFill>
              </a14:hiddenFill>
            </a:ext>
          </a:extLst>
        </p:spPr>
      </p:pic>
      <p:sp>
        <p:nvSpPr>
          <p:cNvPr id="40967" name="Text Box 7"/>
          <p:cNvSpPr txBox="1">
            <a:spLocks noChangeArrowheads="1"/>
          </p:cNvSpPr>
          <p:nvPr/>
        </p:nvSpPr>
        <p:spPr bwMode="auto">
          <a:xfrm>
            <a:off x="2843213" y="2133600"/>
            <a:ext cx="3384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a:t>Gezegenimsi Bulutsu</a:t>
            </a:r>
            <a:endParaRPr lang="en-US" altLang="tr-TR" sz="2400" b="0"/>
          </a:p>
        </p:txBody>
      </p:sp>
      <p:sp>
        <p:nvSpPr>
          <p:cNvPr id="40968" name="Text Box 8"/>
          <p:cNvSpPr txBox="1">
            <a:spLocks noChangeArrowheads="1"/>
          </p:cNvSpPr>
          <p:nvPr/>
        </p:nvSpPr>
        <p:spPr bwMode="auto">
          <a:xfrm>
            <a:off x="838200" y="1411288"/>
            <a:ext cx="75199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b="0"/>
              <a:t>Helyum tükendikten sonra, yıldızın dış katmanları atılır</a:t>
            </a:r>
            <a:endParaRPr lang="en-US" altLang="tr-TR" sz="2400" b="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dissolve">
                                      <p:cBhvr>
                                        <p:cTn id="7" dur="500"/>
                                        <p:tgtEl>
                                          <p:spTgt spid="4096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0965"/>
                                        </p:tgtEl>
                                        <p:attrNameLst>
                                          <p:attrName>style.visibility</p:attrName>
                                        </p:attrNameLst>
                                      </p:cBhvr>
                                      <p:to>
                                        <p:strVal val="visible"/>
                                      </p:to>
                                    </p:set>
                                    <p:animEffect transition="in" filter="dissolve">
                                      <p:cBhvr>
                                        <p:cTn id="12" dur="500"/>
                                        <p:tgtEl>
                                          <p:spTgt spid="409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0964"/>
                                        </p:tgtEl>
                                        <p:attrNameLst>
                                          <p:attrName>style.visibility</p:attrName>
                                        </p:attrNameLst>
                                      </p:cBhvr>
                                      <p:to>
                                        <p:strVal val="visible"/>
                                      </p:to>
                                    </p:set>
                                    <p:animEffect transition="in" filter="dissolve">
                                      <p:cBhvr>
                                        <p:cTn id="17" dur="500"/>
                                        <p:tgtEl>
                                          <p:spTgt spid="409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4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tr-TR" altLang="tr-TR"/>
              <a:t>Beyaz Cüceler</a:t>
            </a:r>
            <a:endParaRPr lang="en-US" altLang="tr-TR"/>
          </a:p>
        </p:txBody>
      </p:sp>
      <p:sp>
        <p:nvSpPr>
          <p:cNvPr id="43011" name="Rectangle 3"/>
          <p:cNvSpPr>
            <a:spLocks noGrp="1" noChangeArrowheads="1"/>
          </p:cNvSpPr>
          <p:nvPr>
            <p:ph type="body" idx="1"/>
          </p:nvPr>
        </p:nvSpPr>
        <p:spPr>
          <a:ln/>
        </p:spPr>
        <p:txBody>
          <a:bodyPr/>
          <a:lstStyle/>
          <a:p>
            <a:pPr marL="692150" indent="-287338">
              <a:lnSpc>
                <a:spcPct val="85000"/>
              </a:lnSpc>
            </a:pPr>
            <a:r>
              <a:rPr lang="tr-TR" altLang="tr-TR"/>
              <a:t>Gezegenimsi Bulutsu’nun merkezinde Beyaz Cüce bulunur.</a:t>
            </a:r>
            <a:endParaRPr lang="en-US" altLang="tr-TR"/>
          </a:p>
          <a:p>
            <a:pPr marL="692150" indent="-287338">
              <a:buFontTx/>
              <a:buChar char="•"/>
            </a:pPr>
            <a:r>
              <a:rPr lang="tr-TR" altLang="tr-TR"/>
              <a:t>Boyutları Yer kadar, ancak kütlesi Güneş kadardır.</a:t>
            </a:r>
            <a:r>
              <a:rPr lang="en-US" altLang="tr-TR"/>
              <a:t> 	</a:t>
            </a:r>
            <a:endParaRPr lang="tr-TR" altLang="tr-TR"/>
          </a:p>
          <a:p>
            <a:pPr marL="692150" indent="-287338"/>
            <a:r>
              <a:rPr lang="en-US" altLang="tr-TR"/>
              <a:t>“</a:t>
            </a:r>
            <a:r>
              <a:rPr lang="tr-TR" altLang="tr-TR"/>
              <a:t>Bir çay kaşığı madde, bir ton ağırlığında</a:t>
            </a:r>
            <a:r>
              <a:rPr lang="en-US" altLang="tr-TR"/>
              <a:t>” </a:t>
            </a:r>
          </a:p>
          <a:p>
            <a:pPr marL="692150" indent="-287338">
              <a:buFontTx/>
              <a:buChar char="•"/>
            </a:pPr>
            <a:r>
              <a:rPr lang="tr-TR" altLang="tr-TR"/>
              <a:t>İçe doğru olan kütle çekim gücü, elektronların itici gücü ile dengelenir.</a:t>
            </a:r>
            <a:endParaRPr lang="en-US" altLang="tr-T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tr-TR" altLang="tr-TR"/>
              <a:t>Yüksek kütleli yıldızların kaderi</a:t>
            </a:r>
            <a:endParaRPr lang="en-US" altLang="tr-TR"/>
          </a:p>
        </p:txBody>
      </p:sp>
      <p:sp>
        <p:nvSpPr>
          <p:cNvPr id="45059" name="Rectangle 3"/>
          <p:cNvSpPr>
            <a:spLocks noGrp="1" noChangeArrowheads="1"/>
          </p:cNvSpPr>
          <p:nvPr>
            <p:ph type="body" idx="1"/>
          </p:nvPr>
        </p:nvSpPr>
        <p:spPr>
          <a:ln/>
        </p:spPr>
        <p:txBody>
          <a:bodyPr/>
          <a:lstStyle/>
          <a:p>
            <a:r>
              <a:rPr lang="en-US" altLang="tr-TR"/>
              <a:t>Hel</a:t>
            </a:r>
            <a:r>
              <a:rPr lang="tr-TR" altLang="tr-TR"/>
              <a:t>y</a:t>
            </a:r>
            <a:r>
              <a:rPr lang="en-US" altLang="tr-TR"/>
              <a:t>um </a:t>
            </a:r>
            <a:r>
              <a:rPr lang="tr-TR" altLang="tr-TR"/>
              <a:t>tükendikten sonra</a:t>
            </a:r>
            <a:r>
              <a:rPr lang="en-US" altLang="tr-TR"/>
              <a:t>, </a:t>
            </a:r>
            <a:r>
              <a:rPr lang="tr-TR" altLang="tr-TR"/>
              <a:t>çekirdek yeniden çökmeye başlar. Sıcaklık Karbon’u, Magnezyum veya Oksijen’e dönüştürmeye yetecek kadar yükselene kadar..</a:t>
            </a:r>
            <a:r>
              <a:rPr lang="en-US" altLang="tr-TR"/>
              <a:t>.</a:t>
            </a:r>
          </a:p>
          <a:p>
            <a:pPr lvl="1" indent="-115888"/>
            <a:r>
              <a:rPr lang="en-US" altLang="tr-TR"/>
              <a:t>	 </a:t>
            </a:r>
            <a:r>
              <a:rPr lang="en-US" altLang="tr-TR" baseline="30000"/>
              <a:t>12</a:t>
            </a:r>
            <a:r>
              <a:rPr lang="en-US" altLang="tr-TR"/>
              <a:t>C + </a:t>
            </a:r>
            <a:r>
              <a:rPr lang="en-US" altLang="tr-TR" baseline="30000"/>
              <a:t>12</a:t>
            </a:r>
            <a:r>
              <a:rPr lang="en-US" altLang="tr-TR"/>
              <a:t>C --&gt; </a:t>
            </a:r>
            <a:r>
              <a:rPr lang="en-US" altLang="tr-TR" baseline="30000"/>
              <a:t>24</a:t>
            </a:r>
            <a:r>
              <a:rPr lang="en-US" altLang="tr-TR"/>
              <a:t>Mg </a:t>
            </a:r>
          </a:p>
          <a:p>
            <a:pPr lvl="2">
              <a:buFontTx/>
              <a:buNone/>
            </a:pPr>
            <a:r>
              <a:rPr lang="en-US" altLang="tr-TR" sz="2800"/>
              <a:t>		</a:t>
            </a:r>
            <a:r>
              <a:rPr lang="tr-TR" altLang="tr-TR" sz="2800"/>
              <a:t>veya</a:t>
            </a:r>
            <a:r>
              <a:rPr lang="en-US" altLang="tr-TR" sz="2800"/>
              <a:t> </a:t>
            </a:r>
            <a:r>
              <a:rPr lang="en-US" altLang="tr-TR" sz="2800" baseline="30000"/>
              <a:t>12</a:t>
            </a:r>
            <a:r>
              <a:rPr lang="en-US" altLang="tr-TR" sz="2800"/>
              <a:t>C + </a:t>
            </a:r>
            <a:r>
              <a:rPr lang="en-US" altLang="tr-TR" sz="2800" baseline="30000"/>
              <a:t>4</a:t>
            </a:r>
            <a:r>
              <a:rPr lang="en-US" altLang="tr-TR" sz="2800"/>
              <a:t>H --&gt; </a:t>
            </a:r>
            <a:r>
              <a:rPr lang="en-US" altLang="tr-TR" sz="2800" baseline="30000"/>
              <a:t>16</a:t>
            </a:r>
            <a:r>
              <a:rPr lang="en-US" altLang="tr-TR" sz="2800"/>
              <a:t>O</a:t>
            </a:r>
            <a:endParaRPr lang="en-US" altLang="tr-TR"/>
          </a:p>
          <a:p>
            <a:endParaRPr lang="en-US" altLang="tr-TR"/>
          </a:p>
          <a:p>
            <a:r>
              <a:rPr lang="tr-TR" altLang="tr-TR"/>
              <a:t>Bu işlemler boyunca, ard arda ağır elementler oluşurlar ve yanarlar.</a:t>
            </a:r>
            <a:endParaRPr lang="en-US" altLang="tr-T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tr-TR"/>
              <a:t>Peri</a:t>
            </a:r>
            <a:r>
              <a:rPr lang="tr-TR" altLang="tr-TR"/>
              <a:t>y</a:t>
            </a:r>
            <a:r>
              <a:rPr lang="en-US" altLang="tr-TR"/>
              <a:t>odi</a:t>
            </a:r>
            <a:r>
              <a:rPr lang="tr-TR" altLang="tr-TR"/>
              <a:t>k</a:t>
            </a:r>
            <a:r>
              <a:rPr lang="en-US" altLang="tr-TR"/>
              <a:t> Tabl</a:t>
            </a:r>
            <a:r>
              <a:rPr lang="tr-TR" altLang="tr-TR"/>
              <a:t>o</a:t>
            </a:r>
            <a:endParaRPr lang="en-US" altLang="tr-TR"/>
          </a:p>
        </p:txBody>
      </p:sp>
      <p:grpSp>
        <p:nvGrpSpPr>
          <p:cNvPr id="69705" name="Group 73"/>
          <p:cNvGrpSpPr>
            <a:grpSpLocks/>
          </p:cNvGrpSpPr>
          <p:nvPr/>
        </p:nvGrpSpPr>
        <p:grpSpPr bwMode="auto">
          <a:xfrm>
            <a:off x="1600200" y="1358900"/>
            <a:ext cx="5935663" cy="457200"/>
            <a:chOff x="1008" y="576"/>
            <a:chExt cx="3739" cy="288"/>
          </a:xfrm>
        </p:grpSpPr>
        <p:sp>
          <p:nvSpPr>
            <p:cNvPr id="69703" name="Text Box 71"/>
            <p:cNvSpPr txBox="1">
              <a:spLocks noChangeArrowheads="1"/>
            </p:cNvSpPr>
            <p:nvPr/>
          </p:nvSpPr>
          <p:spPr bwMode="auto">
            <a:xfrm>
              <a:off x="1008" y="576"/>
              <a:ext cx="3739"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tr-TR" altLang="tr-TR" sz="2400">
                  <a:solidFill>
                    <a:srgbClr val="FFFF00"/>
                  </a:solidFill>
                </a:rPr>
                <a:t>Hafif </a:t>
              </a:r>
              <a:r>
                <a:rPr lang="en-US" altLang="tr-TR" sz="2400">
                  <a:solidFill>
                    <a:srgbClr val="FFFF00"/>
                  </a:solidFill>
                </a:rPr>
                <a:t>Element</a:t>
              </a:r>
              <a:r>
                <a:rPr lang="tr-TR" altLang="tr-TR" sz="2400">
                  <a:solidFill>
                    <a:srgbClr val="FFFF00"/>
                  </a:solidFill>
                </a:rPr>
                <a:t>ler</a:t>
              </a:r>
              <a:r>
                <a:rPr lang="en-US" altLang="tr-TR" sz="2400">
                  <a:solidFill>
                    <a:srgbClr val="FFFF00"/>
                  </a:solidFill>
                </a:rPr>
                <a:t>              </a:t>
              </a:r>
              <a:r>
                <a:rPr lang="tr-TR" altLang="tr-TR" sz="2400">
                  <a:solidFill>
                    <a:srgbClr val="FFFF00"/>
                  </a:solidFill>
                </a:rPr>
                <a:t>Ağır</a:t>
              </a:r>
              <a:r>
                <a:rPr lang="en-US" altLang="tr-TR" sz="2400">
                  <a:solidFill>
                    <a:srgbClr val="FFFF00"/>
                  </a:solidFill>
                </a:rPr>
                <a:t> Element</a:t>
              </a:r>
              <a:r>
                <a:rPr lang="tr-TR" altLang="tr-TR" sz="2400">
                  <a:solidFill>
                    <a:srgbClr val="FFFF00"/>
                  </a:solidFill>
                </a:rPr>
                <a:t>ler</a:t>
              </a:r>
              <a:endParaRPr lang="en-US" altLang="tr-TR" sz="2400"/>
            </a:p>
          </p:txBody>
        </p:sp>
        <p:sp>
          <p:nvSpPr>
            <p:cNvPr id="69704" name="Line 72"/>
            <p:cNvSpPr>
              <a:spLocks noChangeShapeType="1"/>
            </p:cNvSpPr>
            <p:nvPr/>
          </p:nvSpPr>
          <p:spPr bwMode="auto">
            <a:xfrm>
              <a:off x="2544" y="720"/>
              <a:ext cx="528" cy="0"/>
            </a:xfrm>
            <a:prstGeom prst="line">
              <a:avLst/>
            </a:prstGeom>
            <a:noFill/>
            <a:ln w="9525">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grpSp>
      <p:pic>
        <p:nvPicPr>
          <p:cNvPr id="69744" name="Picture 112" descr="periodic table ile ilgili gÃ¶rsel sonuc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14733"/>
            <a:ext cx="7143750" cy="4419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tr-TR" altLang="tr-TR"/>
              <a:t>Kütleli Yıldızlar için yolun sonu...</a:t>
            </a:r>
            <a:endParaRPr lang="en-US" altLang="tr-TR"/>
          </a:p>
        </p:txBody>
      </p:sp>
      <p:sp>
        <p:nvSpPr>
          <p:cNvPr id="75779" name="Rectangle 3"/>
          <p:cNvSpPr>
            <a:spLocks noGrp="1" noChangeArrowheads="1"/>
          </p:cNvSpPr>
          <p:nvPr>
            <p:ph type="body" idx="1"/>
          </p:nvPr>
        </p:nvSpPr>
        <p:spPr>
          <a:xfrm>
            <a:off x="7020744" y="1412776"/>
            <a:ext cx="2016224" cy="4800600"/>
          </a:xfrm>
          <a:ln/>
        </p:spPr>
        <p:txBody>
          <a:bodyPr/>
          <a:lstStyle/>
          <a:p>
            <a:pPr marL="230188" indent="-230188"/>
            <a:r>
              <a:rPr lang="tr-TR" altLang="tr-TR" sz="2000" dirty="0"/>
              <a:t>Kütleli yıldızlar birbirini takip eden elementleri yakarlar</a:t>
            </a:r>
            <a:r>
              <a:rPr lang="en-US" altLang="tr-TR" sz="2000" dirty="0"/>
              <a:t>.</a:t>
            </a:r>
          </a:p>
          <a:p>
            <a:pPr marL="230188" indent="-230188"/>
            <a:r>
              <a:rPr lang="tr-TR" altLang="tr-TR" sz="2000" dirty="0"/>
              <a:t>Demir en kararlı elementtir. Bu nedenle füzyonun da sınırıdır.</a:t>
            </a:r>
            <a:endParaRPr lang="en-US" altLang="tr-TR" sz="2000" dirty="0"/>
          </a:p>
          <a:p>
            <a:pPr marL="635000" lvl="1"/>
            <a:r>
              <a:rPr lang="tr-TR" altLang="tr-TR" sz="2000" dirty="0"/>
              <a:t>Enerji üretmek yerine, enerji kullanır</a:t>
            </a:r>
            <a:r>
              <a:rPr lang="en-US" altLang="tr-TR" sz="2000" dirty="0"/>
              <a:t>.</a:t>
            </a:r>
          </a:p>
        </p:txBody>
      </p:sp>
      <p:pic>
        <p:nvPicPr>
          <p:cNvPr id="75782" name="Picture 6" descr="https://upload.wikimedia.org/wikipedia/commons/f/f3/Nucleosynthesis_in_a_sta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843249"/>
            <a:ext cx="6553200" cy="5095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tr-TR" altLang="tr-TR"/>
              <a:t>Süpernova’dan geriye ne kalır?</a:t>
            </a:r>
            <a:endParaRPr lang="en-US" altLang="tr-TR"/>
          </a:p>
        </p:txBody>
      </p:sp>
      <p:sp>
        <p:nvSpPr>
          <p:cNvPr id="51203" name="Rectangle 3"/>
          <p:cNvSpPr>
            <a:spLocks noGrp="1" noChangeArrowheads="1"/>
          </p:cNvSpPr>
          <p:nvPr>
            <p:ph type="body" idx="1"/>
          </p:nvPr>
        </p:nvSpPr>
        <p:spPr>
          <a:ln/>
        </p:spPr>
        <p:txBody>
          <a:bodyPr/>
          <a:lstStyle/>
          <a:p>
            <a:pPr marL="750888" indent="-288925"/>
            <a:r>
              <a:rPr lang="en-US" altLang="tr-TR" dirty="0"/>
              <a:t>N</a:t>
            </a:r>
            <a:r>
              <a:rPr lang="tr-TR" altLang="tr-TR" dirty="0"/>
              <a:t>ö</a:t>
            </a:r>
            <a:r>
              <a:rPr lang="en-US" altLang="tr-TR" dirty="0" err="1"/>
              <a:t>tron</a:t>
            </a:r>
            <a:r>
              <a:rPr lang="en-US" altLang="tr-TR" dirty="0"/>
              <a:t> </a:t>
            </a:r>
            <a:r>
              <a:rPr lang="tr-TR" altLang="tr-TR" dirty="0"/>
              <a:t>Yıldızı</a:t>
            </a:r>
            <a:r>
              <a:rPr lang="en-US" altLang="tr-TR" dirty="0"/>
              <a:t> </a:t>
            </a:r>
            <a:endParaRPr lang="tr-TR" altLang="tr-TR" dirty="0"/>
          </a:p>
          <a:p>
            <a:pPr marL="750888" indent="-288925"/>
            <a:r>
              <a:rPr lang="tr-TR" altLang="tr-TR" dirty="0"/>
              <a:t>         </a:t>
            </a:r>
            <a:r>
              <a:rPr lang="en-US" altLang="tr-TR" dirty="0"/>
              <a:t>(</a:t>
            </a:r>
            <a:r>
              <a:rPr lang="tr-TR" altLang="tr-TR" dirty="0"/>
              <a:t>eğer çekirdek kütlesi </a:t>
            </a:r>
            <a:r>
              <a:rPr lang="en-US" altLang="tr-TR" dirty="0"/>
              <a:t>&lt; 5 x </a:t>
            </a:r>
            <a:r>
              <a:rPr lang="tr-TR" altLang="tr-TR" dirty="0"/>
              <a:t>Güneş</a:t>
            </a:r>
            <a:r>
              <a:rPr lang="en-US" altLang="tr-TR" dirty="0"/>
              <a:t>)</a:t>
            </a:r>
          </a:p>
          <a:p>
            <a:pPr marL="750888" indent="-288925">
              <a:buFontTx/>
              <a:buChar char="•"/>
            </a:pPr>
            <a:r>
              <a:rPr lang="tr-TR" altLang="tr-TR" dirty="0"/>
              <a:t>Çökme sırasında proton ve elektronlar birleşerek, nötronları oluşturular</a:t>
            </a:r>
            <a:r>
              <a:rPr lang="en-US" altLang="tr-TR" dirty="0"/>
              <a:t>.</a:t>
            </a:r>
          </a:p>
          <a:p>
            <a:pPr marL="750888" indent="-288925">
              <a:buFontTx/>
              <a:buChar char="•"/>
            </a:pPr>
            <a:r>
              <a:rPr lang="en-US" altLang="tr-TR" dirty="0"/>
              <a:t>10 Km </a:t>
            </a:r>
            <a:r>
              <a:rPr lang="tr-TR" altLang="tr-TR" dirty="0"/>
              <a:t>çapında olur</a:t>
            </a:r>
            <a:endParaRPr lang="en-US" altLang="tr-TR" dirty="0"/>
          </a:p>
          <a:p>
            <a:pPr marL="750888" indent="-288925"/>
            <a:endParaRPr lang="en-US" altLang="tr-TR" dirty="0"/>
          </a:p>
          <a:p>
            <a:pPr marL="750888" indent="-288925"/>
            <a:r>
              <a:rPr lang="tr-TR" altLang="tr-TR" dirty="0"/>
              <a:t>Karadelik</a:t>
            </a:r>
          </a:p>
          <a:p>
            <a:pPr marL="750888" indent="-288925"/>
            <a:r>
              <a:rPr lang="tr-TR" altLang="tr-TR" dirty="0"/>
              <a:t>		      </a:t>
            </a:r>
            <a:r>
              <a:rPr lang="en-US" altLang="tr-TR" dirty="0"/>
              <a:t>(</a:t>
            </a:r>
            <a:r>
              <a:rPr lang="tr-TR" altLang="tr-TR" dirty="0"/>
              <a:t>eğer çekirdek kütlesi</a:t>
            </a:r>
            <a:r>
              <a:rPr lang="en-US" altLang="tr-TR" dirty="0"/>
              <a:t> &gt; 5 x </a:t>
            </a:r>
            <a:r>
              <a:rPr lang="tr-TR" altLang="tr-TR" dirty="0"/>
              <a:t>Güneş</a:t>
            </a:r>
            <a:r>
              <a:rPr lang="en-US" altLang="tr-TR" dirty="0"/>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ChangeArrowheads="1"/>
          </p:cNvSpPr>
          <p:nvPr/>
        </p:nvSpPr>
        <p:spPr bwMode="auto">
          <a:xfrm>
            <a:off x="457200" y="1844675"/>
            <a:ext cx="4038600" cy="341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sz="2400">
                <a:solidFill>
                  <a:schemeClr val="tx1"/>
                </a:solidFill>
                <a:latin typeface="Times" panose="02020603050405020304" pitchFamily="18" charset="0"/>
              </a:defRPr>
            </a:lvl1pPr>
            <a:lvl2pPr marL="742950" indent="-285750">
              <a:defRPr sz="2400">
                <a:solidFill>
                  <a:schemeClr val="tx1"/>
                </a:solidFill>
                <a:latin typeface="Times" panose="02020603050405020304" pitchFamily="18" charset="0"/>
              </a:defRPr>
            </a:lvl2pPr>
            <a:lvl3pPr marL="1143000" indent="-228600">
              <a:defRPr sz="2400">
                <a:solidFill>
                  <a:schemeClr val="tx1"/>
                </a:solidFill>
                <a:latin typeface="Times" panose="02020603050405020304" pitchFamily="18" charset="0"/>
              </a:defRPr>
            </a:lvl3pPr>
            <a:lvl4pPr marL="1600200" indent="-228600">
              <a:defRPr sz="2400">
                <a:solidFill>
                  <a:schemeClr val="tx1"/>
                </a:solidFill>
                <a:latin typeface="Times" panose="02020603050405020304" pitchFamily="18" charset="0"/>
              </a:defRPr>
            </a:lvl4pPr>
            <a:lvl5pPr marL="2057400" indent="-228600">
              <a:defRPr sz="2400">
                <a:solidFill>
                  <a:schemeClr val="tx1"/>
                </a:solidFill>
                <a:latin typeface="Times" panose="02020603050405020304" pitchFamily="18" charset="0"/>
              </a:defRPr>
            </a:lvl5pPr>
            <a:lvl6pPr marL="2514600" indent="-228600" eaLnBrk="0" fontAlgn="base" hangingPunct="0">
              <a:spcBef>
                <a:spcPct val="0"/>
              </a:spcBef>
              <a:spcAft>
                <a:spcPct val="0"/>
              </a:spcAft>
              <a:defRPr sz="2400">
                <a:solidFill>
                  <a:schemeClr val="tx1"/>
                </a:solidFill>
                <a:latin typeface="Times" panose="02020603050405020304" pitchFamily="18" charset="0"/>
              </a:defRPr>
            </a:lvl6pPr>
            <a:lvl7pPr marL="2971800" indent="-228600" eaLnBrk="0" fontAlgn="base" hangingPunct="0">
              <a:spcBef>
                <a:spcPct val="0"/>
              </a:spcBef>
              <a:spcAft>
                <a:spcPct val="0"/>
              </a:spcAft>
              <a:defRPr sz="2400">
                <a:solidFill>
                  <a:schemeClr val="tx1"/>
                </a:solidFill>
                <a:latin typeface="Times" panose="02020603050405020304" pitchFamily="18" charset="0"/>
              </a:defRPr>
            </a:lvl7pPr>
            <a:lvl8pPr marL="3429000" indent="-228600" eaLnBrk="0" fontAlgn="base" hangingPunct="0">
              <a:spcBef>
                <a:spcPct val="0"/>
              </a:spcBef>
              <a:spcAft>
                <a:spcPct val="0"/>
              </a:spcAft>
              <a:defRPr sz="2400">
                <a:solidFill>
                  <a:schemeClr val="tx1"/>
                </a:solidFill>
                <a:latin typeface="Times" panose="02020603050405020304" pitchFamily="18" charset="0"/>
              </a:defRPr>
            </a:lvl8pPr>
            <a:lvl9pPr marL="3886200" indent="-228600" eaLnBrk="0" fontAlgn="base" hangingPunct="0">
              <a:spcBef>
                <a:spcPct val="0"/>
              </a:spcBef>
              <a:spcAft>
                <a:spcPct val="0"/>
              </a:spcAft>
              <a:defRPr sz="2400">
                <a:solidFill>
                  <a:schemeClr val="tx1"/>
                </a:solidFill>
                <a:latin typeface="Times" panose="02020603050405020304" pitchFamily="18" charset="0"/>
              </a:defRPr>
            </a:lvl9pPr>
          </a:lstStyle>
          <a:p>
            <a:pPr eaLnBrk="1" hangingPunct="1">
              <a:spcBef>
                <a:spcPct val="20000"/>
              </a:spcBef>
              <a:buFontTx/>
              <a:buChar char="•"/>
            </a:pPr>
            <a:r>
              <a:rPr lang="tr-TR" altLang="tr-TR" b="0">
                <a:latin typeface="Times New Roman" panose="02020603050405020304" pitchFamily="18" charset="0"/>
              </a:rPr>
              <a:t>Bir cismin yıldız olabilmesi için minimum</a:t>
            </a:r>
            <a:r>
              <a:rPr lang="en-US" altLang="tr-TR" b="0">
                <a:latin typeface="Times New Roman" panose="02020603050405020304" pitchFamily="18" charset="0"/>
              </a:rPr>
              <a:t> 0.0</a:t>
            </a:r>
            <a:r>
              <a:rPr lang="tr-TR" altLang="tr-TR" b="0">
                <a:latin typeface="Times New Roman" panose="02020603050405020304" pitchFamily="18" charset="0"/>
              </a:rPr>
              <a:t>75</a:t>
            </a:r>
            <a:r>
              <a:rPr lang="en-US" altLang="tr-TR" b="0">
                <a:latin typeface="Times New Roman" panose="02020603050405020304" pitchFamily="18" charset="0"/>
              </a:rPr>
              <a:t> </a:t>
            </a:r>
            <a:r>
              <a:rPr lang="tr-TR" altLang="tr-TR" b="0">
                <a:latin typeface="Times New Roman" panose="02020603050405020304" pitchFamily="18" charset="0"/>
              </a:rPr>
              <a:t>Güneş kütleye sahip olması gerekir.</a:t>
            </a:r>
            <a:endParaRPr lang="en-US" altLang="tr-TR" b="0">
              <a:latin typeface="Times New Roman" panose="02020603050405020304" pitchFamily="18" charset="0"/>
            </a:endParaRPr>
          </a:p>
          <a:p>
            <a:pPr eaLnBrk="1" hangingPunct="1">
              <a:spcBef>
                <a:spcPct val="20000"/>
              </a:spcBef>
              <a:buFontTx/>
              <a:buChar char="•"/>
            </a:pPr>
            <a:r>
              <a:rPr lang="tr-TR" altLang="tr-TR" b="0">
                <a:latin typeface="Times New Roman" panose="02020603050405020304" pitchFamily="18" charset="0"/>
              </a:rPr>
              <a:t>Bu kritik değerin altındaki cisimler sırasıyla kahverengi cüceler ve dev gezegenler, cüce gezegenler ve uydulardır.</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81" name="Rectangle 9"/>
          <p:cNvSpPr>
            <a:spLocks noGrp="1" noChangeArrowheads="1"/>
          </p:cNvSpPr>
          <p:nvPr>
            <p:ph type="title"/>
          </p:nvPr>
        </p:nvSpPr>
        <p:spPr/>
        <p:txBody>
          <a:bodyPr/>
          <a:lstStyle/>
          <a:p>
            <a:pPr algn="ctr"/>
            <a:r>
              <a:rPr lang="tr-TR" altLang="tr-TR" i="0"/>
              <a:t>Yıldızların Hayatı</a:t>
            </a:r>
            <a:endParaRPr lang="en-US" altLang="tr-TR" i="0"/>
          </a:p>
        </p:txBody>
      </p:sp>
      <p:sp>
        <p:nvSpPr>
          <p:cNvPr id="3085" name="Rectangle 13"/>
          <p:cNvSpPr>
            <a:spLocks noChangeArrowheads="1"/>
          </p:cNvSpPr>
          <p:nvPr/>
        </p:nvSpPr>
        <p:spPr bwMode="auto">
          <a:xfrm>
            <a:off x="0" y="838200"/>
            <a:ext cx="7772400" cy="76200"/>
          </a:xfrm>
          <a:prstGeom prst="rect">
            <a:avLst/>
          </a:prstGeom>
          <a:gradFill rotWithShape="0">
            <a:gsLst>
              <a:gs pos="0">
                <a:srgbClr val="6600CC"/>
              </a:gs>
              <a:gs pos="100000">
                <a:schemeClr val="tx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a:p>
        </p:txBody>
      </p:sp>
      <p:sp>
        <p:nvSpPr>
          <p:cNvPr id="3101" name="Rectangle 29"/>
          <p:cNvSpPr>
            <a:spLocks noChangeArrowheads="1"/>
          </p:cNvSpPr>
          <p:nvPr/>
        </p:nvSpPr>
        <p:spPr bwMode="auto">
          <a:xfrm>
            <a:off x="4716463" y="869950"/>
            <a:ext cx="4141787"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tr-TR" altLang="tr-TR" sz="3200">
                <a:solidFill>
                  <a:srgbClr val="3333CC"/>
                </a:solidFill>
                <a:latin typeface="Monotype Corsiva" panose="03010101010201010101" pitchFamily="66" charset="0"/>
              </a:rPr>
              <a:t>Pleiades (Ülker) Açık Kümesi</a:t>
            </a:r>
            <a:endParaRPr lang="tr-TR" altLang="tr-TR" sz="3200" b="0">
              <a:latin typeface="Monotype Corsiva" panose="03010101010201010101" pitchFamily="66" charset="0"/>
            </a:endParaRPr>
          </a:p>
          <a:p>
            <a:pPr algn="just" eaLnBrk="1" hangingPunct="1"/>
            <a:r>
              <a:rPr lang="tr-TR" altLang="tr-TR">
                <a:latin typeface="Monotype Corsiva" panose="03010101010201010101" pitchFamily="66" charset="0"/>
              </a:rPr>
              <a:t>Gökyüzündeki en güzel ve en bilinen yıldız kümesidir. Şehir ışıklarına rağmen çıplak gözle görülebilecek kadar parlak yıldızlar içerir. Yedi Kız Kardeş ve M45 olarak ta bilinen Plaides, en parlak ve en genç açık yıldız kümesi olup Taurus (Boğa) Takımyıldızında bulunur.</a:t>
            </a:r>
            <a:r>
              <a:rPr lang="tr-TR" altLang="tr-TR" b="0">
                <a:latin typeface="Monotype Corsiva" panose="03010101010201010101" pitchFamily="66" charset="0"/>
              </a:rPr>
              <a:t> </a:t>
            </a:r>
            <a:r>
              <a:rPr lang="tr-TR" altLang="tr-TR">
                <a:solidFill>
                  <a:srgbClr val="3333CC"/>
                </a:solidFill>
                <a:latin typeface="Monotype Corsiva" panose="03010101010201010101" pitchFamily="66" charset="0"/>
              </a:rPr>
              <a:t>3000’den fazla yıldız içermekte olup bize uzaklığı yaklaşık 370 ışıkyılı (Hipparcos Satellite) ve kümenin bir uçtan diğerine boyutu 13 ışıkyılıdır.</a:t>
            </a:r>
            <a:r>
              <a:rPr lang="tr-TR" altLang="tr-TR" b="0">
                <a:latin typeface="Monotype Corsiva" panose="03010101010201010101" pitchFamily="66" charset="0"/>
              </a:rPr>
              <a:t> </a:t>
            </a:r>
            <a:r>
              <a:rPr lang="tr-TR" altLang="tr-TR">
                <a:solidFill>
                  <a:srgbClr val="FF3399"/>
                </a:solidFill>
                <a:latin typeface="Monotype Corsiva" panose="03010101010201010101" pitchFamily="66" charset="0"/>
              </a:rPr>
              <a:t>Yandaki şekil onun parlak yıldızlarını çeviren yansıtıcı nebulayı göstermektedir.</a:t>
            </a:r>
            <a:r>
              <a:rPr lang="tr-TR" altLang="tr-TR" b="0">
                <a:latin typeface="Monotype Corsiva" panose="03010101010201010101" pitchFamily="66" charset="0"/>
              </a:rPr>
              <a:t> </a:t>
            </a:r>
            <a:r>
              <a:rPr lang="tr-TR" altLang="tr-TR">
                <a:solidFill>
                  <a:srgbClr val="808000"/>
                </a:solidFill>
                <a:latin typeface="Monotype Corsiva" panose="03010101010201010101" pitchFamily="66" charset="0"/>
              </a:rPr>
              <a:t>100 milyon yaşında olan bu açık kümede</a:t>
            </a:r>
            <a:r>
              <a:rPr lang="tr-TR" altLang="tr-TR" b="0">
                <a:latin typeface="Monotype Corsiva" panose="03010101010201010101" pitchFamily="66" charset="0"/>
              </a:rPr>
              <a:t> </a:t>
            </a:r>
            <a:r>
              <a:rPr lang="tr-TR" altLang="tr-TR">
                <a:solidFill>
                  <a:srgbClr val="808000"/>
                </a:solidFill>
                <a:latin typeface="Monotype Corsiva" panose="03010101010201010101" pitchFamily="66" charset="0"/>
              </a:rPr>
              <a:t>son zamanlarda Plaides’te küçük kütleli sönük kahverengi cücelerden çokca keşfedildi.  </a:t>
            </a:r>
          </a:p>
          <a:p>
            <a:pPr algn="just" eaLnBrk="1" hangingPunct="1"/>
            <a:endParaRPr lang="en-US" altLang="tr-TR">
              <a:solidFill>
                <a:srgbClr val="808000"/>
              </a:solidFill>
              <a:latin typeface="Monotype Corsiva" panose="03010101010201010101" pitchFamily="66" charset="0"/>
            </a:endParaRPr>
          </a:p>
        </p:txBody>
      </p:sp>
      <p:sp>
        <p:nvSpPr>
          <p:cNvPr id="3103" name="Rectangle 31"/>
          <p:cNvSpPr>
            <a:spLocks noChangeArrowheads="1"/>
          </p:cNvSpPr>
          <p:nvPr/>
        </p:nvSpPr>
        <p:spPr bwMode="auto">
          <a:xfrm>
            <a:off x="546100" y="5948363"/>
            <a:ext cx="37750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tr-TR" sz="2400"/>
              <a:t>Pleiades</a:t>
            </a:r>
            <a:r>
              <a:rPr lang="tr-TR" altLang="tr-TR" sz="2400"/>
              <a:t>:</a:t>
            </a:r>
            <a:r>
              <a:rPr lang="tr-TR" altLang="tr-TR" sz="2400">
                <a:solidFill>
                  <a:srgbClr val="0000FF"/>
                </a:solidFill>
              </a:rPr>
              <a:t>Yedi Kızkardeş</a:t>
            </a:r>
            <a:r>
              <a:rPr lang="en-US" altLang="tr-TR" sz="2400" b="0"/>
              <a:t> </a:t>
            </a:r>
          </a:p>
          <a:p>
            <a:pPr algn="ctr" eaLnBrk="1" hangingPunct="1"/>
            <a:r>
              <a:rPr lang="en-US" altLang="tr-TR" sz="1800" b="0" i="1">
                <a:hlinkClick r:id="rId3"/>
              </a:rPr>
              <a:t>Open Cluster</a:t>
            </a:r>
            <a:r>
              <a:rPr lang="en-US" altLang="tr-TR" sz="1800" b="0" i="1"/>
              <a:t> </a:t>
            </a:r>
            <a:r>
              <a:rPr lang="en-US" altLang="tr-TR" sz="1800" b="0"/>
              <a:t>in </a:t>
            </a:r>
            <a:r>
              <a:rPr lang="en-US" altLang="tr-TR" sz="1800" b="0">
                <a:hlinkClick r:id="rId4"/>
              </a:rPr>
              <a:t>Taurus</a:t>
            </a:r>
            <a:r>
              <a:rPr lang="en-US" altLang="tr-TR" sz="1800" b="0"/>
              <a:t> </a:t>
            </a:r>
          </a:p>
        </p:txBody>
      </p:sp>
      <p:sp>
        <p:nvSpPr>
          <p:cNvPr id="3104" name="Rectangle 32"/>
          <p:cNvSpPr>
            <a:spLocks noChangeArrowheads="1"/>
          </p:cNvSpPr>
          <p:nvPr/>
        </p:nvSpPr>
        <p:spPr bwMode="auto">
          <a:xfrm>
            <a:off x="750888" y="1243013"/>
            <a:ext cx="24526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tr-TR" altLang="tr-TR" sz="2400">
                <a:solidFill>
                  <a:srgbClr val="0000FF"/>
                </a:solidFill>
                <a:latin typeface="Monotype Corsiva" panose="03010101010201010101" pitchFamily="66" charset="0"/>
              </a:rPr>
              <a:t>Açık Yıldız Kümeleri</a:t>
            </a:r>
          </a:p>
        </p:txBody>
      </p:sp>
      <p:pic>
        <p:nvPicPr>
          <p:cNvPr id="3106" name="Picture 34" descr="Pleiades larg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4106" y="2185022"/>
            <a:ext cx="4049678" cy="291861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34" name="Rectangle 38"/>
          <p:cNvSpPr>
            <a:spLocks noChangeArrowheads="1"/>
          </p:cNvSpPr>
          <p:nvPr/>
        </p:nvSpPr>
        <p:spPr bwMode="auto">
          <a:xfrm>
            <a:off x="5178425" y="1700213"/>
            <a:ext cx="35702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tr-TR" altLang="tr-TR" sz="2400">
                <a:solidFill>
                  <a:srgbClr val="0000FF"/>
                </a:solidFill>
              </a:rPr>
              <a:t>Küresel Yıldız Kümeleri</a:t>
            </a:r>
          </a:p>
        </p:txBody>
      </p:sp>
      <p:sp>
        <p:nvSpPr>
          <p:cNvPr id="4136" name="Text Box 40"/>
          <p:cNvSpPr txBox="1">
            <a:spLocks noChangeArrowheads="1"/>
          </p:cNvSpPr>
          <p:nvPr/>
        </p:nvSpPr>
        <p:spPr bwMode="auto">
          <a:xfrm>
            <a:off x="5724525" y="2636838"/>
            <a:ext cx="280828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1" hangingPunct="1">
              <a:spcBef>
                <a:spcPct val="50000"/>
              </a:spcBef>
            </a:pPr>
            <a:r>
              <a:rPr lang="tr-TR" altLang="tr-TR" sz="2400">
                <a:solidFill>
                  <a:schemeClr val="accent2"/>
                </a:solidFill>
                <a:latin typeface="Monotype Corsiva" panose="03010101010201010101" pitchFamily="66" charset="0"/>
              </a:rPr>
              <a:t>47 Tucanae Küresel Kümesi. </a:t>
            </a:r>
            <a:r>
              <a:rPr lang="tr-TR" altLang="tr-TR" sz="2400">
                <a:solidFill>
                  <a:srgbClr val="FF6600"/>
                </a:solidFill>
                <a:latin typeface="Monotype Corsiva" panose="03010101010201010101" pitchFamily="66" charset="0"/>
              </a:rPr>
              <a:t>Gökyüzündeki ikinci en büyük ve en parlak küresel kümedir. </a:t>
            </a:r>
            <a:r>
              <a:rPr lang="tr-TR" altLang="tr-TR" sz="2400">
                <a:solidFill>
                  <a:srgbClr val="33CC33"/>
                </a:solidFill>
                <a:latin typeface="Monotype Corsiva" panose="03010101010201010101" pitchFamily="66" charset="0"/>
              </a:rPr>
              <a:t>Çapı 120 ışık yılı olup uzaklığı 13 400 ışık yılıdır.</a:t>
            </a:r>
          </a:p>
        </p:txBody>
      </p:sp>
      <p:pic>
        <p:nvPicPr>
          <p:cNvPr id="4138" name="Picture 42" descr="https://upload.wikimedia.org/wikipedia/commons/thumb/6/6a/A_Swarm_of_Ancient_Stars_-_GPN-2000-000930.jpg/300px-A_Swarm_of_Ancient_Stars_-_GPN-2000-0009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1268760"/>
            <a:ext cx="4434747" cy="46564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504" y="6309320"/>
            <a:ext cx="6192688" cy="307777"/>
          </a:xfrm>
          <a:prstGeom prst="rect">
            <a:avLst/>
          </a:prstGeom>
        </p:spPr>
        <p:txBody>
          <a:bodyPr wrap="square">
            <a:spAutoFit/>
          </a:bodyPr>
          <a:lstStyle/>
          <a:p>
            <a:r>
              <a:rPr lang="en-US" sz="1400" b="0" dirty="0">
                <a:solidFill>
                  <a:srgbClr val="54595D"/>
                </a:solidFill>
              </a:rPr>
              <a:t>NASA, The Hubble Heritage Team, </a:t>
            </a:r>
            <a:r>
              <a:rPr lang="en-US" sz="1400" b="0" dirty="0" err="1">
                <a:solidFill>
                  <a:srgbClr val="54595D"/>
                </a:solidFill>
              </a:rPr>
              <a:t>STScI</a:t>
            </a:r>
            <a:r>
              <a:rPr lang="en-US" sz="1400" b="0" dirty="0">
                <a:solidFill>
                  <a:srgbClr val="54595D"/>
                </a:solidFill>
              </a:rPr>
              <a:t>, AURA</a:t>
            </a:r>
            <a:endParaRPr lang="tr-TR" sz="1400" dirty="0"/>
          </a:p>
        </p:txBody>
      </p:sp>
    </p:spTree>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3" name="Rectangle 3"/>
          <p:cNvSpPr>
            <a:spLocks noGrp="1" noChangeArrowheads="1"/>
          </p:cNvSpPr>
          <p:nvPr>
            <p:ph type="body" idx="1"/>
          </p:nvPr>
        </p:nvSpPr>
        <p:spPr>
          <a:ln/>
        </p:spPr>
        <p:txBody>
          <a:bodyPr/>
          <a:lstStyle/>
          <a:p>
            <a:pPr marL="750888" indent="-288925"/>
            <a:r>
              <a:rPr lang="tr-TR" altLang="tr-TR" b="1"/>
              <a:t>Yıldızların:</a:t>
            </a:r>
            <a:endParaRPr lang="en-US" altLang="tr-TR" b="1"/>
          </a:p>
          <a:p>
            <a:pPr marL="750888" indent="-288925">
              <a:buFontTx/>
              <a:buChar char="•"/>
            </a:pPr>
            <a:r>
              <a:rPr lang="tr-TR" altLang="tr-TR" b="1">
                <a:solidFill>
                  <a:srgbClr val="F20611"/>
                </a:solidFill>
              </a:rPr>
              <a:t>F</a:t>
            </a:r>
            <a:r>
              <a:rPr lang="tr-TR" altLang="tr-TR" b="1">
                <a:solidFill>
                  <a:srgbClr val="FF9900"/>
                </a:solidFill>
              </a:rPr>
              <a:t>a</a:t>
            </a:r>
            <a:r>
              <a:rPr lang="tr-TR" altLang="tr-TR" b="1">
                <a:solidFill>
                  <a:srgbClr val="FFFF00"/>
                </a:solidFill>
              </a:rPr>
              <a:t>r</a:t>
            </a:r>
            <a:r>
              <a:rPr lang="tr-TR" altLang="tr-TR" b="1">
                <a:solidFill>
                  <a:srgbClr val="666633"/>
                </a:solidFill>
              </a:rPr>
              <a:t>k</a:t>
            </a:r>
            <a:r>
              <a:rPr lang="tr-TR" altLang="tr-TR" b="1">
                <a:solidFill>
                  <a:srgbClr val="B20BED"/>
                </a:solidFill>
              </a:rPr>
              <a:t>l</a:t>
            </a:r>
            <a:r>
              <a:rPr lang="tr-TR" altLang="tr-TR" b="1">
                <a:solidFill>
                  <a:srgbClr val="0000FF"/>
                </a:solidFill>
              </a:rPr>
              <a:t>ı </a:t>
            </a:r>
            <a:r>
              <a:rPr lang="tr-TR" altLang="tr-TR" b="1">
                <a:solidFill>
                  <a:srgbClr val="000099"/>
                </a:solidFill>
              </a:rPr>
              <a:t>r</a:t>
            </a:r>
            <a:r>
              <a:rPr lang="tr-TR" altLang="tr-TR" b="1">
                <a:solidFill>
                  <a:srgbClr val="F20611"/>
                </a:solidFill>
              </a:rPr>
              <a:t>e</a:t>
            </a:r>
            <a:r>
              <a:rPr lang="tr-TR" altLang="tr-TR" b="1">
                <a:solidFill>
                  <a:srgbClr val="FF9900"/>
                </a:solidFill>
              </a:rPr>
              <a:t>n</a:t>
            </a:r>
            <a:r>
              <a:rPr lang="tr-TR" altLang="tr-TR" b="1"/>
              <a:t>k</a:t>
            </a:r>
            <a:r>
              <a:rPr lang="tr-TR" altLang="tr-TR" b="1">
                <a:solidFill>
                  <a:srgbClr val="FFFF00"/>
                </a:solidFill>
              </a:rPr>
              <a:t>l</a:t>
            </a:r>
            <a:r>
              <a:rPr lang="tr-TR" altLang="tr-TR" b="1">
                <a:solidFill>
                  <a:srgbClr val="666633"/>
                </a:solidFill>
              </a:rPr>
              <a:t>e</a:t>
            </a:r>
            <a:r>
              <a:rPr lang="tr-TR" altLang="tr-TR" b="1">
                <a:solidFill>
                  <a:srgbClr val="B20BED"/>
                </a:solidFill>
              </a:rPr>
              <a:t>r</a:t>
            </a:r>
            <a:r>
              <a:rPr lang="tr-TR" altLang="tr-TR" b="1">
                <a:solidFill>
                  <a:srgbClr val="0000FF"/>
                </a:solidFill>
              </a:rPr>
              <a:t>i </a:t>
            </a:r>
            <a:r>
              <a:rPr lang="tr-TR" altLang="tr-TR" b="1">
                <a:solidFill>
                  <a:srgbClr val="000099"/>
                </a:solidFill>
              </a:rPr>
              <a:t>v</a:t>
            </a:r>
            <a:r>
              <a:rPr lang="tr-TR" altLang="tr-TR" b="1">
                <a:solidFill>
                  <a:srgbClr val="F20611"/>
                </a:solidFill>
              </a:rPr>
              <a:t>a</a:t>
            </a:r>
            <a:r>
              <a:rPr lang="tr-TR" altLang="tr-TR" b="1">
                <a:solidFill>
                  <a:srgbClr val="000099"/>
                </a:solidFill>
              </a:rPr>
              <a:t>r</a:t>
            </a:r>
            <a:r>
              <a:rPr lang="tr-TR" altLang="tr-TR" b="1">
                <a:solidFill>
                  <a:srgbClr val="F20611"/>
                </a:solidFill>
              </a:rPr>
              <a:t>dı</a:t>
            </a:r>
            <a:r>
              <a:rPr lang="tr-TR" altLang="tr-TR" b="1">
                <a:solidFill>
                  <a:srgbClr val="FF9900"/>
                </a:solidFill>
              </a:rPr>
              <a:t>r</a:t>
            </a:r>
            <a:endParaRPr lang="en-US" altLang="tr-TR" b="1"/>
          </a:p>
          <a:p>
            <a:pPr marL="1150938" lvl="1" indent="-285750"/>
            <a:r>
              <a:rPr lang="tr-TR" altLang="tr-TR" b="1"/>
              <a:t>Bu, onların farklı sıcaklıklarda olduklarını gösterir</a:t>
            </a:r>
            <a:endParaRPr lang="en-US" altLang="tr-TR" b="1"/>
          </a:p>
          <a:p>
            <a:pPr marL="750888" indent="-288925"/>
            <a:endParaRPr lang="en-US" altLang="tr-TR" b="1"/>
          </a:p>
          <a:p>
            <a:pPr marL="750888" indent="-288925"/>
            <a:r>
              <a:rPr lang="tr-TR" altLang="tr-TR" b="1"/>
              <a:t>Daha sıcak yıldızlar, ömürlerini daha hızlı tüketirler</a:t>
            </a:r>
            <a:r>
              <a:rPr lang="en-US" altLang="tr-TR" b="1"/>
              <a:t>.</a:t>
            </a:r>
          </a:p>
          <a:p>
            <a:pPr marL="750888" indent="-288925"/>
            <a:r>
              <a:rPr lang="en-US" altLang="tr-T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972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972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972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728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9728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tr-TR" altLang="tr-TR"/>
              <a:t>Yıldız Oluşum Bölgeleri</a:t>
            </a:r>
            <a:endParaRPr lang="en-US" altLang="tr-TR"/>
          </a:p>
        </p:txBody>
      </p:sp>
      <p:pic>
        <p:nvPicPr>
          <p:cNvPr id="6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4495800" cy="4438650"/>
          </a:xfrm>
          <a:prstGeom prst="rect">
            <a:avLst/>
          </a:prstGeom>
          <a:noFill/>
          <a:extLst>
            <a:ext uri="{909E8E84-426E-40DD-AFC4-6F175D3DCCD1}">
              <a14:hiddenFill xmlns:a14="http://schemas.microsoft.com/office/drawing/2010/main">
                <a:solidFill>
                  <a:srgbClr val="FFFFFF"/>
                </a:solidFill>
              </a14:hiddenFill>
            </a:ext>
          </a:extLst>
        </p:spPr>
      </p:pic>
      <p:sp>
        <p:nvSpPr>
          <p:cNvPr id="62470" name="Text Box 6"/>
          <p:cNvSpPr txBox="1">
            <a:spLocks noChangeArrowheads="1"/>
          </p:cNvSpPr>
          <p:nvPr/>
        </p:nvSpPr>
        <p:spPr bwMode="auto">
          <a:xfrm>
            <a:off x="6003925" y="1487488"/>
            <a:ext cx="27590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tr-TR" altLang="tr-TR" sz="2400"/>
              <a:t>Evren, yıldız oluşturacak madde ile doludur.</a:t>
            </a:r>
            <a:endParaRPr lang="en-US" altLang="tr-TR" sz="24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tr-TR" altLang="tr-TR"/>
              <a:t>Yıldız yaşamı bir bulutta başlar</a:t>
            </a:r>
            <a:endParaRPr lang="en-US" altLang="tr-TR"/>
          </a:p>
        </p:txBody>
      </p:sp>
      <p:sp>
        <p:nvSpPr>
          <p:cNvPr id="8211" name="Text Box 19"/>
          <p:cNvSpPr txBox="1">
            <a:spLocks noChangeArrowheads="1"/>
          </p:cNvSpPr>
          <p:nvPr/>
        </p:nvSpPr>
        <p:spPr bwMode="auto">
          <a:xfrm>
            <a:off x="1043608" y="1988840"/>
            <a:ext cx="6408712"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tr-TR" altLang="tr-TR" sz="2400" dirty="0"/>
              <a:t>Bulutlar, yıldızların oluştuğu gaz ve tozu içeriler. </a:t>
            </a:r>
            <a:r>
              <a:rPr lang="tr-TR" altLang="tr-TR" sz="2400" dirty="0" smtClean="0"/>
              <a:t>İçeriğinde, düzensiz </a:t>
            </a:r>
          </a:p>
          <a:p>
            <a:r>
              <a:rPr lang="tr-TR" altLang="tr-TR" sz="2400" dirty="0" smtClean="0"/>
              <a:t>karbon ve silikon </a:t>
            </a:r>
          </a:p>
          <a:p>
            <a:r>
              <a:rPr lang="tr-TR" altLang="tr-TR" sz="2400" dirty="0" smtClean="0"/>
              <a:t>partikülleri bulunur.</a:t>
            </a:r>
            <a:endParaRPr lang="en-US" altLang="tr-TR" sz="2400" b="0" dirty="0" smtClean="0"/>
          </a:p>
          <a:p>
            <a:endParaRPr lang="en-US" altLang="tr-TR" sz="24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4" name="Rectangle 8"/>
          <p:cNvSpPr>
            <a:spLocks noGrp="1" noChangeArrowheads="1"/>
          </p:cNvSpPr>
          <p:nvPr>
            <p:ph type="title"/>
          </p:nvPr>
        </p:nvSpPr>
        <p:spPr/>
        <p:txBody>
          <a:bodyPr/>
          <a:lstStyle/>
          <a:p>
            <a:r>
              <a:rPr lang="tr-TR" altLang="tr-TR"/>
              <a:t>Çökerek, “ön yıldız” oluşturma...</a:t>
            </a:r>
            <a:endParaRPr lang="en-US" altLang="tr-TR"/>
          </a:p>
        </p:txBody>
      </p:sp>
      <p:sp>
        <p:nvSpPr>
          <p:cNvPr id="65545" name="Rectangle 9"/>
          <p:cNvSpPr>
            <a:spLocks noGrp="1" noChangeArrowheads="1"/>
          </p:cNvSpPr>
          <p:nvPr>
            <p:ph type="body" idx="1"/>
          </p:nvPr>
        </p:nvSpPr>
        <p:spPr>
          <a:ln/>
        </p:spPr>
        <p:txBody>
          <a:bodyPr/>
          <a:lstStyle/>
          <a:p>
            <a:pPr marL="635000" indent="-230188"/>
            <a:r>
              <a:rPr lang="tr-TR" altLang="tr-TR"/>
              <a:t>Yıldız, ilk olarak yavaş bir şekilde gaz ve tozu üzerinde biriktirir.</a:t>
            </a:r>
            <a:endParaRPr lang="en-US" altLang="tr-TR"/>
          </a:p>
          <a:p>
            <a:pPr marL="635000" indent="-230188">
              <a:buFontTx/>
              <a:buChar char="•"/>
            </a:pPr>
            <a:r>
              <a:rPr lang="tr-TR" altLang="tr-TR"/>
              <a:t>Bu yığın, kütle çekimi ile gitgide daha fazla madde biriktirmeye başlar.</a:t>
            </a:r>
            <a:endParaRPr lang="en-US" altLang="tr-TR"/>
          </a:p>
          <a:p>
            <a:pPr marL="635000" indent="-230188">
              <a:buFontTx/>
              <a:buChar char="•"/>
            </a:pPr>
            <a:endParaRPr lang="en-US" altLang="tr-TR"/>
          </a:p>
          <a:p>
            <a:pPr marL="635000" indent="-230188">
              <a:buFontTx/>
              <a:buChar char="•"/>
            </a:pPr>
            <a:endParaRPr lang="en-US" altLang="tr-TR"/>
          </a:p>
          <a:p>
            <a:pPr marL="635000" indent="-230188">
              <a:buFontTx/>
              <a:buChar char="•"/>
            </a:pPr>
            <a:r>
              <a:rPr lang="tr-TR" altLang="tr-TR"/>
              <a:t>Yoğunlaşma nedeniyle sıcaklık ve basınç yavaş yavaş artmaya başlar.</a:t>
            </a:r>
            <a:endParaRPr lang="en-US" altLang="tr-TR"/>
          </a:p>
        </p:txBody>
      </p:sp>
      <p:graphicFrame>
        <p:nvGraphicFramePr>
          <p:cNvPr id="65546" name="Object 10"/>
          <p:cNvGraphicFramePr>
            <a:graphicFrameLocks noChangeAspect="1"/>
          </p:cNvGraphicFramePr>
          <p:nvPr/>
        </p:nvGraphicFramePr>
        <p:xfrm>
          <a:off x="3200400" y="3460750"/>
          <a:ext cx="2374900" cy="1111250"/>
        </p:xfrm>
        <a:graphic>
          <a:graphicData uri="http://schemas.openxmlformats.org/presentationml/2006/ole">
            <mc:AlternateContent xmlns:mc="http://schemas.openxmlformats.org/markup-compatibility/2006">
              <mc:Choice xmlns:v="urn:schemas-microsoft-com:vml" Requires="v">
                <p:oleObj spid="_x0000_s65554" name="Equation" r:id="rId4" imgW="787400" imgH="368300" progId="Equation.3">
                  <p:embed/>
                </p:oleObj>
              </mc:Choice>
              <mc:Fallback>
                <p:oleObj name="Equation" r:id="rId4" imgW="787400" imgH="368300" progId="Equation.3">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460750"/>
                        <a:ext cx="2374900" cy="1111250"/>
                      </a:xfrm>
                      <a:prstGeom prst="rect">
                        <a:avLst/>
                      </a:prstGeom>
                      <a:solidFill>
                        <a:srgbClr val="FFFF00"/>
                      </a:solidFill>
                      <a:ln>
                        <a:noFill/>
                      </a:ln>
                      <a:effectLst/>
                      <a:extLs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Blank Presentation">
  <a:themeElements>
    <a:clrScheme name="">
      <a:dk1>
        <a:srgbClr val="808080"/>
      </a:dk1>
      <a:lt1>
        <a:srgbClr val="CC99FF"/>
      </a:lt1>
      <a:dk2>
        <a:srgbClr val="111111"/>
      </a:dk2>
      <a:lt2>
        <a:srgbClr val="99CCFF"/>
      </a:lt2>
      <a:accent1>
        <a:srgbClr val="CC99FF"/>
      </a:accent1>
      <a:accent2>
        <a:srgbClr val="CCCCFF"/>
      </a:accent2>
      <a:accent3>
        <a:srgbClr val="AAAAAA"/>
      </a:accent3>
      <a:accent4>
        <a:srgbClr val="AE82DA"/>
      </a:accent4>
      <a:accent5>
        <a:srgbClr val="E2CAFF"/>
      </a:accent5>
      <a:accent6>
        <a:srgbClr val="B9B9E7"/>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tr-TR" sz="2000" b="1"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tr-TR" sz="2000" b="1"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808080"/>
    </a:dk1>
    <a:lt1>
      <a:srgbClr val="CC99FF"/>
    </a:lt1>
    <a:dk2>
      <a:srgbClr val="111111"/>
    </a:dk2>
    <a:lt2>
      <a:srgbClr val="99CCFF"/>
    </a:lt2>
    <a:accent1>
      <a:srgbClr val="CCCCFF"/>
    </a:accent1>
    <a:accent2>
      <a:srgbClr val="CCCCFF"/>
    </a:accent2>
    <a:accent3>
      <a:srgbClr val="AAAAAA"/>
    </a:accent3>
    <a:accent4>
      <a:srgbClr val="AE82DA"/>
    </a:accent4>
    <a:accent5>
      <a:srgbClr val="E2E2FF"/>
    </a:accent5>
    <a:accent6>
      <a:srgbClr val="B9B9E7"/>
    </a:accent6>
    <a:hlink>
      <a:srgbClr val="99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13827</TotalTime>
  <Words>1693</Words>
  <Application>Microsoft Office PowerPoint</Application>
  <PresentationFormat>On-screen Show (4:3)</PresentationFormat>
  <Paragraphs>193</Paragraphs>
  <Slides>25</Slides>
  <Notes>21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5" baseType="lpstr">
      <vt:lpstr>Times</vt:lpstr>
      <vt:lpstr>Arial</vt:lpstr>
      <vt:lpstr>Symbol</vt:lpstr>
      <vt:lpstr>Palatino</vt:lpstr>
      <vt:lpstr>Monotype Corsiva</vt:lpstr>
      <vt:lpstr>Times New Roman</vt:lpstr>
      <vt:lpstr>Wingdings</vt:lpstr>
      <vt:lpstr>Arial Narrow</vt:lpstr>
      <vt:lpstr>Blank Presentation</vt:lpstr>
      <vt:lpstr>Microsoft Equation 3.0</vt:lpstr>
      <vt:lpstr>PowerPoint Presentation</vt:lpstr>
      <vt:lpstr>YILDIZLAR Kütle: 100M☉ –  0.075 M☉  Işınım Güçleri: 106L☉ – 10-4L☉  Sıcaklık: 50000K  –  2000 K Yarıçap: 103R ☉- 10-1R ☉   YILDIZALTI CİSİMLER (KAHVERENGİ CÜCELER) Kütle: 75 Mj – 10 Mj Sıcaklık: &lt; 2000 K Işınım Gücü: &lt; 10-5L☉</vt:lpstr>
      <vt:lpstr>PowerPoint Presentation</vt:lpstr>
      <vt:lpstr>Yıldızların Hayatı</vt:lpstr>
      <vt:lpstr>PowerPoint Presentation</vt:lpstr>
      <vt:lpstr>PowerPoint Presentation</vt:lpstr>
      <vt:lpstr>Yıldız Oluşum Bölgeleri</vt:lpstr>
      <vt:lpstr>Yıldız yaşamı bir bulutta başlar</vt:lpstr>
      <vt:lpstr>Çökerek, “ön yıldız” oluşturma...</vt:lpstr>
      <vt:lpstr>Nükleer Füzyon !</vt:lpstr>
      <vt:lpstr>PowerPoint Presentation</vt:lpstr>
      <vt:lpstr>Ne kadar enerji ..?</vt:lpstr>
      <vt:lpstr>Dengeleme görevi...</vt:lpstr>
      <vt:lpstr>Farklı türden yıldızlar</vt:lpstr>
      <vt:lpstr>Yaşam döngüsü</vt:lpstr>
      <vt:lpstr>PowerPoint Presentation</vt:lpstr>
      <vt:lpstr>PowerPoint Presentation</vt:lpstr>
      <vt:lpstr>Sonun başlangıcı: Kırmızı Devler</vt:lpstr>
      <vt:lpstr>Daha fazla füzyon !</vt:lpstr>
      <vt:lpstr>Güneş türü yıldızların sonu</vt:lpstr>
      <vt:lpstr>Beyaz Cüceler</vt:lpstr>
      <vt:lpstr>Yüksek kütleli yıldızların kaderi</vt:lpstr>
      <vt:lpstr>Periyodik Tablo</vt:lpstr>
      <vt:lpstr>Kütleli Yıldızlar için yolun sonu...</vt:lpstr>
      <vt:lpstr>Süpernova’dan geriye ne kalır?</vt:lpstr>
    </vt:vector>
  </TitlesOfParts>
  <Company>ODIN Desktop Services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Hidden Lives of Galaxies NSTA 2001 - Jim Lochner and Gail Rohrbach, NASA</dc:title>
  <dc:creator>Intellisource</dc:creator>
  <cp:lastModifiedBy>unicorn</cp:lastModifiedBy>
  <cp:revision>267</cp:revision>
  <cp:lastPrinted>2001-07-09T14:16:06Z</cp:lastPrinted>
  <dcterms:created xsi:type="dcterms:W3CDTF">2001-03-08T16:05:58Z</dcterms:created>
  <dcterms:modified xsi:type="dcterms:W3CDTF">2018-04-01T14:11:02Z</dcterms:modified>
</cp:coreProperties>
</file>