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ACEB658-F742-4F63-97D7-4DAC0ADA5EF3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407BB9-A104-4361-80E5-DE856C1B748C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20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B658-F742-4F63-97D7-4DAC0ADA5EF3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7BB9-A104-4361-80E5-DE856C1B74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148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B658-F742-4F63-97D7-4DAC0ADA5EF3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7BB9-A104-4361-80E5-DE856C1B748C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39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B658-F742-4F63-97D7-4DAC0ADA5EF3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7BB9-A104-4361-80E5-DE856C1B748C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829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B658-F742-4F63-97D7-4DAC0ADA5EF3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7BB9-A104-4361-80E5-DE856C1B74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85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B658-F742-4F63-97D7-4DAC0ADA5EF3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7BB9-A104-4361-80E5-DE856C1B748C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00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B658-F742-4F63-97D7-4DAC0ADA5EF3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7BB9-A104-4361-80E5-DE856C1B748C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69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B658-F742-4F63-97D7-4DAC0ADA5EF3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7BB9-A104-4361-80E5-DE856C1B748C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80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B658-F742-4F63-97D7-4DAC0ADA5EF3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7BB9-A104-4361-80E5-DE856C1B748C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1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B658-F742-4F63-97D7-4DAC0ADA5EF3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7BB9-A104-4361-80E5-DE856C1B74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529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B658-F742-4F63-97D7-4DAC0ADA5EF3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7BB9-A104-4361-80E5-DE856C1B748C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02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B658-F742-4F63-97D7-4DAC0ADA5EF3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7BB9-A104-4361-80E5-DE856C1B74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987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B658-F742-4F63-97D7-4DAC0ADA5EF3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7BB9-A104-4361-80E5-DE856C1B748C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B658-F742-4F63-97D7-4DAC0ADA5EF3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7BB9-A104-4361-80E5-DE856C1B748C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17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B658-F742-4F63-97D7-4DAC0ADA5EF3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7BB9-A104-4361-80E5-DE856C1B74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97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B658-F742-4F63-97D7-4DAC0ADA5EF3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7BB9-A104-4361-80E5-DE856C1B748C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4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B658-F742-4F63-97D7-4DAC0ADA5EF3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7BB9-A104-4361-80E5-DE856C1B74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36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CEB658-F742-4F63-97D7-4DAC0ADA5EF3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407BB9-A104-4361-80E5-DE856C1B74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1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800" dirty="0"/>
              <a:t>BİRLİKTE MÜZİK YAPARKEN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Öğrenme Alanı: A. </a:t>
            </a:r>
            <a:r>
              <a:rPr lang="tr-TR" dirty="0" smtClean="0"/>
              <a:t>DİNLEME-SÖYLEME-ÇALMA</a:t>
            </a:r>
          </a:p>
          <a:p>
            <a:r>
              <a:rPr lang="tr-TR" dirty="0"/>
              <a:t>Öğrenme Alanı: B. </a:t>
            </a:r>
            <a:r>
              <a:rPr lang="tr-TR" dirty="0" smtClean="0"/>
              <a:t>MÜZİKSEL </a:t>
            </a:r>
            <a:r>
              <a:rPr lang="tr-TR" dirty="0"/>
              <a:t>ALGI VE </a:t>
            </a:r>
            <a:r>
              <a:rPr lang="tr-TR" dirty="0" smtClean="0"/>
              <a:t>BİLGİLENME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90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Ak akçe kara gün içindir.</a:t>
            </a:r>
          </a:p>
          <a:p>
            <a:r>
              <a:rPr lang="tr-TR" dirty="0"/>
              <a:t>Balcıya pekmez satılmaz.</a:t>
            </a:r>
          </a:p>
          <a:p>
            <a:r>
              <a:rPr lang="tr-TR" dirty="0"/>
              <a:t>Damlaya damlaya göl olur.</a:t>
            </a:r>
          </a:p>
          <a:p>
            <a:r>
              <a:rPr lang="tr-TR" dirty="0"/>
              <a:t>Üzüm üzüme baka baka kararır.</a:t>
            </a:r>
          </a:p>
          <a:p>
            <a:r>
              <a:rPr lang="tr-TR" dirty="0"/>
              <a:t>Sakla samanı gelir zamanı.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804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Konuşma tonundan şarkı söylemeye geçiş çalışmaları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Konuşma tonundan şarkı söylemeye geçiş çalışmaları için tüm sınıfın zorlanmadan katılabileceği bir ses tonu </a:t>
            </a:r>
            <a:r>
              <a:rPr lang="tr-TR" dirty="0" smtClean="0"/>
              <a:t>belirleyin. </a:t>
            </a:r>
          </a:p>
          <a:p>
            <a:r>
              <a:rPr lang="tr-TR" dirty="0" smtClean="0"/>
              <a:t>Belirlenen </a:t>
            </a:r>
            <a:r>
              <a:rPr lang="tr-TR" dirty="0"/>
              <a:t>ses tonu orta ses tonu olarak </a:t>
            </a:r>
            <a:r>
              <a:rPr lang="tr-TR" dirty="0" smtClean="0"/>
              <a:t>kabul edin. </a:t>
            </a:r>
            <a:r>
              <a:rPr lang="tr-TR" dirty="0"/>
              <a:t>Bu ses tonu ile bir ses çalışması </a:t>
            </a:r>
            <a:r>
              <a:rPr lang="tr-TR" dirty="0" smtClean="0"/>
              <a:t>yapın. </a:t>
            </a:r>
          </a:p>
          <a:p>
            <a:r>
              <a:rPr lang="tr-TR" dirty="0" smtClean="0"/>
              <a:t>Daha </a:t>
            </a:r>
            <a:r>
              <a:rPr lang="tr-TR" dirty="0"/>
              <a:t>sonra o ses tonun bir ton pesini ele alarak öğrencilerinizi </a:t>
            </a:r>
            <a:r>
              <a:rPr lang="tr-TR" dirty="0" smtClean="0"/>
              <a:t>çalıştırın </a:t>
            </a:r>
            <a:r>
              <a:rPr lang="tr-TR" dirty="0"/>
              <a:t>ve başladığınız orta ses tonuna </a:t>
            </a:r>
            <a:r>
              <a:rPr lang="tr-TR" dirty="0" smtClean="0"/>
              <a:t>dönün. </a:t>
            </a:r>
          </a:p>
          <a:p>
            <a:r>
              <a:rPr lang="tr-TR" dirty="0" smtClean="0"/>
              <a:t>Aynı </a:t>
            </a:r>
            <a:r>
              <a:rPr lang="tr-TR" dirty="0"/>
              <a:t>çalışmayı bir ton tiz sesle de gerçekleştiniz.</a:t>
            </a:r>
          </a:p>
        </p:txBody>
      </p:sp>
    </p:spTree>
    <p:extLst>
      <p:ext uri="{BB962C8B-B14F-4D97-AF65-F5344CB8AC3E}">
        <p14:creationId xmlns:p14="http://schemas.microsoft.com/office/powerpoint/2010/main" val="203835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Ritmik konuşma çalışması</a:t>
            </a:r>
            <a:endParaRPr lang="tr-TR" sz="32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41" y="2680138"/>
            <a:ext cx="8141267" cy="2483148"/>
          </a:xfrm>
        </p:spPr>
      </p:pic>
    </p:spTree>
    <p:extLst>
      <p:ext uri="{BB962C8B-B14F-4D97-AF65-F5344CB8AC3E}">
        <p14:creationId xmlns:p14="http://schemas.microsoft.com/office/powerpoint/2010/main" val="1866997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“Bu Vatan” şarkısını öğrencilerinize öğretiniz. </a:t>
            </a:r>
            <a:endParaRPr lang="tr-TR" dirty="0" smtClean="0"/>
          </a:p>
          <a:p>
            <a:r>
              <a:rPr lang="tr-TR" dirty="0" smtClean="0"/>
              <a:t>Şarkının </a:t>
            </a:r>
            <a:r>
              <a:rPr lang="tr-TR" dirty="0"/>
              <a:t>sözlerinin tahtaya yazınız. </a:t>
            </a:r>
            <a:endParaRPr lang="tr-TR" dirty="0" smtClean="0"/>
          </a:p>
          <a:p>
            <a:r>
              <a:rPr lang="tr-TR" dirty="0" smtClean="0"/>
              <a:t>Şarkının </a:t>
            </a:r>
            <a:r>
              <a:rPr lang="tr-TR" dirty="0"/>
              <a:t>sözlerini </a:t>
            </a:r>
            <a:r>
              <a:rPr lang="tr-TR" dirty="0" smtClean="0"/>
              <a:t>konuşma </a:t>
            </a:r>
            <a:r>
              <a:rPr lang="tr-TR" dirty="0"/>
              <a:t>çalışmalarında söylediğiniz şehir isimlerine dikkat çekerek öğretiniz. </a:t>
            </a:r>
            <a:endParaRPr lang="tr-TR" dirty="0" smtClean="0"/>
          </a:p>
          <a:p>
            <a:r>
              <a:rPr lang="tr-TR" dirty="0" smtClean="0"/>
              <a:t>Şarkıyı </a:t>
            </a:r>
            <a:r>
              <a:rPr lang="tr-TR" dirty="0"/>
              <a:t>söyleyiniz, öğrencilerinizden şarkıya katılmalarını isteyiniz</a:t>
            </a:r>
            <a:r>
              <a:rPr lang="tr-TR" dirty="0" smtClean="0"/>
              <a:t>.</a:t>
            </a:r>
          </a:p>
          <a:p>
            <a:r>
              <a:rPr lang="tr-TR" dirty="0"/>
              <a:t>Öğrencilerinize “Bu Vatan” adlı şarkıyı öğrettikten sonra birlikte şarkı söylerken dikkat etmeleri gereken </a:t>
            </a:r>
            <a:r>
              <a:rPr lang="tr-TR" dirty="0" smtClean="0"/>
              <a:t>kuralları hatırlatın.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1973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614086"/>
              </p:ext>
            </p:extLst>
          </p:nvPr>
        </p:nvGraphicFramePr>
        <p:xfrm>
          <a:off x="1295400" y="2557462"/>
          <a:ext cx="3612931" cy="1877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2931">
                  <a:extLst>
                    <a:ext uri="{9D8B030D-6E8A-4147-A177-3AD203B41FA5}">
                      <a16:colId xmlns:a16="http://schemas.microsoft.com/office/drawing/2014/main" val="541854100"/>
                    </a:ext>
                  </a:extLst>
                </a:gridCol>
              </a:tblGrid>
              <a:tr h="1877903">
                <a:tc>
                  <a:txBody>
                    <a:bodyPr/>
                    <a:lstStyle/>
                    <a:p>
                      <a:r>
                        <a:rPr lang="tr-TR" dirty="0" smtClean="0"/>
                        <a:t>Ankara, Karaman, Gelibolu, Tatvan,</a:t>
                      </a:r>
                    </a:p>
                    <a:p>
                      <a:r>
                        <a:rPr lang="tr-TR" dirty="0" smtClean="0"/>
                        <a:t>Anadolu, İzmir, Urfa, Van.</a:t>
                      </a:r>
                    </a:p>
                    <a:p>
                      <a:r>
                        <a:rPr lang="tr-TR" dirty="0" smtClean="0"/>
                        <a:t>Havası, denizi, ormanıyla,</a:t>
                      </a:r>
                    </a:p>
                    <a:p>
                      <a:r>
                        <a:rPr lang="tr-TR" dirty="0" smtClean="0"/>
                        <a:t>Çok da güzeldir bu vatan.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5805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951" y="2285999"/>
            <a:ext cx="5256651" cy="393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27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kurallara göre şarkıyı seslendirirken şarkıya birlikte başlayıp birlikte bitirmek, </a:t>
            </a:r>
            <a:endParaRPr lang="tr-TR" dirty="0" smtClean="0"/>
          </a:p>
          <a:p>
            <a:r>
              <a:rPr lang="tr-TR" dirty="0"/>
              <a:t>F</a:t>
            </a:r>
            <a:r>
              <a:rPr lang="tr-TR" dirty="0" smtClean="0"/>
              <a:t>azla </a:t>
            </a:r>
            <a:r>
              <a:rPr lang="tr-TR" dirty="0"/>
              <a:t>yüksek sesle söylememek, şarkının </a:t>
            </a:r>
            <a:r>
              <a:rPr lang="tr-TR" dirty="0" smtClean="0"/>
              <a:t>sözlerini </a:t>
            </a:r>
            <a:r>
              <a:rPr lang="tr-TR" dirty="0"/>
              <a:t>doğru ve anlaşılır söylemek, </a:t>
            </a:r>
            <a:endParaRPr lang="tr-TR" dirty="0" smtClean="0"/>
          </a:p>
          <a:p>
            <a:r>
              <a:rPr lang="tr-TR" dirty="0"/>
              <a:t>B</a:t>
            </a:r>
            <a:r>
              <a:rPr lang="tr-TR" dirty="0" smtClean="0"/>
              <a:t>irbirini </a:t>
            </a:r>
            <a:r>
              <a:rPr lang="tr-TR" dirty="0"/>
              <a:t>dinleyerek </a:t>
            </a:r>
            <a:r>
              <a:rPr lang="tr-TR" dirty="0" smtClean="0"/>
              <a:t>bütünlük </a:t>
            </a:r>
            <a:r>
              <a:rPr lang="tr-TR" dirty="0"/>
              <a:t>içinde şarkıyı seslendirmek gibi noktalara dikkat edilmesi gerektiğini vurgulayınız.</a:t>
            </a:r>
          </a:p>
        </p:txBody>
      </p:sp>
    </p:spTree>
    <p:extLst>
      <p:ext uri="{BB962C8B-B14F-4D97-AF65-F5344CB8AC3E}">
        <p14:creationId xmlns:p14="http://schemas.microsoft.com/office/powerpoint/2010/main" val="3583020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62" y="500320"/>
            <a:ext cx="4508938" cy="5613375"/>
          </a:xfrm>
        </p:spPr>
      </p:pic>
    </p:spTree>
    <p:extLst>
      <p:ext uri="{BB962C8B-B14F-4D97-AF65-F5344CB8AC3E}">
        <p14:creationId xmlns:p14="http://schemas.microsoft.com/office/powerpoint/2010/main" val="1181037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B.	3. DUYDUĞU BASİT RİTİM VE EZGİYİ </a:t>
            </a:r>
            <a:r>
              <a:rPr lang="tr-TR" sz="2400" dirty="0" smtClean="0"/>
              <a:t>TEKRARLAR</a:t>
            </a:r>
            <a:r>
              <a:rPr lang="tr-TR" sz="2400" dirty="0"/>
              <a:t>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Üstünde kurbağa, balık, ördek, kaz resimleri olan kartlar hazırlayınız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 </a:t>
            </a:r>
            <a:r>
              <a:rPr lang="tr-TR" dirty="0"/>
              <a:t>Kartların üstündeki hayvan isimleri, hecelendiğinde basit bir ritim kalıbı olarak kullanılacak şekilde </a:t>
            </a:r>
            <a:r>
              <a:rPr lang="tr-TR" dirty="0" smtClean="0"/>
              <a:t>düşünülmelidir. </a:t>
            </a:r>
          </a:p>
          <a:p>
            <a:r>
              <a:rPr lang="tr-TR" dirty="0" smtClean="0"/>
              <a:t>Sözcüklerin prozodisine </a:t>
            </a:r>
            <a:r>
              <a:rPr lang="tr-TR" dirty="0"/>
              <a:t>dikkat ederek </a:t>
            </a:r>
            <a:r>
              <a:rPr lang="tr-TR" dirty="0" smtClean="0"/>
              <a:t>farklı şehir </a:t>
            </a:r>
            <a:r>
              <a:rPr lang="tr-TR" dirty="0"/>
              <a:t>ve hayvan isimlerinden oluşan basit ritim kalıpları </a:t>
            </a:r>
            <a:r>
              <a:rPr lang="tr-TR" dirty="0" smtClean="0"/>
              <a:t>oluşturun.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89" y="3024445"/>
            <a:ext cx="3696216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91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Hazırladığınız kartları tahtaya asınız. </a:t>
            </a:r>
            <a:endParaRPr lang="tr-TR" dirty="0" smtClean="0"/>
          </a:p>
          <a:p>
            <a:r>
              <a:rPr lang="tr-TR" dirty="0" smtClean="0"/>
              <a:t>Daha </a:t>
            </a:r>
            <a:r>
              <a:rPr lang="tr-TR" dirty="0"/>
              <a:t>sonra her hayvanın ismini söyleyiniz ve bu esnada </a:t>
            </a:r>
            <a:r>
              <a:rPr lang="tr-TR" dirty="0" smtClean="0"/>
              <a:t>ismin </a:t>
            </a:r>
            <a:r>
              <a:rPr lang="tr-TR" dirty="0"/>
              <a:t>vuruşunu elinizle çırparak gösteriniz.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çalışmayı öğrencilerinizden tekrarlamalarını (vuruşlar; el çırpma, kalemle masaya vurma, parmak </a:t>
            </a:r>
            <a:r>
              <a:rPr lang="tr-TR" dirty="0" err="1"/>
              <a:t>şıklatma</a:t>
            </a:r>
            <a:r>
              <a:rPr lang="tr-TR" dirty="0"/>
              <a:t> vb. olabilir). isteyiniz. </a:t>
            </a:r>
            <a:endParaRPr lang="tr-TR" dirty="0" smtClean="0"/>
          </a:p>
          <a:p>
            <a:r>
              <a:rPr lang="tr-TR" dirty="0" smtClean="0"/>
              <a:t>Her </a:t>
            </a:r>
            <a:r>
              <a:rPr lang="tr-TR" dirty="0"/>
              <a:t>bir ritim kalıbını öğrencilerinizin tamamı iyice kavrayıncaya kadar tekrarlatınız. Daha sonra </a:t>
            </a:r>
            <a:r>
              <a:rPr lang="tr-TR" dirty="0" smtClean="0"/>
              <a:t>hayvanların </a:t>
            </a:r>
            <a:r>
              <a:rPr lang="tr-TR" dirty="0"/>
              <a:t>resimlerini karışık olarak göstererek çalışmayı çeşitlendiriniz.</a:t>
            </a:r>
          </a:p>
        </p:txBody>
      </p:sp>
    </p:spTree>
    <p:extLst>
      <p:ext uri="{BB962C8B-B14F-4D97-AF65-F5344CB8AC3E}">
        <p14:creationId xmlns:p14="http://schemas.microsoft.com/office/powerpoint/2010/main" val="1541505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Öğrencilerinize bir ritim kalıbını havyan ismi </a:t>
            </a:r>
            <a:r>
              <a:rPr lang="tr-TR" dirty="0" smtClean="0"/>
              <a:t>belirtmeden </a:t>
            </a:r>
            <a:r>
              <a:rPr lang="tr-TR" dirty="0"/>
              <a:t>elinizle vuracağınızı söyleyerek duydukları ritim kalıbının hangi hayvana ait olduğunu bulmalarını da </a:t>
            </a:r>
            <a:r>
              <a:rPr lang="tr-TR" dirty="0" smtClean="0"/>
              <a:t>isteyin.</a:t>
            </a:r>
            <a:endParaRPr lang="tr-TR" dirty="0"/>
          </a:p>
          <a:p>
            <a:r>
              <a:rPr lang="tr-TR" dirty="0" smtClean="0"/>
              <a:t>Tüm </a:t>
            </a:r>
            <a:r>
              <a:rPr lang="tr-TR" dirty="0"/>
              <a:t>öğrencileriniz doğru tekrarları başarıncaya kadar çalışmaya devam </a:t>
            </a:r>
            <a:r>
              <a:rPr lang="tr-TR" dirty="0" smtClean="0"/>
              <a:t>edin.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314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Kazanımlar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A.1. Konuşurken ve şarkı </a:t>
            </a:r>
            <a:r>
              <a:rPr lang="tr-TR" dirty="0" smtClean="0"/>
              <a:t>söylerken </a:t>
            </a:r>
            <a:r>
              <a:rPr lang="tr-TR" dirty="0"/>
              <a:t>sesini doğru kullanır.</a:t>
            </a:r>
          </a:p>
          <a:p>
            <a:r>
              <a:rPr lang="tr-TR" dirty="0"/>
              <a:t>A.2. Birlikte söyleme ve çalma kurallarına uyar</a:t>
            </a:r>
            <a:r>
              <a:rPr lang="tr-TR" dirty="0" smtClean="0"/>
              <a:t>.</a:t>
            </a:r>
          </a:p>
          <a:p>
            <a:r>
              <a:rPr lang="tr-TR" dirty="0"/>
              <a:t>B.3. Duyduğu basit ritim ve ezgiyi tekrarlar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8366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047757"/>
              </p:ext>
            </p:extLst>
          </p:nvPr>
        </p:nvGraphicFramePr>
        <p:xfrm>
          <a:off x="1295400" y="2557463"/>
          <a:ext cx="426457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4572">
                  <a:extLst>
                    <a:ext uri="{9D8B030D-6E8A-4147-A177-3AD203B41FA5}">
                      <a16:colId xmlns:a16="http://schemas.microsoft.com/office/drawing/2014/main" val="823572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BALIK, ÖRDEK, KURBAĞA</a:t>
                      </a:r>
                    </a:p>
                    <a:p>
                      <a:r>
                        <a:rPr lang="tr-TR" dirty="0" smtClean="0"/>
                        <a:t>Zıp zıp zıplar karada, Yüzer tatlı sularda,</a:t>
                      </a:r>
                    </a:p>
                    <a:p>
                      <a:r>
                        <a:rPr lang="tr-TR" dirty="0" err="1" smtClean="0"/>
                        <a:t>Vırak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vırak</a:t>
                      </a:r>
                      <a:r>
                        <a:rPr lang="tr-TR" dirty="0" smtClean="0"/>
                        <a:t> seslenir,</a:t>
                      </a:r>
                    </a:p>
                    <a:p>
                      <a:r>
                        <a:rPr lang="tr-TR" dirty="0" smtClean="0"/>
                        <a:t>Eğlenir şu kurbağa.</a:t>
                      </a:r>
                    </a:p>
                    <a:p>
                      <a:r>
                        <a:rPr lang="tr-TR" dirty="0" smtClean="0"/>
                        <a:t>Paytak </a:t>
                      </a:r>
                      <a:r>
                        <a:rPr lang="tr-TR" dirty="0" err="1" smtClean="0"/>
                        <a:t>paytak</a:t>
                      </a:r>
                      <a:r>
                        <a:rPr lang="tr-TR" dirty="0" smtClean="0"/>
                        <a:t> yürürken</a:t>
                      </a:r>
                    </a:p>
                    <a:p>
                      <a:r>
                        <a:rPr lang="tr-TR" dirty="0" smtClean="0"/>
                        <a:t> Kaz ve ördek karada </a:t>
                      </a:r>
                    </a:p>
                    <a:p>
                      <a:r>
                        <a:rPr lang="tr-TR" dirty="0" smtClean="0"/>
                        <a:t>Vak </a:t>
                      </a:r>
                      <a:r>
                        <a:rPr lang="tr-TR" dirty="0" err="1" smtClean="0"/>
                        <a:t>vak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vak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vak</a:t>
                      </a:r>
                      <a:r>
                        <a:rPr lang="tr-TR" dirty="0" smtClean="0"/>
                        <a:t> yüzerler, </a:t>
                      </a:r>
                    </a:p>
                    <a:p>
                      <a:r>
                        <a:rPr lang="tr-TR" dirty="0" smtClean="0"/>
                        <a:t>Eğlenirler sularda.</a:t>
                      </a:r>
                    </a:p>
                    <a:p>
                      <a:r>
                        <a:rPr lang="tr-TR" dirty="0" smtClean="0"/>
                        <a:t>Suda yaşar balıklar,</a:t>
                      </a:r>
                    </a:p>
                    <a:p>
                      <a:r>
                        <a:rPr lang="tr-TR" dirty="0" smtClean="0"/>
                        <a:t>Sessiz </a:t>
                      </a:r>
                      <a:r>
                        <a:rPr lang="tr-TR" dirty="0" err="1" smtClean="0"/>
                        <a:t>sessiz</a:t>
                      </a:r>
                      <a:r>
                        <a:rPr lang="tr-TR" dirty="0" smtClean="0"/>
                        <a:t> yüzerler. </a:t>
                      </a:r>
                    </a:p>
                    <a:p>
                      <a:r>
                        <a:rPr lang="tr-TR" dirty="0" smtClean="0"/>
                        <a:t>Bazen sürü hâlinde,</a:t>
                      </a:r>
                    </a:p>
                    <a:p>
                      <a:r>
                        <a:rPr lang="tr-TR" dirty="0" smtClean="0"/>
                        <a:t>Bazen yalnız gezerler.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655380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72" y="2557463"/>
            <a:ext cx="5506218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4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</a:t>
            </a:r>
            <a:r>
              <a:rPr lang="tr-TR" dirty="0" smtClean="0"/>
              <a:t>lk okullardaki </a:t>
            </a:r>
            <a:r>
              <a:rPr lang="tr-TR" dirty="0"/>
              <a:t>müzik derslerinde ses </a:t>
            </a:r>
            <a:r>
              <a:rPr lang="tr-TR" dirty="0" smtClean="0"/>
              <a:t>eğitimi </a:t>
            </a:r>
            <a:r>
              <a:rPr lang="tr-TR" dirty="0"/>
              <a:t>genellikle şarkı söyleme ve koro eğitimi kapsamında verilir. </a:t>
            </a:r>
            <a:endParaRPr lang="tr-TR" dirty="0" smtClean="0"/>
          </a:p>
          <a:p>
            <a:r>
              <a:rPr lang="tr-TR" dirty="0" smtClean="0"/>
              <a:t>Verilen </a:t>
            </a:r>
            <a:r>
              <a:rPr lang="tr-TR" dirty="0"/>
              <a:t>ses eğitimiyle; bireyin sağlıklı ses </a:t>
            </a:r>
            <a:r>
              <a:rPr lang="tr-TR" dirty="0" smtClean="0"/>
              <a:t>üreterek </a:t>
            </a:r>
            <a:r>
              <a:rPr lang="tr-TR" dirty="0"/>
              <a:t>doğru, güzel ve etkili konuşma, şarkı söyleme, sesini doğru kullanma ve koruma alışkanlığına ilişkin </a:t>
            </a:r>
            <a:r>
              <a:rPr lang="tr-TR" dirty="0" smtClean="0"/>
              <a:t>davranışların </a:t>
            </a:r>
            <a:r>
              <a:rPr lang="tr-TR" dirty="0"/>
              <a:t>kazandırılması ile yaş ve ses özelliklerine uygun şarkı repertuvarı oluşturulması amaçlanır.</a:t>
            </a:r>
          </a:p>
        </p:txBody>
      </p:sp>
    </p:spTree>
    <p:extLst>
      <p:ext uri="{BB962C8B-B14F-4D97-AF65-F5344CB8AC3E}">
        <p14:creationId xmlns:p14="http://schemas.microsoft.com/office/powerpoint/2010/main" val="589423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A.	1. KONUŞURKEN VE ŞARKI SÖYLERKEN SESİNİ DOĞRU KULLANIR.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Sesin konuşma esnasında doğru kullanılması güzel ve doğru şarkı söyleyebilmek için önemlidir. </a:t>
            </a:r>
            <a:endParaRPr lang="tr-TR" dirty="0" smtClean="0"/>
          </a:p>
          <a:p>
            <a:r>
              <a:rPr lang="tr-TR" dirty="0" smtClean="0"/>
              <a:t>Diksiyon</a:t>
            </a:r>
            <a:r>
              <a:rPr lang="tr-TR" dirty="0"/>
              <a:t>, Türkçede genel olarak güzel konuşma ve kendini iyi </a:t>
            </a:r>
            <a:r>
              <a:rPr lang="tr-TR" dirty="0" smtClean="0"/>
              <a:t>ifade </a:t>
            </a:r>
            <a:r>
              <a:rPr lang="tr-TR" dirty="0"/>
              <a:t>etme sanatı olarak </a:t>
            </a:r>
            <a:r>
              <a:rPr lang="tr-TR" dirty="0" smtClean="0"/>
              <a:t>kullanılmaktadır.</a:t>
            </a:r>
          </a:p>
          <a:p>
            <a:r>
              <a:rPr lang="tr-TR" dirty="0" smtClean="0"/>
              <a:t>Güzel </a:t>
            </a:r>
            <a:r>
              <a:rPr lang="tr-TR" dirty="0"/>
              <a:t>ve etkili konuşma için gereken tonlamalar, vurgular ve </a:t>
            </a:r>
            <a:r>
              <a:rPr lang="tr-TR" dirty="0" smtClean="0"/>
              <a:t>cümlelerdeki </a:t>
            </a:r>
            <a:r>
              <a:rPr lang="tr-TR" dirty="0"/>
              <a:t>müzikalite, diksiyonun çalışma alanı içine girer. </a:t>
            </a:r>
            <a:endParaRPr lang="tr-TR" dirty="0" smtClean="0"/>
          </a:p>
          <a:p>
            <a:r>
              <a:rPr lang="tr-TR" dirty="0" smtClean="0"/>
              <a:t>Artikülasyon </a:t>
            </a:r>
            <a:r>
              <a:rPr lang="tr-TR" dirty="0"/>
              <a:t>(telaffuz) kelimesinin ise Türkçe karşılığı </a:t>
            </a:r>
            <a:r>
              <a:rPr lang="tr-TR" dirty="0" err="1"/>
              <a:t>boğumlamadır</a:t>
            </a:r>
            <a:r>
              <a:rPr lang="tr-TR" dirty="0"/>
              <a:t>. Kelimelerin anlaşılır biçimde </a:t>
            </a:r>
            <a:r>
              <a:rPr lang="tr-TR" dirty="0" smtClean="0"/>
              <a:t>söylenmesi</a:t>
            </a:r>
            <a:r>
              <a:rPr lang="tr-TR" dirty="0"/>
              <a:t>, belirtilmesi anlamını taşır.</a:t>
            </a:r>
          </a:p>
        </p:txBody>
      </p:sp>
    </p:spTree>
    <p:extLst>
      <p:ext uri="{BB962C8B-B14F-4D97-AF65-F5344CB8AC3E}">
        <p14:creationId xmlns:p14="http://schemas.microsoft.com/office/powerpoint/2010/main" val="39595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Sınıfınızda </a:t>
            </a:r>
            <a:r>
              <a:rPr lang="tr-TR" dirty="0"/>
              <a:t>farklı konuşma çalışmaları yaptırınız. </a:t>
            </a:r>
            <a:endParaRPr lang="tr-TR" dirty="0" smtClean="0"/>
          </a:p>
          <a:p>
            <a:r>
              <a:rPr lang="tr-TR" dirty="0" smtClean="0"/>
              <a:t>Konuşma </a:t>
            </a:r>
            <a:r>
              <a:rPr lang="tr-TR" dirty="0"/>
              <a:t>çalışmaları hafif, orta ve kuvvetli olmak üzere üç </a:t>
            </a:r>
            <a:r>
              <a:rPr lang="tr-TR" dirty="0" smtClean="0"/>
              <a:t>gürlük düzeyinde </a:t>
            </a:r>
            <a:r>
              <a:rPr lang="tr-TR" dirty="0"/>
              <a:t>yapılmalıdır. </a:t>
            </a:r>
            <a:endParaRPr lang="tr-TR" dirty="0" smtClean="0"/>
          </a:p>
          <a:p>
            <a:pPr lvl="1"/>
            <a:r>
              <a:rPr lang="tr-TR" dirty="0" smtClean="0"/>
              <a:t>Yakınımızdaki </a:t>
            </a:r>
            <a:r>
              <a:rPr lang="tr-TR" dirty="0"/>
              <a:t>kişiye başkaları tarafından duyulmayacak kadar konuştuğumuz hafif </a:t>
            </a:r>
            <a:r>
              <a:rPr lang="tr-TR" dirty="0" smtClean="0"/>
              <a:t>gürlük, </a:t>
            </a:r>
            <a:r>
              <a:rPr lang="tr-TR" dirty="0"/>
              <a:t>günlük </a:t>
            </a:r>
            <a:r>
              <a:rPr lang="tr-TR" dirty="0" smtClean="0"/>
              <a:t>yaşantımızda </a:t>
            </a:r>
            <a:r>
              <a:rPr lang="tr-TR" dirty="0"/>
              <a:t>kullandığımız orta </a:t>
            </a:r>
            <a:r>
              <a:rPr lang="tr-TR" dirty="0" smtClean="0"/>
              <a:t>gürlük ve topluluk </a:t>
            </a:r>
            <a:r>
              <a:rPr lang="tr-TR" dirty="0"/>
              <a:t>karşısında konuşurken </a:t>
            </a:r>
            <a:r>
              <a:rPr lang="tr-TR" dirty="0" smtClean="0"/>
              <a:t>kullanılan </a:t>
            </a:r>
            <a:r>
              <a:rPr lang="tr-TR" dirty="0"/>
              <a:t>kuvvetli </a:t>
            </a:r>
            <a:r>
              <a:rPr lang="tr-TR" dirty="0" smtClean="0"/>
              <a:t>gürlük. </a:t>
            </a:r>
          </a:p>
          <a:p>
            <a:pPr lvl="2"/>
            <a:r>
              <a:rPr lang="tr-TR" dirty="0" smtClean="0"/>
              <a:t>Ancak </a:t>
            </a:r>
            <a:r>
              <a:rPr lang="tr-TR" dirty="0"/>
              <a:t>burada dikkat edilmesi gereken nokta </a:t>
            </a:r>
            <a:r>
              <a:rPr lang="tr-TR" dirty="0" smtClean="0"/>
              <a:t>yüksek gürlükte ses üretmekle bağırmak arasındaki farkın vurgulanmasıdır..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891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Konuşma esnasında konuşmayı sürdürmek ve </a:t>
            </a:r>
            <a:r>
              <a:rPr lang="tr-TR" dirty="0" smtClean="0"/>
              <a:t>konuşmaya </a:t>
            </a:r>
            <a:r>
              <a:rPr lang="tr-TR" dirty="0"/>
              <a:t>anlam vermek için nefes alındığını göz </a:t>
            </a:r>
            <a:r>
              <a:rPr lang="tr-TR" dirty="0" smtClean="0"/>
              <a:t>önünde bulundurun. </a:t>
            </a:r>
          </a:p>
          <a:p>
            <a:r>
              <a:rPr lang="tr-TR" dirty="0" smtClean="0"/>
              <a:t>Konuşmada diyafram kontrolüyle ve alt karın kasları yardımıyla </a:t>
            </a:r>
            <a:r>
              <a:rPr lang="tr-TR" dirty="0"/>
              <a:t>nefesini </a:t>
            </a:r>
            <a:r>
              <a:rPr lang="tr-TR" dirty="0" smtClean="0"/>
              <a:t>kullanmak</a:t>
            </a:r>
            <a:r>
              <a:rPr lang="tr-TR" dirty="0"/>
              <a:t>, </a:t>
            </a:r>
            <a:r>
              <a:rPr lang="tr-TR" dirty="0" smtClean="0"/>
              <a:t>güzel </a:t>
            </a:r>
            <a:r>
              <a:rPr lang="tr-TR" dirty="0"/>
              <a:t>ve etkili konuşmanın ana unsurlarındandır. </a:t>
            </a:r>
            <a:endParaRPr lang="tr-TR" dirty="0" smtClean="0"/>
          </a:p>
          <a:p>
            <a:r>
              <a:rPr lang="tr-TR" dirty="0" smtClean="0"/>
              <a:t>Konuşma </a:t>
            </a:r>
            <a:r>
              <a:rPr lang="tr-TR" dirty="0"/>
              <a:t>çalışmalarında kelimeler, tekerlemeler, atasözleri, şiirler, kısa düz yazılar, hikâyeler kullanarak vurgu ve tonlama çalışmaları yaptırılabilirsiniz. </a:t>
            </a:r>
            <a:endParaRPr lang="tr-TR" dirty="0" smtClean="0"/>
          </a:p>
          <a:p>
            <a:pPr lvl="1"/>
            <a:r>
              <a:rPr lang="tr-TR" dirty="0" smtClean="0"/>
              <a:t>Bu çalışmaları </a:t>
            </a:r>
            <a:r>
              <a:rPr lang="tr-TR" dirty="0"/>
              <a:t>değişik konuşma tonlarında yaptırarak </a:t>
            </a:r>
            <a:r>
              <a:rPr lang="tr-TR" dirty="0" smtClean="0"/>
              <a:t>zenginleştirebilir</a:t>
            </a:r>
            <a:r>
              <a:rPr lang="tr-TR" dirty="0"/>
              <a:t>, ses ve nefes egzersizi olarak </a:t>
            </a:r>
            <a:r>
              <a:rPr lang="tr-TR" dirty="0" smtClean="0"/>
              <a:t>kullanabilirsiniz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036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Tekerleme Etkinliği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Bre birader bar </a:t>
            </a:r>
            <a:r>
              <a:rPr lang="tr-TR" dirty="0" err="1"/>
              <a:t>bar</a:t>
            </a:r>
            <a:r>
              <a:rPr lang="tr-TR" dirty="0"/>
              <a:t> bağırma.</a:t>
            </a:r>
          </a:p>
          <a:p>
            <a:r>
              <a:rPr lang="tr-TR" dirty="0"/>
              <a:t>Cafer, cana can katardı can gibi.</a:t>
            </a:r>
          </a:p>
          <a:p>
            <a:r>
              <a:rPr lang="tr-TR" dirty="0"/>
              <a:t>Çan çalarken çayda çıra oynadı.</a:t>
            </a:r>
          </a:p>
          <a:p>
            <a:r>
              <a:rPr lang="tr-TR" dirty="0"/>
              <a:t>Dalda duran, daldan dala atladı.</a:t>
            </a:r>
          </a:p>
          <a:p>
            <a:r>
              <a:rPr lang="tr-TR" dirty="0"/>
              <a:t>Fazıl, Fadıl’a farfara dediğini fark etmemiş.</a:t>
            </a:r>
          </a:p>
          <a:p>
            <a:r>
              <a:rPr lang="tr-TR" dirty="0"/>
              <a:t>Gece gitmiş, gündüz gitmiş gar görünmüş işi bitmiş. </a:t>
            </a:r>
            <a:endParaRPr lang="tr-TR" dirty="0" smtClean="0"/>
          </a:p>
          <a:p>
            <a:r>
              <a:rPr lang="tr-TR" dirty="0" smtClean="0"/>
              <a:t>Hakkârili </a:t>
            </a:r>
            <a:r>
              <a:rPr lang="tr-TR" dirty="0"/>
              <a:t>Hakkı hastaneye haber saldı.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552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Japonya’dan </a:t>
            </a:r>
            <a:r>
              <a:rPr lang="tr-TR" dirty="0"/>
              <a:t>jaluziler Jalelere gelmedi.</a:t>
            </a:r>
          </a:p>
          <a:p>
            <a:r>
              <a:rPr lang="tr-TR" dirty="0"/>
              <a:t>Kırk küp kırkının da kulpu kırık küp Leziz limonlu lahanayı Leman yedi.</a:t>
            </a:r>
          </a:p>
          <a:p>
            <a:r>
              <a:rPr lang="tr-TR" dirty="0"/>
              <a:t>Mutlu muhtar, Marmaris’ten Malkara’ya mandalina, muz satar.</a:t>
            </a:r>
          </a:p>
          <a:p>
            <a:r>
              <a:rPr lang="tr-TR" dirty="0" err="1"/>
              <a:t>Narlıcalı</a:t>
            </a:r>
            <a:r>
              <a:rPr lang="tr-TR" dirty="0"/>
              <a:t> Neriman nenesinin nanesini Nallıhan’dan getirtmiş.</a:t>
            </a:r>
          </a:p>
          <a:p>
            <a:r>
              <a:rPr lang="tr-TR" dirty="0"/>
              <a:t>Paylanan panda, palavracı patronunu patakladı. Remziye ile Rezzan rüzgârda rakamları </a:t>
            </a:r>
            <a:r>
              <a:rPr lang="tr-TR" dirty="0" smtClean="0"/>
              <a:t>renklendirememişler.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235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Sıra </a:t>
            </a:r>
            <a:r>
              <a:rPr lang="tr-TR" dirty="0" err="1"/>
              <a:t>sıra</a:t>
            </a:r>
            <a:r>
              <a:rPr lang="tr-TR" dirty="0"/>
              <a:t> sıralanmış, sarı sırma saranlar.</a:t>
            </a:r>
          </a:p>
          <a:p>
            <a:r>
              <a:rPr lang="tr-TR" dirty="0"/>
              <a:t>Şaşkın, şaşkının şamatasına şaşakaldı.</a:t>
            </a:r>
          </a:p>
          <a:p>
            <a:r>
              <a:rPr lang="tr-TR" dirty="0" err="1"/>
              <a:t>Tamtamcı</a:t>
            </a:r>
            <a:r>
              <a:rPr lang="tr-TR" dirty="0"/>
              <a:t>, tamtamıyla tamtam çalan </a:t>
            </a:r>
            <a:r>
              <a:rPr lang="tr-TR" dirty="0" err="1"/>
              <a:t>tamtamcıyı</a:t>
            </a:r>
            <a:r>
              <a:rPr lang="tr-TR" dirty="0"/>
              <a:t> </a:t>
            </a:r>
            <a:r>
              <a:rPr lang="tr-TR" dirty="0" smtClean="0"/>
              <a:t>tartakladı</a:t>
            </a:r>
            <a:r>
              <a:rPr lang="tr-TR" dirty="0"/>
              <a:t>.</a:t>
            </a:r>
          </a:p>
          <a:p>
            <a:r>
              <a:rPr lang="tr-TR" dirty="0"/>
              <a:t>Veli valinin valizini vagona verdi.</a:t>
            </a:r>
          </a:p>
          <a:p>
            <a:r>
              <a:rPr lang="tr-TR" dirty="0"/>
              <a:t>Yaylı yatağın yayı yukarı yaylanınca yarışı yabancı kazandı.</a:t>
            </a:r>
          </a:p>
          <a:p>
            <a:r>
              <a:rPr lang="tr-TR" dirty="0"/>
              <a:t>Zavallı zurnacının zurnası zorla zımparalandı</a:t>
            </a:r>
          </a:p>
        </p:txBody>
      </p:sp>
    </p:spTree>
    <p:extLst>
      <p:ext uri="{BB962C8B-B14F-4D97-AF65-F5344CB8AC3E}">
        <p14:creationId xmlns:p14="http://schemas.microsoft.com/office/powerpoint/2010/main" val="3651978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848</Words>
  <Application>Microsoft Office PowerPoint</Application>
  <PresentationFormat>Geniş ekran</PresentationFormat>
  <Paragraphs>88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Organik</vt:lpstr>
      <vt:lpstr>BİRLİKTE MÜZİK YAPARKEN</vt:lpstr>
      <vt:lpstr>Kazanımlar</vt:lpstr>
      <vt:lpstr>PowerPoint Sunusu</vt:lpstr>
      <vt:lpstr>A. 1. KONUŞURKEN VE ŞARKI SÖYLERKEN SESİNİ DOĞRU KULLANIR.</vt:lpstr>
      <vt:lpstr>PowerPoint Sunusu</vt:lpstr>
      <vt:lpstr>PowerPoint Sunusu</vt:lpstr>
      <vt:lpstr>Tekerleme Etkinliği</vt:lpstr>
      <vt:lpstr>PowerPoint Sunusu</vt:lpstr>
      <vt:lpstr>PowerPoint Sunusu</vt:lpstr>
      <vt:lpstr>PowerPoint Sunusu</vt:lpstr>
      <vt:lpstr>Konuşma tonundan şarkı söylemeye geçiş çalışmaları </vt:lpstr>
      <vt:lpstr>Ritmik konuşma çalışması</vt:lpstr>
      <vt:lpstr>PowerPoint Sunusu</vt:lpstr>
      <vt:lpstr>PowerPoint Sunusu</vt:lpstr>
      <vt:lpstr>PowerPoint Sunusu</vt:lpstr>
      <vt:lpstr>PowerPoint Sunusu</vt:lpstr>
      <vt:lpstr>B. 3. DUYDUĞU BASİT RİTİM VE EZGİYİ TEKRARLAR.</vt:lpstr>
      <vt:lpstr>PowerPoint Sunusu</vt:lpstr>
      <vt:lpstr>PowerPoint Sunusu</vt:lpstr>
      <vt:lpstr>PowerPoint Sunusu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BİRLİKTE MÜZİK YAPARKEN</dc:title>
  <dc:creator>svr</dc:creator>
  <cp:lastModifiedBy>svr</cp:lastModifiedBy>
  <cp:revision>7</cp:revision>
  <dcterms:created xsi:type="dcterms:W3CDTF">2018-03-30T06:49:26Z</dcterms:created>
  <dcterms:modified xsi:type="dcterms:W3CDTF">2018-03-30T07:55:26Z</dcterms:modified>
</cp:coreProperties>
</file>