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57" r:id="rId2"/>
    <p:sldId id="261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32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94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75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081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693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746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453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1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0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09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1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77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94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761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1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380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46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4178299" y="584200"/>
            <a:ext cx="7197726" cy="2874431"/>
          </a:xfrm>
        </p:spPr>
        <p:txBody>
          <a:bodyPr/>
          <a:lstStyle/>
          <a:p>
            <a:pPr algn="ctr"/>
            <a:r>
              <a:rPr lang="tr-TR" dirty="0" smtClean="0"/>
              <a:t>Toplumsal cinsiyet </a:t>
            </a:r>
            <a:br>
              <a:rPr lang="tr-TR" dirty="0" smtClean="0"/>
            </a:br>
            <a:r>
              <a:rPr lang="tr-TR" dirty="0" smtClean="0"/>
              <a:t>ve eğitim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9704388" cy="1947333"/>
          </a:xfrm>
        </p:spPr>
        <p:txBody>
          <a:bodyPr>
            <a:normAutofit/>
          </a:bodyPr>
          <a:lstStyle/>
          <a:p>
            <a:pPr algn="ctr"/>
            <a:endParaRPr lang="tr-TR" b="1" dirty="0" smtClean="0">
              <a:solidFill>
                <a:srgbClr val="7030A0"/>
              </a:solidFill>
            </a:endParaRPr>
          </a:p>
          <a:p>
            <a:pPr algn="ctr"/>
            <a:endParaRPr lang="tr-TR" b="1" dirty="0">
              <a:solidFill>
                <a:srgbClr val="7030A0"/>
              </a:solidFill>
            </a:endParaRPr>
          </a:p>
          <a:p>
            <a:pPr algn="ctr"/>
            <a:r>
              <a:rPr lang="tr-TR" sz="1200" b="1" dirty="0" err="1">
                <a:solidFill>
                  <a:schemeClr val="tx1"/>
                </a:solidFill>
              </a:rPr>
              <a:t>Doç.Dr</a:t>
            </a:r>
            <a:r>
              <a:rPr lang="tr-TR" sz="1200" b="1" dirty="0">
                <a:solidFill>
                  <a:schemeClr val="tx1"/>
                </a:solidFill>
              </a:rPr>
              <a:t>. Fevziye Sayılan </a:t>
            </a:r>
            <a:r>
              <a:rPr lang="tr-TR" sz="1200" b="1" dirty="0" err="1">
                <a:solidFill>
                  <a:schemeClr val="tx1"/>
                </a:solidFill>
              </a:rPr>
              <a:t>Kocayiğit</a:t>
            </a:r>
            <a:r>
              <a:rPr lang="tr-TR" sz="12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tr-TR" sz="1200" b="1" dirty="0">
                <a:solidFill>
                  <a:schemeClr val="tx1"/>
                </a:solidFill>
              </a:rPr>
              <a:t>ARP472 Toplumsal Cinsiyet ve Eğitim Dersi </a:t>
            </a:r>
          </a:p>
          <a:p>
            <a:pPr algn="ctr"/>
            <a:r>
              <a:rPr lang="tr-TR" sz="1200" b="1" dirty="0">
                <a:solidFill>
                  <a:schemeClr val="tx1"/>
                </a:solidFill>
              </a:rPr>
              <a:t>Açık Ders Malzemeleri </a:t>
            </a:r>
          </a:p>
        </p:txBody>
      </p:sp>
    </p:spTree>
    <p:extLst>
      <p:ext uri="{BB962C8B-B14F-4D97-AF65-F5344CB8AC3E}">
        <p14:creationId xmlns:p14="http://schemas.microsoft.com/office/powerpoint/2010/main" val="1871435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Tanışma ve Ders Programının Tanıtımı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971800"/>
          </a:xfrm>
        </p:spPr>
        <p:txBody>
          <a:bodyPr/>
          <a:lstStyle/>
          <a:p>
            <a:r>
              <a:rPr lang="tr-TR" dirty="0" smtClean="0"/>
              <a:t>Öğrencilerle  Tanışma</a:t>
            </a:r>
          </a:p>
          <a:p>
            <a:r>
              <a:rPr lang="tr-TR" dirty="0" smtClean="0"/>
              <a:t>Ders İzlencesinin (amaç ve içeriğinin)  Öğrencilere Sunumu</a:t>
            </a:r>
          </a:p>
          <a:p>
            <a:r>
              <a:rPr lang="tr-TR" dirty="0" smtClean="0"/>
              <a:t>Öğrencilerin Ders ile İlgili </a:t>
            </a:r>
            <a:r>
              <a:rPr lang="tr-TR" dirty="0"/>
              <a:t>B</a:t>
            </a:r>
            <a:r>
              <a:rPr lang="tr-TR" dirty="0" smtClean="0"/>
              <a:t>eklentilerinin Alınması</a:t>
            </a:r>
          </a:p>
          <a:p>
            <a:r>
              <a:rPr lang="tr-TR" dirty="0" smtClean="0"/>
              <a:t>Derste Kullanılacak Kaynak Ve Materyallerin  Gözden Geçirilmesi</a:t>
            </a:r>
          </a:p>
          <a:p>
            <a:r>
              <a:rPr lang="tr-TR" dirty="0" smtClean="0"/>
              <a:t>Derse Katılım ve Değerlendirme Süreci konusunda bilgilendirme</a:t>
            </a:r>
          </a:p>
          <a:p>
            <a:r>
              <a:rPr lang="tr-TR" dirty="0" smtClean="0"/>
              <a:t>Materyal paylaşımı ve grup iletişimini  sağlamak için ders e-grup oluşturma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0210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Toplumsal Cinsiyet üzerine Düşünme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1623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tr-TR" sz="4200" b="1" dirty="0" smtClean="0"/>
          </a:p>
          <a:p>
            <a:pPr marL="0" indent="0">
              <a:buNone/>
            </a:pPr>
            <a:r>
              <a:rPr lang="tr-TR" sz="8000" b="1" dirty="0" smtClean="0"/>
              <a:t>Konu: Toplumsal Cinsiyet Üzerine Düşünmek</a:t>
            </a:r>
            <a:endParaRPr lang="tr-TR" sz="4200" b="1" dirty="0" smtClean="0"/>
          </a:p>
          <a:p>
            <a:pPr marL="0" indent="0">
              <a:buNone/>
            </a:pPr>
            <a:r>
              <a:rPr lang="tr-TR" sz="8000" dirty="0" smtClean="0"/>
              <a:t>Öğrencilerin toplumsal cinsiyet üzerine düşünmesini sağlamak amacıyla büyük grup tartışması:</a:t>
            </a:r>
          </a:p>
          <a:p>
            <a:pPr marL="0" indent="0">
              <a:buNone/>
            </a:pPr>
            <a:r>
              <a:rPr lang="tr-TR" sz="8000" dirty="0" smtClean="0"/>
              <a:t>İki </a:t>
            </a:r>
            <a:r>
              <a:rPr lang="tr-TR" sz="8000" dirty="0" smtClean="0"/>
              <a:t>farkı </a:t>
            </a:r>
            <a:r>
              <a:rPr lang="tr-TR" sz="8000" dirty="0" err="1" smtClean="0"/>
              <a:t>sosyo</a:t>
            </a:r>
            <a:r>
              <a:rPr lang="tr-TR" sz="8000" dirty="0" smtClean="0"/>
              <a:t> ekonomik düzeyden ailede doğan kız/erkek çocukların yaşam döngüsünü  gözden geçirelim. </a:t>
            </a:r>
          </a:p>
          <a:p>
            <a:pPr marL="0" indent="0">
              <a:buNone/>
            </a:pPr>
            <a:r>
              <a:rPr lang="tr-TR" sz="8000" b="1" dirty="0" smtClean="0"/>
              <a:t>Amaç:  Cinsiyet-toplumsal cinsiyet kavramları arasındaki ilişki; toplumsal cinsiyetin sosyal inşasında kilit rol oynayan kurumlar ve anlayışları gözden geçirmek. </a:t>
            </a:r>
            <a:endParaRPr lang="tr-TR" sz="8000" b="1" dirty="0"/>
          </a:p>
          <a:p>
            <a:pPr marL="0" indent="0">
              <a:buNone/>
            </a:pPr>
            <a:endParaRPr lang="tr-TR" sz="4200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algn="ctr"/>
            <a:r>
              <a:rPr lang="tr-TR" sz="3700" b="1" dirty="0" err="1">
                <a:solidFill>
                  <a:schemeClr val="tx1"/>
                </a:solidFill>
              </a:rPr>
              <a:t>Doç.Dr</a:t>
            </a:r>
            <a:r>
              <a:rPr lang="tr-TR" sz="3700" b="1" dirty="0">
                <a:solidFill>
                  <a:schemeClr val="tx1"/>
                </a:solidFill>
              </a:rPr>
              <a:t>. Fevziye Sayılan </a:t>
            </a:r>
            <a:r>
              <a:rPr lang="tr-TR" sz="3700" b="1" dirty="0" err="1">
                <a:solidFill>
                  <a:schemeClr val="tx1"/>
                </a:solidFill>
              </a:rPr>
              <a:t>Kocayiğit</a:t>
            </a:r>
            <a:r>
              <a:rPr lang="tr-TR" sz="3700" b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tr-TR" sz="3700" b="1" i="1" dirty="0">
                <a:solidFill>
                  <a:schemeClr val="tx1"/>
                </a:solidFill>
              </a:rPr>
              <a:t>ARP472</a:t>
            </a:r>
            <a:r>
              <a:rPr lang="tr-TR" sz="3700" b="1" dirty="0">
                <a:solidFill>
                  <a:schemeClr val="tx1"/>
                </a:solidFill>
              </a:rPr>
              <a:t> Toplumsal Cinsiyet ve Eğitim Dersi </a:t>
            </a:r>
          </a:p>
          <a:p>
            <a:pPr algn="ctr"/>
            <a:r>
              <a:rPr lang="tr-TR" sz="3700" b="1" dirty="0">
                <a:solidFill>
                  <a:schemeClr val="tx1"/>
                </a:solidFill>
              </a:rPr>
              <a:t>Açık Ders Malzemeleri </a:t>
            </a:r>
          </a:p>
          <a:p>
            <a:pPr marL="0" indent="0">
              <a:buNone/>
            </a:pPr>
            <a:endParaRPr lang="tr-TR" sz="3700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8843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Etkinlik: </a:t>
            </a:r>
            <a:br>
              <a:rPr lang="tr-TR" dirty="0" smtClean="0"/>
            </a:br>
            <a:r>
              <a:rPr lang="tr-TR" dirty="0" smtClean="0"/>
              <a:t>Toplumsal Cinsiyet Üzerine Düşünmek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tr-TR" b="1" dirty="0" smtClean="0"/>
              <a:t>Etkinlik  </a:t>
            </a:r>
          </a:p>
          <a:p>
            <a:pPr lvl="0"/>
            <a:r>
              <a:rPr lang="tr-TR" dirty="0" smtClean="0"/>
              <a:t>Öğrenciler yaşantılarını yakından </a:t>
            </a:r>
            <a:r>
              <a:rPr lang="tr-TR" dirty="0"/>
              <a:t>tanıdıkları </a:t>
            </a:r>
            <a:r>
              <a:rPr lang="tr-TR" dirty="0" smtClean="0"/>
              <a:t>biri </a:t>
            </a:r>
            <a:r>
              <a:rPr lang="tr-TR" dirty="0"/>
              <a:t>düşük </a:t>
            </a:r>
            <a:r>
              <a:rPr lang="tr-TR" dirty="0" smtClean="0"/>
              <a:t>gelirli  diğeri orta-üst gelir grubundan iki aile tipi belirliyorlar. </a:t>
            </a:r>
            <a:endParaRPr lang="tr-TR" dirty="0"/>
          </a:p>
          <a:p>
            <a:pPr lvl="0"/>
            <a:r>
              <a:rPr lang="tr-TR" dirty="0"/>
              <a:t>Bu </a:t>
            </a:r>
            <a:r>
              <a:rPr lang="tr-TR" dirty="0" smtClean="0"/>
              <a:t>iki ailede doğan kız ve oğlan bebeklerin önce adları konuyor; sonra adım adım gelişim ve büyüme evrelerinde cinsiyetleriyle ilgili ne tür mesajlar aldıkları tartışılıyor ve  tahtaya yazılıyor. </a:t>
            </a:r>
            <a:endParaRPr lang="tr-TR" dirty="0"/>
          </a:p>
          <a:p>
            <a:pPr lvl="0"/>
            <a:r>
              <a:rPr lang="tr-TR" dirty="0" smtClean="0"/>
              <a:t>Bu </a:t>
            </a:r>
            <a:r>
              <a:rPr lang="tr-TR" dirty="0"/>
              <a:t> </a:t>
            </a:r>
            <a:r>
              <a:rPr lang="tr-TR" dirty="0" smtClean="0"/>
              <a:t>tartışma sürecinde aileden, sosyal çevreden, kreş ve okuldan toplumsal cinsiyet kimliğini şekillendiren ve  düzenleyen mesajlar, müdahaleler,  sınırlar gözden </a:t>
            </a:r>
            <a:r>
              <a:rPr lang="tr-TR" dirty="0" err="1" smtClean="0"/>
              <a:t>geçirilyor</a:t>
            </a:r>
            <a:r>
              <a:rPr lang="tr-TR" dirty="0" smtClean="0"/>
              <a:t>. </a:t>
            </a:r>
          </a:p>
          <a:p>
            <a:pPr lvl="0"/>
            <a:r>
              <a:rPr lang="tr-TR" dirty="0" smtClean="0"/>
              <a:t>Farklı kurumlar ve  ilişkilerin bu gelişim sürecine benzer ya da farklı müdahalesinin içeriği tartışılıyor. </a:t>
            </a:r>
          </a:p>
          <a:p>
            <a:pPr lvl="0"/>
            <a:r>
              <a:rPr lang="tr-TR" dirty="0" smtClean="0"/>
              <a:t>Böylece toplumsal cinsiyetin nasıl toplumsal, kültürel olarak inşa edildiği; farklı bağlamlarda nasıl farklılıklar taşıdığı, bu farklılığın nasıl eşitsizliğe dönüştüğü  üzerine bir tartışma ile etkinlik tamamlanıyor.   </a:t>
            </a:r>
            <a:endParaRPr lang="tr-TR" dirty="0" smtClean="0"/>
          </a:p>
          <a:p>
            <a:pPr lvl="0"/>
            <a:endParaRPr lang="tr-TR" dirty="0" smtClean="0"/>
          </a:p>
          <a:p>
            <a:pPr lvl="0"/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62687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tr-TR" b="1" dirty="0" smtClean="0"/>
              <a:t>Sürecin Örgütlenmesi</a:t>
            </a:r>
          </a:p>
          <a:p>
            <a:pPr marL="0" indent="0" algn="ctr">
              <a:buNone/>
            </a:pPr>
            <a:endParaRPr lang="tr-TR" b="1" dirty="0"/>
          </a:p>
          <a:p>
            <a:pPr marL="0" indent="0">
              <a:buNone/>
            </a:pPr>
            <a:r>
              <a:rPr lang="tr-TR" sz="2300" dirty="0" smtClean="0"/>
              <a:t>Büyük Grup Tartışması: Derslikte bulunan tüm öğrencilere açık tartışma. </a:t>
            </a:r>
          </a:p>
          <a:p>
            <a:pPr marL="0" indent="0">
              <a:buNone/>
            </a:pPr>
            <a:r>
              <a:rPr lang="tr-TR" sz="2300" dirty="0" smtClean="0"/>
              <a:t>Tartışma Kuralı. Herkesin öncelikle bir söz hakkını kullanmasını sağlamak. </a:t>
            </a:r>
          </a:p>
          <a:p>
            <a:pPr marL="0" indent="0">
              <a:buNone/>
            </a:pPr>
            <a:r>
              <a:rPr lang="tr-TR" sz="2300" dirty="0" smtClean="0"/>
              <a:t>Gerekli Materyal: Beyaz tahta, kalem-silgi. </a:t>
            </a:r>
          </a:p>
          <a:p>
            <a:pPr marL="0" indent="0">
              <a:buNone/>
            </a:pPr>
            <a:r>
              <a:rPr lang="tr-TR" sz="2300" dirty="0" smtClean="0"/>
              <a:t>Gönüllü iki öğrenci tartışmaları tahtaya yazıyor, grup tartışarak, çocukların büyüme ve  gelişim evrelerinde hangi tür müdahale ve mesajların öne çıktığını tahtaya aktarıyor. </a:t>
            </a:r>
          </a:p>
          <a:p>
            <a:pPr marL="0" indent="0">
              <a:buNone/>
            </a:pPr>
            <a:endParaRPr lang="tr-TR" sz="2300" dirty="0" smtClean="0"/>
          </a:p>
          <a:p>
            <a:pPr marL="0" indent="0" algn="ctr">
              <a:buNone/>
            </a:pPr>
            <a:endParaRPr lang="tr-TR" sz="23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55</TotalTime>
  <Words>305</Words>
  <Application>Microsoft Office PowerPoint</Application>
  <PresentationFormat>Geniş ekran</PresentationFormat>
  <Paragraphs>46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Duman</vt:lpstr>
      <vt:lpstr>Toplumsal cinsiyet  ve eğitim</vt:lpstr>
      <vt:lpstr>Tanışma ve Ders Programının Tanıtımı</vt:lpstr>
      <vt:lpstr> Toplumsal Cinsiyet üzerine Düşünme</vt:lpstr>
      <vt:lpstr>Etkinlik:  Toplumsal Cinsiyet Üzerine Düşünmek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Toplumsal cinsiyet  ve eğitim</dc:title>
  <dc:creator>FEVZİYE</dc:creator>
  <cp:lastModifiedBy>FEVZİYE</cp:lastModifiedBy>
  <cp:revision>10</cp:revision>
  <dcterms:created xsi:type="dcterms:W3CDTF">2018-03-30T11:42:01Z</dcterms:created>
  <dcterms:modified xsi:type="dcterms:W3CDTF">2018-04-02T14:15:48Z</dcterms:modified>
</cp:coreProperties>
</file>