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57" r:id="rId3"/>
    <p:sldId id="258" r:id="rId4"/>
    <p:sldId id="259" r:id="rId5"/>
    <p:sldId id="260" r:id="rId6"/>
    <p:sldId id="261" r:id="rId7"/>
    <p:sldId id="262" r:id="rId8"/>
    <p:sldId id="263" r:id="rId9"/>
    <p:sldId id="264"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29" name="28 Başlık"/>
          <p:cNvSpPr>
            <a:spLocks noGrp="1"/>
          </p:cNvSpPr>
          <p:nvPr>
            <p:ph type="ctrTitle"/>
          </p:nvPr>
        </p:nvSpPr>
        <p:spPr>
          <a:xfrm>
            <a:off x="508000" y="4853412"/>
            <a:ext cx="112776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76CE725A-D787-41C3-ABDC-6EBC67B3DAD9}" type="datetimeFigureOut">
              <a:rPr lang="tr-TR" smtClean="0">
                <a:solidFill>
                  <a:srgbClr val="F0A22E">
                    <a:shade val="75000"/>
                  </a:srgbClr>
                </a:solidFill>
              </a:rPr>
              <a:pPr/>
              <a:t>02.04.2018</a:t>
            </a:fld>
            <a:endParaRPr lang="tr-TR">
              <a:solidFill>
                <a:srgbClr val="F0A22E">
                  <a:shade val="75000"/>
                </a:srgbClr>
              </a:solidFill>
            </a:endParaRPr>
          </a:p>
        </p:txBody>
      </p:sp>
      <p:sp>
        <p:nvSpPr>
          <p:cNvPr id="2" name="1 Altbilgi Yer Tutucusu"/>
          <p:cNvSpPr>
            <a:spLocks noGrp="1"/>
          </p:cNvSpPr>
          <p:nvPr>
            <p:ph type="ftr" sz="quarter" idx="11"/>
          </p:nvPr>
        </p:nvSpPr>
        <p:spPr/>
        <p:txBody>
          <a:bodyPr/>
          <a:lstStyle/>
          <a:p>
            <a:endParaRPr lang="tr-TR">
              <a:solidFill>
                <a:srgbClr val="F0A22E">
                  <a:shade val="75000"/>
                </a:srgbClr>
              </a:solidFill>
            </a:endParaRPr>
          </a:p>
        </p:txBody>
      </p:sp>
      <p:sp>
        <p:nvSpPr>
          <p:cNvPr id="15" name="14 Slayt Numarası Yer Tutucusu"/>
          <p:cNvSpPr>
            <a:spLocks noGrp="1"/>
          </p:cNvSpPr>
          <p:nvPr>
            <p:ph type="sldNum" sz="quarter" idx="12"/>
          </p:nvPr>
        </p:nvSpPr>
        <p:spPr>
          <a:xfrm>
            <a:off x="10972800" y="6473952"/>
            <a:ext cx="1011936" cy="246888"/>
          </a:xfrm>
        </p:spPr>
        <p:txBody>
          <a:bodyPr/>
          <a:lstStyle/>
          <a:p>
            <a:fld id="{BC9FC743-DB81-4D7E-996A-6CC3770CEDD9}" type="slidenum">
              <a:rPr lang="tr-TR" smtClean="0">
                <a:solidFill>
                  <a:srgbClr val="F0A22E">
                    <a:shade val="75000"/>
                  </a:srgbClr>
                </a:solidFill>
              </a:rPr>
              <a:pPr/>
              <a:t>‹#›</a:t>
            </a:fld>
            <a:endParaRPr lang="tr-TR">
              <a:solidFill>
                <a:srgbClr val="F0A22E">
                  <a:shade val="75000"/>
                </a:srgbClr>
              </a:solidFill>
            </a:endParaRPr>
          </a:p>
        </p:txBody>
      </p:sp>
    </p:spTree>
    <p:extLst>
      <p:ext uri="{BB962C8B-B14F-4D97-AF65-F5344CB8AC3E}">
        <p14:creationId xmlns:p14="http://schemas.microsoft.com/office/powerpoint/2010/main" val="1937889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6CE725A-D787-41C3-ABDC-6EBC67B3DAD9}" type="datetimeFigureOut">
              <a:rPr lang="tr-TR" smtClean="0">
                <a:solidFill>
                  <a:srgbClr val="F0A22E">
                    <a:shade val="75000"/>
                  </a:srgbClr>
                </a:solidFill>
              </a:rPr>
              <a:pPr/>
              <a:t>02.04.2018</a:t>
            </a:fld>
            <a:endParaRPr lang="tr-TR">
              <a:solidFill>
                <a:srgbClr val="F0A22E">
                  <a:shade val="75000"/>
                </a:srgbClr>
              </a:solidFill>
            </a:endParaRPr>
          </a:p>
        </p:txBody>
      </p:sp>
      <p:sp>
        <p:nvSpPr>
          <p:cNvPr id="5" name="4 Altbilgi Yer Tutucusu"/>
          <p:cNvSpPr>
            <a:spLocks noGrp="1"/>
          </p:cNvSpPr>
          <p:nvPr>
            <p:ph type="ftr" sz="quarter" idx="11"/>
          </p:nvPr>
        </p:nvSpPr>
        <p:spPr/>
        <p:txBody>
          <a:bodyPr/>
          <a:lstStyle/>
          <a:p>
            <a:endParaRPr lang="tr-TR">
              <a:solidFill>
                <a:srgbClr val="F0A22E">
                  <a:shade val="75000"/>
                </a:srgbClr>
              </a:solidFill>
            </a:endParaRPr>
          </a:p>
        </p:txBody>
      </p:sp>
      <p:sp>
        <p:nvSpPr>
          <p:cNvPr id="6" name="5 Slayt Numarası Yer Tutucusu"/>
          <p:cNvSpPr>
            <a:spLocks noGrp="1"/>
          </p:cNvSpPr>
          <p:nvPr>
            <p:ph type="sldNum" sz="quarter" idx="12"/>
          </p:nvPr>
        </p:nvSpPr>
        <p:spPr/>
        <p:txBody>
          <a:bodyPr/>
          <a:lstStyle/>
          <a:p>
            <a:fld id="{BC9FC743-DB81-4D7E-996A-6CC3770CEDD9}" type="slidenum">
              <a:rPr lang="tr-TR" smtClean="0">
                <a:solidFill>
                  <a:srgbClr val="F0A22E">
                    <a:shade val="75000"/>
                  </a:srgbClr>
                </a:solidFill>
              </a:rPr>
              <a:pPr/>
              <a:t>‹#›</a:t>
            </a:fld>
            <a:endParaRPr lang="tr-TR">
              <a:solidFill>
                <a:srgbClr val="F0A22E">
                  <a:shade val="75000"/>
                </a:srgbClr>
              </a:solidFill>
            </a:endParaRPr>
          </a:p>
        </p:txBody>
      </p:sp>
    </p:spTree>
    <p:extLst>
      <p:ext uri="{BB962C8B-B14F-4D97-AF65-F5344CB8AC3E}">
        <p14:creationId xmlns:p14="http://schemas.microsoft.com/office/powerpoint/2010/main" val="1566881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144000" y="549277"/>
            <a:ext cx="2438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549277"/>
            <a:ext cx="83312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6CE725A-D787-41C3-ABDC-6EBC67B3DAD9}" type="datetimeFigureOut">
              <a:rPr lang="tr-TR" smtClean="0">
                <a:solidFill>
                  <a:srgbClr val="F0A22E">
                    <a:shade val="75000"/>
                  </a:srgbClr>
                </a:solidFill>
              </a:rPr>
              <a:pPr/>
              <a:t>02.04.2018</a:t>
            </a:fld>
            <a:endParaRPr lang="tr-TR">
              <a:solidFill>
                <a:srgbClr val="F0A22E">
                  <a:shade val="75000"/>
                </a:srgbClr>
              </a:solidFill>
            </a:endParaRPr>
          </a:p>
        </p:txBody>
      </p:sp>
      <p:sp>
        <p:nvSpPr>
          <p:cNvPr id="5" name="4 Altbilgi Yer Tutucusu"/>
          <p:cNvSpPr>
            <a:spLocks noGrp="1"/>
          </p:cNvSpPr>
          <p:nvPr>
            <p:ph type="ftr" sz="quarter" idx="11"/>
          </p:nvPr>
        </p:nvSpPr>
        <p:spPr/>
        <p:txBody>
          <a:bodyPr/>
          <a:lstStyle/>
          <a:p>
            <a:endParaRPr lang="tr-TR">
              <a:solidFill>
                <a:srgbClr val="F0A22E">
                  <a:shade val="75000"/>
                </a:srgbClr>
              </a:solidFill>
            </a:endParaRPr>
          </a:p>
        </p:txBody>
      </p:sp>
      <p:sp>
        <p:nvSpPr>
          <p:cNvPr id="6" name="5 Slayt Numarası Yer Tutucusu"/>
          <p:cNvSpPr>
            <a:spLocks noGrp="1"/>
          </p:cNvSpPr>
          <p:nvPr>
            <p:ph type="sldNum" sz="quarter" idx="12"/>
          </p:nvPr>
        </p:nvSpPr>
        <p:spPr/>
        <p:txBody>
          <a:bodyPr/>
          <a:lstStyle/>
          <a:p>
            <a:fld id="{BC9FC743-DB81-4D7E-996A-6CC3770CEDD9}" type="slidenum">
              <a:rPr lang="tr-TR" smtClean="0">
                <a:solidFill>
                  <a:srgbClr val="F0A22E">
                    <a:shade val="75000"/>
                  </a:srgbClr>
                </a:solidFill>
              </a:rPr>
              <a:pPr/>
              <a:t>‹#›</a:t>
            </a:fld>
            <a:endParaRPr lang="tr-TR">
              <a:solidFill>
                <a:srgbClr val="F0A22E">
                  <a:shade val="75000"/>
                </a:srgbClr>
              </a:solidFill>
            </a:endParaRPr>
          </a:p>
        </p:txBody>
      </p:sp>
    </p:spTree>
    <p:extLst>
      <p:ext uri="{BB962C8B-B14F-4D97-AF65-F5344CB8AC3E}">
        <p14:creationId xmlns:p14="http://schemas.microsoft.com/office/powerpoint/2010/main" val="4156002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76CE725A-D787-41C3-ABDC-6EBC67B3DAD9}" type="datetimeFigureOut">
              <a:rPr lang="tr-TR" smtClean="0">
                <a:solidFill>
                  <a:srgbClr val="F0A22E">
                    <a:shade val="75000"/>
                  </a:srgbClr>
                </a:solidFill>
              </a:rPr>
              <a:pPr/>
              <a:t>02.04.2018</a:t>
            </a:fld>
            <a:endParaRPr lang="tr-TR">
              <a:solidFill>
                <a:srgbClr val="F0A22E">
                  <a:shade val="75000"/>
                </a:srgbClr>
              </a:solidFill>
            </a:endParaRPr>
          </a:p>
        </p:txBody>
      </p:sp>
      <p:sp>
        <p:nvSpPr>
          <p:cNvPr id="19" name="18 Altbilgi Yer Tutucusu"/>
          <p:cNvSpPr>
            <a:spLocks noGrp="1"/>
          </p:cNvSpPr>
          <p:nvPr>
            <p:ph type="ftr" sz="quarter" idx="11"/>
          </p:nvPr>
        </p:nvSpPr>
        <p:spPr>
          <a:xfrm>
            <a:off x="4775200" y="76201"/>
            <a:ext cx="3860800" cy="288925"/>
          </a:xfrm>
        </p:spPr>
        <p:txBody>
          <a:bodyPr/>
          <a:lstStyle/>
          <a:p>
            <a:endParaRPr lang="tr-TR">
              <a:solidFill>
                <a:srgbClr val="F0A22E">
                  <a:shade val="75000"/>
                </a:srgbClr>
              </a:solidFill>
            </a:endParaRPr>
          </a:p>
        </p:txBody>
      </p:sp>
      <p:sp>
        <p:nvSpPr>
          <p:cNvPr id="16" name="15 Slayt Numarası Yer Tutucusu"/>
          <p:cNvSpPr>
            <a:spLocks noGrp="1"/>
          </p:cNvSpPr>
          <p:nvPr>
            <p:ph type="sldNum" sz="quarter" idx="12"/>
          </p:nvPr>
        </p:nvSpPr>
        <p:spPr>
          <a:xfrm>
            <a:off x="10972800" y="6473952"/>
            <a:ext cx="1011936" cy="246888"/>
          </a:xfrm>
        </p:spPr>
        <p:txBody>
          <a:bodyPr/>
          <a:lstStyle/>
          <a:p>
            <a:fld id="{BC9FC743-DB81-4D7E-996A-6CC3770CEDD9}" type="slidenum">
              <a:rPr lang="tr-TR" smtClean="0">
                <a:solidFill>
                  <a:srgbClr val="F0A22E">
                    <a:shade val="75000"/>
                  </a:srgbClr>
                </a:solidFill>
              </a:rPr>
              <a:pPr/>
              <a:t>‹#›</a:t>
            </a:fld>
            <a:endParaRPr lang="tr-TR">
              <a:solidFill>
                <a:srgbClr val="F0A22E">
                  <a:shade val="75000"/>
                </a:srgbClr>
              </a:solidFill>
            </a:endParaRPr>
          </a:p>
        </p:txBody>
      </p:sp>
    </p:spTree>
    <p:extLst>
      <p:ext uri="{BB962C8B-B14F-4D97-AF65-F5344CB8AC3E}">
        <p14:creationId xmlns:p14="http://schemas.microsoft.com/office/powerpoint/2010/main" val="280083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sz="1800">
              <a:solidFill>
                <a:prstClr val="white"/>
              </a:solidFill>
            </a:endParaRPr>
          </a:p>
        </p:txBody>
      </p:sp>
      <p:sp>
        <p:nvSpPr>
          <p:cNvPr id="6" name="5 Metin Yer Tutucusu"/>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76CE725A-D787-41C3-ABDC-6EBC67B3DAD9}" type="datetimeFigureOut">
              <a:rPr lang="tr-TR" smtClean="0">
                <a:solidFill>
                  <a:srgbClr val="F0A22E">
                    <a:shade val="75000"/>
                  </a:srgbClr>
                </a:solidFill>
              </a:rPr>
              <a:pPr/>
              <a:t>02.04.2018</a:t>
            </a:fld>
            <a:endParaRPr lang="tr-TR">
              <a:solidFill>
                <a:srgbClr val="F0A22E">
                  <a:shade val="75000"/>
                </a:srgbClr>
              </a:solidFill>
            </a:endParaRPr>
          </a:p>
        </p:txBody>
      </p:sp>
      <p:sp>
        <p:nvSpPr>
          <p:cNvPr id="11" name="10 Altbilgi Yer Tutucusu"/>
          <p:cNvSpPr>
            <a:spLocks noGrp="1"/>
          </p:cNvSpPr>
          <p:nvPr>
            <p:ph type="ftr" sz="quarter" idx="11"/>
          </p:nvPr>
        </p:nvSpPr>
        <p:spPr/>
        <p:txBody>
          <a:bodyPr/>
          <a:lstStyle/>
          <a:p>
            <a:endParaRPr lang="tr-TR">
              <a:solidFill>
                <a:srgbClr val="F0A22E">
                  <a:shade val="75000"/>
                </a:srgbClr>
              </a:solidFill>
            </a:endParaRPr>
          </a:p>
        </p:txBody>
      </p:sp>
      <p:sp>
        <p:nvSpPr>
          <p:cNvPr id="16" name="15 Slayt Numarası Yer Tutucusu"/>
          <p:cNvSpPr>
            <a:spLocks noGrp="1"/>
          </p:cNvSpPr>
          <p:nvPr>
            <p:ph type="sldNum" sz="quarter" idx="12"/>
          </p:nvPr>
        </p:nvSpPr>
        <p:spPr/>
        <p:txBody>
          <a:bodyPr/>
          <a:lstStyle/>
          <a:p>
            <a:fld id="{BC9FC743-DB81-4D7E-996A-6CC3770CEDD9}" type="slidenum">
              <a:rPr lang="tr-TR" smtClean="0">
                <a:solidFill>
                  <a:srgbClr val="F0A22E">
                    <a:shade val="75000"/>
                  </a:srgbClr>
                </a:solidFill>
              </a:rPr>
              <a:pPr/>
              <a:t>‹#›</a:t>
            </a:fld>
            <a:endParaRPr lang="tr-TR">
              <a:solidFill>
                <a:srgbClr val="F0A22E">
                  <a:shade val="75000"/>
                </a:srgbClr>
              </a:solidFill>
            </a:endParaRPr>
          </a:p>
        </p:txBody>
      </p:sp>
      <p:sp>
        <p:nvSpPr>
          <p:cNvPr id="8" name="7 Başlık"/>
          <p:cNvSpPr>
            <a:spLocks noGrp="1"/>
          </p:cNvSpPr>
          <p:nvPr>
            <p:ph type="title"/>
          </p:nvPr>
        </p:nvSpPr>
        <p:spPr>
          <a:xfrm>
            <a:off x="240633" y="2947086"/>
            <a:ext cx="11582400" cy="1184825"/>
          </a:xfrm>
        </p:spPr>
        <p:txBody>
          <a:bodyPr rtlCol="0" anchor="t"/>
          <a:lstStyle>
            <a:lvl1pPr algn="r">
              <a:defRPr/>
            </a:lvl1pPr>
          </a:lstStyle>
          <a:p>
            <a:r>
              <a:rPr kumimoji="0" lang="tr-TR" smtClean="0"/>
              <a:t>Asıl başlık stili için tıklatın</a:t>
            </a:r>
            <a:endParaRPr kumimoji="0" lang="en-US"/>
          </a:p>
        </p:txBody>
      </p:sp>
    </p:spTree>
    <p:extLst>
      <p:ext uri="{BB962C8B-B14F-4D97-AF65-F5344CB8AC3E}">
        <p14:creationId xmlns:p14="http://schemas.microsoft.com/office/powerpoint/2010/main" val="403822724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402336" y="457200"/>
            <a:ext cx="115824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76CE725A-D787-41C3-ABDC-6EBC67B3DAD9}" type="datetimeFigureOut">
              <a:rPr lang="tr-TR" smtClean="0">
                <a:solidFill>
                  <a:srgbClr val="F0A22E">
                    <a:shade val="75000"/>
                  </a:srgbClr>
                </a:solidFill>
              </a:rPr>
              <a:pPr/>
              <a:t>02.04.2018</a:t>
            </a:fld>
            <a:endParaRPr lang="tr-TR">
              <a:solidFill>
                <a:srgbClr val="F0A22E">
                  <a:shade val="75000"/>
                </a:srgbClr>
              </a:solidFill>
            </a:endParaRPr>
          </a:p>
        </p:txBody>
      </p:sp>
      <p:sp>
        <p:nvSpPr>
          <p:cNvPr id="10" name="9 Altbilgi Yer Tutucusu"/>
          <p:cNvSpPr>
            <a:spLocks noGrp="1"/>
          </p:cNvSpPr>
          <p:nvPr>
            <p:ph type="ftr" sz="quarter" idx="11"/>
          </p:nvPr>
        </p:nvSpPr>
        <p:spPr/>
        <p:txBody>
          <a:bodyPr/>
          <a:lstStyle/>
          <a:p>
            <a:endParaRPr lang="tr-TR">
              <a:solidFill>
                <a:srgbClr val="F0A22E">
                  <a:shade val="75000"/>
                </a:srgbClr>
              </a:solidFill>
            </a:endParaRPr>
          </a:p>
        </p:txBody>
      </p:sp>
      <p:sp>
        <p:nvSpPr>
          <p:cNvPr id="31" name="30 Slayt Numarası Yer Tutucusu"/>
          <p:cNvSpPr>
            <a:spLocks noGrp="1"/>
          </p:cNvSpPr>
          <p:nvPr>
            <p:ph type="sldNum" sz="quarter" idx="12"/>
          </p:nvPr>
        </p:nvSpPr>
        <p:spPr/>
        <p:txBody>
          <a:bodyPr/>
          <a:lstStyle/>
          <a:p>
            <a:fld id="{BC9FC743-DB81-4D7E-996A-6CC3770CEDD9}" type="slidenum">
              <a:rPr lang="tr-TR" smtClean="0">
                <a:solidFill>
                  <a:srgbClr val="F0A22E">
                    <a:shade val="75000"/>
                  </a:srgbClr>
                </a:solidFill>
              </a:rPr>
              <a:pPr/>
              <a:t>‹#›</a:t>
            </a:fld>
            <a:endParaRPr lang="tr-TR">
              <a:solidFill>
                <a:srgbClr val="F0A22E">
                  <a:shade val="75000"/>
                </a:srgbClr>
              </a:solidFill>
            </a:endParaRPr>
          </a:p>
        </p:txBody>
      </p:sp>
    </p:spTree>
    <p:extLst>
      <p:ext uri="{BB962C8B-B14F-4D97-AF65-F5344CB8AC3E}">
        <p14:creationId xmlns:p14="http://schemas.microsoft.com/office/powerpoint/2010/main" val="4226095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406400" y="5410200"/>
            <a:ext cx="114808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76CE725A-D787-41C3-ABDC-6EBC67B3DAD9}" type="datetimeFigureOut">
              <a:rPr lang="tr-TR" smtClean="0">
                <a:solidFill>
                  <a:srgbClr val="F0A22E">
                    <a:shade val="75000"/>
                  </a:srgbClr>
                </a:solidFill>
              </a:rPr>
              <a:pPr/>
              <a:t>02.04.2018</a:t>
            </a:fld>
            <a:endParaRPr lang="tr-TR">
              <a:solidFill>
                <a:srgbClr val="F0A22E">
                  <a:shade val="75000"/>
                </a:srgbClr>
              </a:solidFill>
            </a:endParaRPr>
          </a:p>
        </p:txBody>
      </p:sp>
      <p:sp>
        <p:nvSpPr>
          <p:cNvPr id="6" name="5 Altbilgi Yer Tutucusu"/>
          <p:cNvSpPr>
            <a:spLocks noGrp="1"/>
          </p:cNvSpPr>
          <p:nvPr>
            <p:ph type="ftr" sz="quarter" idx="11"/>
          </p:nvPr>
        </p:nvSpPr>
        <p:spPr/>
        <p:txBody>
          <a:bodyPr/>
          <a:lstStyle/>
          <a:p>
            <a:endParaRPr lang="tr-TR">
              <a:solidFill>
                <a:srgbClr val="F0A22E">
                  <a:shade val="75000"/>
                </a:srgbClr>
              </a:solidFill>
            </a:endParaRPr>
          </a:p>
        </p:txBody>
      </p:sp>
      <p:sp>
        <p:nvSpPr>
          <p:cNvPr id="7" name="6 Slayt Numarası Yer Tutucusu"/>
          <p:cNvSpPr>
            <a:spLocks noGrp="1"/>
          </p:cNvSpPr>
          <p:nvPr>
            <p:ph type="sldNum" sz="quarter" idx="12"/>
          </p:nvPr>
        </p:nvSpPr>
        <p:spPr>
          <a:xfrm>
            <a:off x="10972800" y="6477000"/>
            <a:ext cx="1016000" cy="246888"/>
          </a:xfrm>
        </p:spPr>
        <p:txBody>
          <a:bodyPr/>
          <a:lstStyle/>
          <a:p>
            <a:fld id="{BC9FC743-DB81-4D7E-996A-6CC3770CEDD9}" type="slidenum">
              <a:rPr lang="tr-TR" smtClean="0">
                <a:solidFill>
                  <a:srgbClr val="F0A22E">
                    <a:shade val="75000"/>
                  </a:srgbClr>
                </a:solidFill>
              </a:rPr>
              <a:pPr/>
              <a:t>‹#›</a:t>
            </a:fld>
            <a:endParaRPr lang="tr-TR">
              <a:solidFill>
                <a:srgbClr val="F0A22E">
                  <a:shade val="75000"/>
                </a:srgbClr>
              </a:solidFill>
            </a:endParaRPr>
          </a:p>
        </p:txBody>
      </p:sp>
      <p:sp>
        <p:nvSpPr>
          <p:cNvPr id="11" name="10 Düz Bağlayıcı"/>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Tree>
    <p:extLst>
      <p:ext uri="{BB962C8B-B14F-4D97-AF65-F5344CB8AC3E}">
        <p14:creationId xmlns:p14="http://schemas.microsoft.com/office/powerpoint/2010/main" val="1124233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402336" y="457200"/>
            <a:ext cx="115824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76CE725A-D787-41C3-ABDC-6EBC67B3DAD9}" type="datetimeFigureOut">
              <a:rPr lang="tr-TR" smtClean="0">
                <a:solidFill>
                  <a:srgbClr val="F0A22E">
                    <a:shade val="75000"/>
                  </a:srgbClr>
                </a:solidFill>
              </a:rPr>
              <a:pPr/>
              <a:t>02.04.2018</a:t>
            </a:fld>
            <a:endParaRPr lang="tr-TR">
              <a:solidFill>
                <a:srgbClr val="F0A22E">
                  <a:shade val="75000"/>
                </a:srgbClr>
              </a:solidFill>
            </a:endParaRPr>
          </a:p>
        </p:txBody>
      </p:sp>
      <p:sp>
        <p:nvSpPr>
          <p:cNvPr id="21" name="20 Altbilgi Yer Tutucusu"/>
          <p:cNvSpPr>
            <a:spLocks noGrp="1"/>
          </p:cNvSpPr>
          <p:nvPr>
            <p:ph type="ftr" sz="quarter" idx="11"/>
          </p:nvPr>
        </p:nvSpPr>
        <p:spPr/>
        <p:txBody>
          <a:bodyPr/>
          <a:lstStyle/>
          <a:p>
            <a:endParaRPr lang="tr-TR">
              <a:solidFill>
                <a:srgbClr val="F0A22E">
                  <a:shade val="75000"/>
                </a:srgbClr>
              </a:solidFill>
            </a:endParaRPr>
          </a:p>
        </p:txBody>
      </p:sp>
      <p:sp>
        <p:nvSpPr>
          <p:cNvPr id="6" name="5 Slayt Numarası Yer Tutucusu"/>
          <p:cNvSpPr>
            <a:spLocks noGrp="1"/>
          </p:cNvSpPr>
          <p:nvPr>
            <p:ph type="sldNum" sz="quarter" idx="12"/>
          </p:nvPr>
        </p:nvSpPr>
        <p:spPr/>
        <p:txBody>
          <a:bodyPr/>
          <a:lstStyle/>
          <a:p>
            <a:fld id="{BC9FC743-DB81-4D7E-996A-6CC3770CEDD9}" type="slidenum">
              <a:rPr lang="tr-TR" smtClean="0">
                <a:solidFill>
                  <a:srgbClr val="F0A22E">
                    <a:shade val="75000"/>
                  </a:srgbClr>
                </a:solidFill>
              </a:rPr>
              <a:pPr/>
              <a:t>‹#›</a:t>
            </a:fld>
            <a:endParaRPr lang="tr-TR">
              <a:solidFill>
                <a:srgbClr val="F0A22E">
                  <a:shade val="75000"/>
                </a:srgbClr>
              </a:solidFill>
            </a:endParaRPr>
          </a:p>
        </p:txBody>
      </p:sp>
    </p:spTree>
    <p:extLst>
      <p:ext uri="{BB962C8B-B14F-4D97-AF65-F5344CB8AC3E}">
        <p14:creationId xmlns:p14="http://schemas.microsoft.com/office/powerpoint/2010/main" val="1241504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76CE725A-D787-41C3-ABDC-6EBC67B3DAD9}" type="datetimeFigureOut">
              <a:rPr lang="tr-TR" smtClean="0">
                <a:solidFill>
                  <a:srgbClr val="F0A22E">
                    <a:shade val="75000"/>
                  </a:srgbClr>
                </a:solidFill>
              </a:rPr>
              <a:pPr/>
              <a:t>02.04.2018</a:t>
            </a:fld>
            <a:endParaRPr lang="tr-TR">
              <a:solidFill>
                <a:srgbClr val="F0A22E">
                  <a:shade val="75000"/>
                </a:srgbClr>
              </a:solidFill>
            </a:endParaRPr>
          </a:p>
        </p:txBody>
      </p:sp>
      <p:sp>
        <p:nvSpPr>
          <p:cNvPr id="24" name="23 Altbilgi Yer Tutucusu"/>
          <p:cNvSpPr>
            <a:spLocks noGrp="1"/>
          </p:cNvSpPr>
          <p:nvPr>
            <p:ph type="ftr" sz="quarter" idx="11"/>
          </p:nvPr>
        </p:nvSpPr>
        <p:spPr/>
        <p:txBody>
          <a:bodyPr/>
          <a:lstStyle/>
          <a:p>
            <a:endParaRPr lang="tr-TR">
              <a:solidFill>
                <a:srgbClr val="F0A22E">
                  <a:shade val="75000"/>
                </a:srgbClr>
              </a:solidFill>
            </a:endParaRPr>
          </a:p>
        </p:txBody>
      </p:sp>
      <p:sp>
        <p:nvSpPr>
          <p:cNvPr id="7" name="6 Slayt Numarası Yer Tutucusu"/>
          <p:cNvSpPr>
            <a:spLocks noGrp="1"/>
          </p:cNvSpPr>
          <p:nvPr>
            <p:ph type="sldNum" sz="quarter" idx="12"/>
          </p:nvPr>
        </p:nvSpPr>
        <p:spPr/>
        <p:txBody>
          <a:bodyPr/>
          <a:lstStyle/>
          <a:p>
            <a:fld id="{BC9FC743-DB81-4D7E-996A-6CC3770CEDD9}" type="slidenum">
              <a:rPr lang="tr-TR" smtClean="0">
                <a:solidFill>
                  <a:srgbClr val="F0A22E">
                    <a:shade val="75000"/>
                  </a:srgbClr>
                </a:solidFill>
              </a:rPr>
              <a:pPr/>
              <a:t>‹#›</a:t>
            </a:fld>
            <a:endParaRPr lang="tr-TR">
              <a:solidFill>
                <a:srgbClr val="F0A22E">
                  <a:shade val="75000"/>
                </a:srgbClr>
              </a:solidFill>
            </a:endParaRPr>
          </a:p>
        </p:txBody>
      </p:sp>
    </p:spTree>
    <p:extLst>
      <p:ext uri="{BB962C8B-B14F-4D97-AF65-F5344CB8AC3E}">
        <p14:creationId xmlns:p14="http://schemas.microsoft.com/office/powerpoint/2010/main" val="2106718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2" name="11 Başlık"/>
          <p:cNvSpPr>
            <a:spLocks noGrp="1"/>
          </p:cNvSpPr>
          <p:nvPr>
            <p:ph type="title"/>
          </p:nvPr>
        </p:nvSpPr>
        <p:spPr>
          <a:xfrm>
            <a:off x="609600" y="5486400"/>
            <a:ext cx="112776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76CE725A-D787-41C3-ABDC-6EBC67B3DAD9}" type="datetimeFigureOut">
              <a:rPr lang="tr-TR" smtClean="0">
                <a:solidFill>
                  <a:srgbClr val="F0A22E">
                    <a:shade val="75000"/>
                  </a:srgbClr>
                </a:solidFill>
              </a:rPr>
              <a:pPr/>
              <a:t>02.04.2018</a:t>
            </a:fld>
            <a:endParaRPr lang="tr-TR">
              <a:solidFill>
                <a:srgbClr val="F0A22E">
                  <a:shade val="75000"/>
                </a:srgbClr>
              </a:solidFill>
            </a:endParaRPr>
          </a:p>
        </p:txBody>
      </p:sp>
      <p:sp>
        <p:nvSpPr>
          <p:cNvPr id="29" name="28 Altbilgi Yer Tutucusu"/>
          <p:cNvSpPr>
            <a:spLocks noGrp="1"/>
          </p:cNvSpPr>
          <p:nvPr>
            <p:ph type="ftr" sz="quarter" idx="11"/>
          </p:nvPr>
        </p:nvSpPr>
        <p:spPr/>
        <p:txBody>
          <a:bodyPr/>
          <a:lstStyle/>
          <a:p>
            <a:endParaRPr lang="tr-TR">
              <a:solidFill>
                <a:srgbClr val="F0A22E">
                  <a:shade val="75000"/>
                </a:srgbClr>
              </a:solidFill>
            </a:endParaRPr>
          </a:p>
        </p:txBody>
      </p:sp>
      <p:sp>
        <p:nvSpPr>
          <p:cNvPr id="7" name="6 Slayt Numarası Yer Tutucusu"/>
          <p:cNvSpPr>
            <a:spLocks noGrp="1"/>
          </p:cNvSpPr>
          <p:nvPr>
            <p:ph type="sldNum" sz="quarter" idx="12"/>
          </p:nvPr>
        </p:nvSpPr>
        <p:spPr/>
        <p:txBody>
          <a:bodyPr/>
          <a:lstStyle/>
          <a:p>
            <a:fld id="{BC9FC743-DB81-4D7E-996A-6CC3770CEDD9}" type="slidenum">
              <a:rPr lang="tr-TR" smtClean="0">
                <a:solidFill>
                  <a:srgbClr val="F0A22E">
                    <a:shade val="75000"/>
                  </a:srgbClr>
                </a:solidFill>
              </a:rPr>
              <a:pPr/>
              <a:t>‹#›</a:t>
            </a:fld>
            <a:endParaRPr lang="tr-TR">
              <a:solidFill>
                <a:srgbClr val="F0A22E">
                  <a:shade val="75000"/>
                </a:srgbClr>
              </a:solidFill>
            </a:endParaRPr>
          </a:p>
        </p:txBody>
      </p:sp>
    </p:spTree>
    <p:extLst>
      <p:ext uri="{BB962C8B-B14F-4D97-AF65-F5344CB8AC3E}">
        <p14:creationId xmlns:p14="http://schemas.microsoft.com/office/powerpoint/2010/main" val="2549786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76CE725A-D787-41C3-ABDC-6EBC67B3DAD9}" type="datetimeFigureOut">
              <a:rPr lang="tr-TR" smtClean="0">
                <a:solidFill>
                  <a:srgbClr val="F0A22E">
                    <a:shade val="75000"/>
                  </a:srgbClr>
                </a:solidFill>
              </a:rPr>
              <a:pPr/>
              <a:t>02.04.2018</a:t>
            </a:fld>
            <a:endParaRPr lang="tr-TR">
              <a:solidFill>
                <a:srgbClr val="F0A22E">
                  <a:shade val="75000"/>
                </a:srgbClr>
              </a:solidFill>
            </a:endParaRPr>
          </a:p>
        </p:txBody>
      </p:sp>
      <p:sp>
        <p:nvSpPr>
          <p:cNvPr id="5" name="4 Altbilgi Yer Tutucusu"/>
          <p:cNvSpPr>
            <a:spLocks noGrp="1"/>
          </p:cNvSpPr>
          <p:nvPr>
            <p:ph type="ftr" sz="quarter" idx="11"/>
          </p:nvPr>
        </p:nvSpPr>
        <p:spPr/>
        <p:txBody>
          <a:bodyPr/>
          <a:lstStyle/>
          <a:p>
            <a:endParaRPr lang="tr-TR">
              <a:solidFill>
                <a:srgbClr val="F0A22E">
                  <a:shade val="75000"/>
                </a:srgbClr>
              </a:solidFill>
            </a:endParaRPr>
          </a:p>
        </p:txBody>
      </p:sp>
      <p:sp>
        <p:nvSpPr>
          <p:cNvPr id="31" name="30 Slayt Numarası Yer Tutucusu"/>
          <p:cNvSpPr>
            <a:spLocks noGrp="1"/>
          </p:cNvSpPr>
          <p:nvPr>
            <p:ph type="sldNum" sz="quarter" idx="12"/>
          </p:nvPr>
        </p:nvSpPr>
        <p:spPr/>
        <p:txBody>
          <a:bodyPr/>
          <a:lstStyle/>
          <a:p>
            <a:fld id="{BC9FC743-DB81-4D7E-996A-6CC3770CEDD9}" type="slidenum">
              <a:rPr lang="tr-TR" smtClean="0">
                <a:solidFill>
                  <a:srgbClr val="F0A22E">
                    <a:shade val="75000"/>
                  </a:srgbClr>
                </a:solidFill>
              </a:rPr>
              <a:pPr/>
              <a:t>‹#›</a:t>
            </a:fld>
            <a:endParaRPr lang="tr-TR">
              <a:solidFill>
                <a:srgbClr val="F0A22E">
                  <a:shade val="75000"/>
                </a:srgbClr>
              </a:solidFill>
            </a:endParaRPr>
          </a:p>
        </p:txBody>
      </p:sp>
      <p:sp>
        <p:nvSpPr>
          <p:cNvPr id="17" name="16 Başlık"/>
          <p:cNvSpPr>
            <a:spLocks noGrp="1"/>
          </p:cNvSpPr>
          <p:nvPr>
            <p:ph type="title"/>
          </p:nvPr>
        </p:nvSpPr>
        <p:spPr>
          <a:xfrm>
            <a:off x="508000" y="4993760"/>
            <a:ext cx="78232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70288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8" name="7 Metin Yer Tutucusu"/>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chemeClr val="accent1">
                    <a:shade val="75000"/>
                  </a:schemeClr>
                </a:solidFill>
              </a:defRPr>
            </a:lvl1pPr>
          </a:lstStyle>
          <a:p>
            <a:fld id="{76CE725A-D787-41C3-ABDC-6EBC67B3DAD9}" type="datetimeFigureOut">
              <a:rPr lang="tr-TR" smtClean="0">
                <a:solidFill>
                  <a:srgbClr val="F0A22E">
                    <a:shade val="75000"/>
                  </a:srgbClr>
                </a:solidFill>
              </a:rPr>
              <a:pPr/>
              <a:t>02.04.2018</a:t>
            </a:fld>
            <a:endParaRPr lang="tr-TR">
              <a:solidFill>
                <a:srgbClr val="F0A22E">
                  <a:shade val="75000"/>
                </a:srgbClr>
              </a:solidFill>
            </a:endParaRPr>
          </a:p>
        </p:txBody>
      </p:sp>
      <p:sp>
        <p:nvSpPr>
          <p:cNvPr id="28" name="27 Altbilgi Yer Tutucusu"/>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solidFill>
                <a:srgbClr val="F0A22E">
                  <a:shade val="75000"/>
                </a:srgbClr>
              </a:solidFill>
            </a:endParaRPr>
          </a:p>
        </p:txBody>
      </p:sp>
      <p:sp>
        <p:nvSpPr>
          <p:cNvPr id="5" name="4 Slayt Numarası Yer Tutucusu"/>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C9FC743-DB81-4D7E-996A-6CC3770CEDD9}" type="slidenum">
              <a:rPr lang="tr-TR" smtClean="0">
                <a:solidFill>
                  <a:srgbClr val="F0A22E">
                    <a:shade val="75000"/>
                  </a:srgbClr>
                </a:solidFill>
              </a:rPr>
              <a:pPr/>
              <a:t>‹#›</a:t>
            </a:fld>
            <a:endParaRPr lang="tr-TR">
              <a:solidFill>
                <a:srgbClr val="F0A22E">
                  <a:shade val="75000"/>
                </a:srgbClr>
              </a:solidFill>
            </a:endParaRPr>
          </a:p>
        </p:txBody>
      </p:sp>
      <p:sp>
        <p:nvSpPr>
          <p:cNvPr id="10" name="9 Başlık Yer Tutucusu"/>
          <p:cNvSpPr>
            <a:spLocks noGrp="1"/>
          </p:cNvSpPr>
          <p:nvPr>
            <p:ph type="title"/>
          </p:nvPr>
        </p:nvSpPr>
        <p:spPr>
          <a:xfrm>
            <a:off x="406400" y="457200"/>
            <a:ext cx="115824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2" name="11 Düz Bağlayıcı"/>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Tree>
    <p:extLst>
      <p:ext uri="{BB962C8B-B14F-4D97-AF65-F5344CB8AC3E}">
        <p14:creationId xmlns:p14="http://schemas.microsoft.com/office/powerpoint/2010/main" val="1008973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tcep.meb.gov.tr/application/assets/admin/uploads/userfiles/files/2_Egitim%20c_kt_lar_nda%20cin%20siyet%20farkl%C4%B1l%C4%B1klar%C4%B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tcep.meb.gov.tr/application/assets/admin/uploads/userfiles/files/2_Egitim%20c_kt_lar_nda%20cin%20siyet%20farkl%C4%B1l%C4%B1klar%C4%B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508000" y="4648200"/>
            <a:ext cx="11277600" cy="1427587"/>
          </a:xfrm>
        </p:spPr>
        <p:txBody>
          <a:bodyPr>
            <a:normAutofit/>
          </a:bodyPr>
          <a:lstStyle/>
          <a:p>
            <a:pPr algn="ctr"/>
            <a:r>
              <a:rPr lang="tr-TR" sz="1600" cap="none" dirty="0" smtClean="0">
                <a:solidFill>
                  <a:schemeClr val="bg1">
                    <a:lumMod val="50000"/>
                  </a:schemeClr>
                </a:solidFill>
                <a:latin typeface="Calibri" panose="020F0502020204030204" pitchFamily="34" charset="0"/>
              </a:rPr>
              <a:t>Doç. Dr. Fevziye Sayılan </a:t>
            </a:r>
            <a:r>
              <a:rPr lang="tr-TR" sz="1600" cap="none" dirty="0" err="1" smtClean="0">
                <a:solidFill>
                  <a:schemeClr val="bg1">
                    <a:lumMod val="50000"/>
                  </a:schemeClr>
                </a:solidFill>
                <a:latin typeface="Calibri" panose="020F0502020204030204" pitchFamily="34" charset="0"/>
              </a:rPr>
              <a:t>Kocayiğit</a:t>
            </a:r>
            <a:r>
              <a:rPr lang="tr-TR" sz="1600" cap="none" dirty="0" smtClean="0">
                <a:solidFill>
                  <a:schemeClr val="bg1">
                    <a:lumMod val="50000"/>
                  </a:schemeClr>
                </a:solidFill>
                <a:latin typeface="Calibri" panose="020F0502020204030204" pitchFamily="34" charset="0"/>
              </a:rPr>
              <a:t> </a:t>
            </a:r>
            <a:br>
              <a:rPr lang="tr-TR" sz="1600" cap="none" dirty="0" smtClean="0">
                <a:solidFill>
                  <a:schemeClr val="bg1">
                    <a:lumMod val="50000"/>
                  </a:schemeClr>
                </a:solidFill>
                <a:latin typeface="Calibri" panose="020F0502020204030204" pitchFamily="34" charset="0"/>
              </a:rPr>
            </a:br>
            <a:r>
              <a:rPr lang="tr-TR" sz="1600" cap="none" dirty="0" smtClean="0">
                <a:solidFill>
                  <a:schemeClr val="bg1">
                    <a:lumMod val="50000"/>
                  </a:schemeClr>
                </a:solidFill>
                <a:latin typeface="Calibri" panose="020F0502020204030204" pitchFamily="34" charset="0"/>
              </a:rPr>
              <a:t>ARP472 Toplumsal Cinsiyet Ve Eğitim Dersi </a:t>
            </a:r>
            <a:br>
              <a:rPr lang="tr-TR" sz="1600" cap="none" dirty="0" smtClean="0">
                <a:solidFill>
                  <a:schemeClr val="bg1">
                    <a:lumMod val="50000"/>
                  </a:schemeClr>
                </a:solidFill>
                <a:latin typeface="Calibri" panose="020F0502020204030204" pitchFamily="34" charset="0"/>
              </a:rPr>
            </a:br>
            <a:r>
              <a:rPr lang="tr-TR" sz="1600" cap="none" dirty="0" smtClean="0">
                <a:solidFill>
                  <a:schemeClr val="bg1">
                    <a:lumMod val="50000"/>
                  </a:schemeClr>
                </a:solidFill>
                <a:latin typeface="Calibri" panose="020F0502020204030204" pitchFamily="34" charset="0"/>
              </a:rPr>
              <a:t>Açık Ders Malzemeleri </a:t>
            </a:r>
            <a:br>
              <a:rPr lang="tr-TR" sz="1600" cap="none" dirty="0" smtClean="0">
                <a:solidFill>
                  <a:schemeClr val="bg1">
                    <a:lumMod val="50000"/>
                  </a:schemeClr>
                </a:solidFill>
                <a:latin typeface="Calibri" panose="020F0502020204030204" pitchFamily="34" charset="0"/>
              </a:rPr>
            </a:br>
            <a:endParaRPr lang="tr-TR" sz="1600" cap="none" dirty="0">
              <a:latin typeface="Calibri" panose="020F0502020204030204" pitchFamily="34" charset="0"/>
            </a:endParaRPr>
          </a:p>
        </p:txBody>
      </p:sp>
      <p:sp>
        <p:nvSpPr>
          <p:cNvPr id="3" name="Alt Başlık 2"/>
          <p:cNvSpPr>
            <a:spLocks noGrp="1"/>
          </p:cNvSpPr>
          <p:nvPr>
            <p:ph type="subTitle" idx="1"/>
          </p:nvPr>
        </p:nvSpPr>
        <p:spPr>
          <a:xfrm>
            <a:off x="508000" y="1282700"/>
            <a:ext cx="11277600" cy="2159000"/>
          </a:xfrm>
        </p:spPr>
        <p:txBody>
          <a:bodyPr/>
          <a:lstStyle/>
          <a:p>
            <a:pPr algn="ctr"/>
            <a:r>
              <a:rPr lang="tr-TR" dirty="0">
                <a:solidFill>
                  <a:srgbClr val="C00000"/>
                </a:solidFill>
              </a:rPr>
              <a:t>TOPLUMSAL CİNSİYETE DUYARLI </a:t>
            </a:r>
          </a:p>
          <a:p>
            <a:pPr algn="ctr"/>
            <a:r>
              <a:rPr lang="tr-TR" dirty="0">
                <a:solidFill>
                  <a:srgbClr val="C00000"/>
                </a:solidFill>
              </a:rPr>
              <a:t>REHBERLİK VE PSİKOLOJİK DANIŞMA HİZMETLERİ  2</a:t>
            </a:r>
          </a:p>
          <a:p>
            <a:endParaRPr lang="tr-TR" dirty="0"/>
          </a:p>
        </p:txBody>
      </p:sp>
    </p:spTree>
    <p:extLst>
      <p:ext uri="{BB962C8B-B14F-4D97-AF65-F5344CB8AC3E}">
        <p14:creationId xmlns:p14="http://schemas.microsoft.com/office/powerpoint/2010/main" val="2835091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a:solidFill>
                  <a:srgbClr val="C00000"/>
                </a:solidFill>
              </a:rPr>
              <a:t>Cinsiyete duyarlı mesleki rehberlik </a:t>
            </a:r>
            <a:endParaRPr lang="tr-TR" sz="2800" dirty="0"/>
          </a:p>
        </p:txBody>
      </p:sp>
      <p:sp>
        <p:nvSpPr>
          <p:cNvPr id="3" name="İçerik Yer Tutucusu 2"/>
          <p:cNvSpPr>
            <a:spLocks noGrp="1"/>
          </p:cNvSpPr>
          <p:nvPr>
            <p:ph idx="1"/>
          </p:nvPr>
        </p:nvSpPr>
        <p:spPr/>
        <p:txBody>
          <a:bodyPr>
            <a:normAutofit fontScale="92500" lnSpcReduction="20000"/>
          </a:bodyPr>
          <a:lstStyle/>
          <a:p>
            <a:r>
              <a:rPr lang="tr-TR" dirty="0"/>
              <a:t>Genelde cinsiyete duyarlı rehberlik girişimleri </a:t>
            </a:r>
            <a:r>
              <a:rPr lang="tr-TR" dirty="0" smtClean="0"/>
              <a:t>geleneksel </a:t>
            </a:r>
            <a:r>
              <a:rPr lang="tr-TR" dirty="0"/>
              <a:t>cinsiyet kalıplarını kırmak ve </a:t>
            </a:r>
            <a:r>
              <a:rPr lang="tr-TR" dirty="0" smtClean="0"/>
              <a:t>kızların özellikle </a:t>
            </a:r>
            <a:r>
              <a:rPr lang="tr-TR" dirty="0"/>
              <a:t>teknoloji ve bilimle ilgili meslekler seçmesini </a:t>
            </a:r>
            <a:r>
              <a:rPr lang="tr-TR" dirty="0" smtClean="0"/>
              <a:t>sağlamayı hedeflemektedir. Belçika, </a:t>
            </a:r>
            <a:r>
              <a:rPr lang="tr-TR" dirty="0"/>
              <a:t>Almanya, Lüksemburg, Avusturya v e </a:t>
            </a:r>
            <a:r>
              <a:rPr lang="tr-TR" dirty="0" smtClean="0"/>
              <a:t>Polonya gibi AB ülkelerinde  </a:t>
            </a:r>
            <a:r>
              <a:rPr lang="tr-TR" dirty="0"/>
              <a:t>‘kızlar’ için </a:t>
            </a:r>
            <a:r>
              <a:rPr lang="tr-TR" dirty="0" smtClean="0"/>
              <a:t> mesleki tanıtım günleri düzenlenmekte;  </a:t>
            </a:r>
          </a:p>
          <a:p>
            <a:r>
              <a:rPr lang="tr-TR" dirty="0" smtClean="0"/>
              <a:t>Bu günlerde </a:t>
            </a:r>
            <a:r>
              <a:rPr lang="tr-TR" dirty="0"/>
              <a:t>kızlar şirketlere ve araştırma enstitülerine davet edilerek normalde tercih etmeyecekleri teknik işler ve meslekler </a:t>
            </a:r>
            <a:r>
              <a:rPr lang="tr-TR" dirty="0" smtClean="0"/>
              <a:t>tanıtılmakta; kız öğrencilere giriş </a:t>
            </a:r>
            <a:r>
              <a:rPr lang="tr-TR" dirty="0"/>
              <a:t>koşulları </a:t>
            </a:r>
            <a:r>
              <a:rPr lang="tr-TR" dirty="0" smtClean="0"/>
              <a:t>ve </a:t>
            </a:r>
            <a:r>
              <a:rPr lang="tr-TR" dirty="0"/>
              <a:t>çalışma </a:t>
            </a:r>
            <a:r>
              <a:rPr lang="tr-TR" dirty="0" smtClean="0"/>
              <a:t>alanları konusunda bilgi verilmektedir. </a:t>
            </a:r>
          </a:p>
          <a:p>
            <a:r>
              <a:rPr lang="tr-TR" sz="1500" dirty="0" smtClean="0"/>
              <a:t>(EURIDICE</a:t>
            </a:r>
            <a:r>
              <a:rPr lang="tr-TR" sz="1500" dirty="0"/>
              <a:t>. Avrupa Komisyonu (EC).(  2009</a:t>
            </a:r>
            <a:r>
              <a:rPr lang="tr-TR" sz="1500" dirty="0" smtClean="0"/>
              <a:t>)</a:t>
            </a:r>
            <a:r>
              <a:rPr lang="tr-TR" sz="1500" dirty="0"/>
              <a:t> Eğitim Çıktılarında Cinsiyet Farklılıkları. Avrupa’da Alınan Tedbirler ve Mevcut </a:t>
            </a:r>
            <a:r>
              <a:rPr lang="tr-TR" sz="1500" dirty="0" smtClean="0"/>
              <a:t>Durum)</a:t>
            </a:r>
          </a:p>
          <a:p>
            <a:r>
              <a:rPr lang="tr-TR" sz="1500" dirty="0" err="1" smtClean="0"/>
              <a:t>Bkz.</a:t>
            </a:r>
            <a:r>
              <a:rPr lang="tr-TR" sz="1600" u="sng" dirty="0" err="1" smtClean="0">
                <a:hlinkClick r:id="rId2"/>
              </a:rPr>
              <a:t>http</a:t>
            </a:r>
            <a:r>
              <a:rPr lang="tr-TR" sz="1600" u="sng" dirty="0">
                <a:hlinkClick r:id="rId2"/>
              </a:rPr>
              <a:t>://</a:t>
            </a:r>
            <a:r>
              <a:rPr lang="tr-TR" sz="1600" u="sng" dirty="0" smtClean="0">
                <a:hlinkClick r:id="rId2"/>
              </a:rPr>
              <a:t>etcep.meb.gov.tr/</a:t>
            </a:r>
            <a:r>
              <a:rPr lang="tr-TR" sz="1600" u="sng" dirty="0" err="1" smtClean="0">
                <a:hlinkClick r:id="rId2"/>
              </a:rPr>
              <a:t>application</a:t>
            </a:r>
            <a:r>
              <a:rPr lang="tr-TR" sz="1600" u="sng" dirty="0" smtClean="0">
                <a:hlinkClick r:id="rId2"/>
              </a:rPr>
              <a:t>/</a:t>
            </a:r>
            <a:r>
              <a:rPr lang="tr-TR" sz="1600" u="sng" dirty="0" err="1" smtClean="0">
                <a:hlinkClick r:id="rId2"/>
              </a:rPr>
              <a:t>assets</a:t>
            </a:r>
            <a:r>
              <a:rPr lang="tr-TR" sz="1600" u="sng" dirty="0" smtClean="0">
                <a:hlinkClick r:id="rId2"/>
              </a:rPr>
              <a:t>/</a:t>
            </a:r>
            <a:r>
              <a:rPr lang="tr-TR" sz="1600" u="sng" dirty="0" err="1" smtClean="0">
                <a:hlinkClick r:id="rId2"/>
              </a:rPr>
              <a:t>admin</a:t>
            </a:r>
            <a:r>
              <a:rPr lang="tr-TR" sz="1600" u="sng" dirty="0" smtClean="0">
                <a:hlinkClick r:id="rId2"/>
              </a:rPr>
              <a:t>/</a:t>
            </a:r>
            <a:r>
              <a:rPr lang="tr-TR" sz="1600" u="sng" dirty="0" err="1" smtClean="0">
                <a:hlinkClick r:id="rId2"/>
              </a:rPr>
              <a:t>uploads</a:t>
            </a:r>
            <a:r>
              <a:rPr lang="tr-TR" sz="1600" u="sng" dirty="0" smtClean="0">
                <a:hlinkClick r:id="rId2"/>
              </a:rPr>
              <a:t>/</a:t>
            </a:r>
            <a:r>
              <a:rPr lang="tr-TR" sz="1600" u="sng" dirty="0" err="1" smtClean="0">
                <a:hlinkClick r:id="rId2"/>
              </a:rPr>
              <a:t>userfiles</a:t>
            </a:r>
            <a:r>
              <a:rPr lang="tr-TR" sz="1600" u="sng" dirty="0" smtClean="0">
                <a:hlinkClick r:id="rId2"/>
              </a:rPr>
              <a:t>/</a:t>
            </a:r>
            <a:r>
              <a:rPr lang="tr-TR" sz="1600" u="sng" dirty="0" err="1" smtClean="0">
                <a:hlinkClick r:id="rId2"/>
              </a:rPr>
              <a:t>files</a:t>
            </a:r>
            <a:r>
              <a:rPr lang="tr-TR" sz="1600" u="sng" dirty="0" smtClean="0">
                <a:hlinkClick r:id="rId2"/>
              </a:rPr>
              <a:t>/2_Egitim%20c_kt_lar_nda%20cin%20siyet%20farkl%C4%B1l%C4%B1klar%C4%B1.pdf</a:t>
            </a:r>
            <a:endParaRPr lang="tr-TR" sz="1600" u="sng" dirty="0" smtClean="0"/>
          </a:p>
          <a:p>
            <a:endParaRPr lang="tr-TR" sz="1600" dirty="0"/>
          </a:p>
          <a:p>
            <a:endParaRPr lang="tr-TR" sz="1500" dirty="0"/>
          </a:p>
          <a:p>
            <a:endParaRPr lang="tr-TR" dirty="0"/>
          </a:p>
        </p:txBody>
      </p:sp>
    </p:spTree>
    <p:extLst>
      <p:ext uri="{BB962C8B-B14F-4D97-AF65-F5344CB8AC3E}">
        <p14:creationId xmlns:p14="http://schemas.microsoft.com/office/powerpoint/2010/main" val="3036330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C00000"/>
                </a:solidFill>
              </a:rPr>
              <a:t>OKUL VE MESLEK SEÇİMİ </a:t>
            </a:r>
            <a:endParaRPr lang="tr-TR" dirty="0">
              <a:solidFill>
                <a:srgbClr val="C00000"/>
              </a:solidFill>
            </a:endParaRPr>
          </a:p>
        </p:txBody>
      </p:sp>
      <p:sp>
        <p:nvSpPr>
          <p:cNvPr id="3" name="İçerik Yer Tutucusu 2"/>
          <p:cNvSpPr>
            <a:spLocks noGrp="1"/>
          </p:cNvSpPr>
          <p:nvPr>
            <p:ph idx="1"/>
          </p:nvPr>
        </p:nvSpPr>
        <p:spPr/>
        <p:txBody>
          <a:bodyPr>
            <a:normAutofit fontScale="85000" lnSpcReduction="10000"/>
          </a:bodyPr>
          <a:lstStyle/>
          <a:p>
            <a:r>
              <a:rPr lang="tr-TR" dirty="0" smtClean="0"/>
              <a:t>Öğrencilerin alanlara ayrılma süreci ilerde yönelecekleri mesleklerin eşiğini oluşturmaktadır. </a:t>
            </a:r>
          </a:p>
          <a:p>
            <a:r>
              <a:rPr lang="tr-TR" dirty="0" smtClean="0"/>
              <a:t>Bu noktada öğretmenlerin ve okul kültürünün öğrencilerin alan seçiminde önemli bir rolü olduğu bilinmektedir. </a:t>
            </a:r>
          </a:p>
          <a:p>
            <a:r>
              <a:rPr lang="tr-TR" dirty="0" smtClean="0"/>
              <a:t>Genellikle kız öğrencileri dil, edebiyat ve sosyal alanlara yönlendirilirken, erkek öğrenciler fen ve teknoloji alanlarına yönlendirilmektedir. </a:t>
            </a:r>
          </a:p>
          <a:p>
            <a:r>
              <a:rPr lang="tr-TR" dirty="0" smtClean="0"/>
              <a:t>Bu alan seçimi, </a:t>
            </a:r>
            <a:r>
              <a:rPr lang="tr-TR" dirty="0" err="1" smtClean="0"/>
              <a:t>cinsiyetlendirilmiş</a:t>
            </a:r>
            <a:r>
              <a:rPr lang="tr-TR" dirty="0" smtClean="0"/>
              <a:t> mesleklere yönelik </a:t>
            </a:r>
            <a:r>
              <a:rPr lang="tr-TR" dirty="0" err="1" smtClean="0"/>
              <a:t>kalıpyargılar</a:t>
            </a:r>
            <a:r>
              <a:rPr lang="tr-TR" dirty="0" smtClean="0"/>
              <a:t> nedeniyle çoğu durumda sorgulanmadan uygulanmaktadır. </a:t>
            </a:r>
          </a:p>
          <a:p>
            <a:r>
              <a:rPr lang="tr-TR" dirty="0" smtClean="0"/>
              <a:t>Oysaki öğrencileri uygun mesleki rehberlik ile yönlendirme, istihdamdaki kadın işi-erkek işi ayrımını ortadan kaldırmaya yönelik önemli bir adımdır. </a:t>
            </a:r>
          </a:p>
          <a:p>
            <a:endParaRPr lang="tr-TR" dirty="0"/>
          </a:p>
        </p:txBody>
      </p:sp>
    </p:spTree>
    <p:extLst>
      <p:ext uri="{BB962C8B-B14F-4D97-AF65-F5344CB8AC3E}">
        <p14:creationId xmlns:p14="http://schemas.microsoft.com/office/powerpoint/2010/main" val="713062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err="1">
                <a:solidFill>
                  <a:srgbClr val="C00000"/>
                </a:solidFill>
              </a:rPr>
              <a:t>Öğretmenlerİn</a:t>
            </a:r>
            <a:r>
              <a:rPr lang="tr-TR" sz="2400" b="1" dirty="0">
                <a:solidFill>
                  <a:srgbClr val="C00000"/>
                </a:solidFill>
              </a:rPr>
              <a:t> meslek </a:t>
            </a:r>
            <a:r>
              <a:rPr lang="tr-TR" sz="2400" b="1" dirty="0" err="1">
                <a:solidFill>
                  <a:srgbClr val="C00000"/>
                </a:solidFill>
              </a:rPr>
              <a:t>seçİmİ</a:t>
            </a:r>
            <a:r>
              <a:rPr lang="tr-TR" sz="2400" b="1" dirty="0">
                <a:solidFill>
                  <a:srgbClr val="C00000"/>
                </a:solidFill>
              </a:rPr>
              <a:t> </a:t>
            </a:r>
            <a:r>
              <a:rPr lang="tr-TR" sz="2400" b="1" dirty="0" err="1">
                <a:solidFill>
                  <a:srgbClr val="C00000"/>
                </a:solidFill>
              </a:rPr>
              <a:t>üzerİndekİ</a:t>
            </a:r>
            <a:r>
              <a:rPr lang="tr-TR" sz="2400" b="1" dirty="0">
                <a:solidFill>
                  <a:srgbClr val="C00000"/>
                </a:solidFill>
              </a:rPr>
              <a:t> </a:t>
            </a:r>
            <a:r>
              <a:rPr lang="tr-TR" sz="2400" b="1" dirty="0" err="1">
                <a:solidFill>
                  <a:srgbClr val="C00000"/>
                </a:solidFill>
              </a:rPr>
              <a:t>etkİsİ</a:t>
            </a:r>
            <a:endParaRPr lang="tr-TR" sz="2400" dirty="0">
              <a:solidFill>
                <a:srgbClr val="C00000"/>
              </a:solidFill>
            </a:endParaRPr>
          </a:p>
        </p:txBody>
      </p:sp>
      <p:sp>
        <p:nvSpPr>
          <p:cNvPr id="3" name="2 İçerik Yer Tutucusu"/>
          <p:cNvSpPr>
            <a:spLocks noGrp="1"/>
          </p:cNvSpPr>
          <p:nvPr>
            <p:ph idx="1"/>
          </p:nvPr>
        </p:nvSpPr>
        <p:spPr/>
        <p:txBody>
          <a:bodyPr>
            <a:normAutofit fontScale="77500" lnSpcReduction="20000"/>
          </a:bodyPr>
          <a:lstStyle/>
          <a:p>
            <a:r>
              <a:rPr lang="tr-TR" b="1" dirty="0" smtClean="0"/>
              <a:t>İlkokul düzeyinde  sınıf öğretmeni önemlidir: </a:t>
            </a:r>
          </a:p>
          <a:p>
            <a:r>
              <a:rPr lang="tr-TR" dirty="0" smtClean="0"/>
              <a:t>Bu yaş grubundaki çocuklar  aktif alıcılar olarak, çevrelerinden gelen her türlü uyarıyı,  açık ve örtük  mesajı algılar.  Yaşam hakkındaki tutum ve algıları sürekli gelişime ve değişime açıktır  (Özdemir-Yaylacı, 2007). Çocuklarla birebir iletişim içinde  olan  sınıf öğretmeninin öğrenciyi izleme ve tanıma olasılığı yüksektir; aynı zamanda  çocuklar ve gençler için rol modeldir.  Çocuklar okulda akademik başarı yanında  verili sosyalleşme kalıpları içinde  toplumsal yönden de gelişmekte ve çevreyle aktif bir etkileşime girmektedirler. Bu süreçler içinde kendileri hakkında ilerde değişme olasılığı yüksek de olsa önemli  kanılar geliştirmekte; kendini  yeterli görmesinde, merak duygusunu destekleyecek sorular sormasına izin verilmesinde, yaşına uygun seçim yapma ve karar verme imkanı tanınmasında kısaca kişiliğinin ve benlik algısının sağlıklı gelişmesinde sınıf öğretmeni önemlidir. </a:t>
            </a:r>
            <a:endParaRPr lang="tr-TR" dirty="0"/>
          </a:p>
        </p:txBody>
      </p:sp>
    </p:spTree>
    <p:extLst>
      <p:ext uri="{BB962C8B-B14F-4D97-AF65-F5344CB8AC3E}">
        <p14:creationId xmlns:p14="http://schemas.microsoft.com/office/powerpoint/2010/main" val="2300755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dirty="0" smtClean="0">
                <a:solidFill>
                  <a:srgbClr val="C00000"/>
                </a:solidFill>
              </a:rPr>
              <a:t>Öğretmenlerin meslek seçimi üzerindeki rolü</a:t>
            </a:r>
            <a:endParaRPr lang="tr-TR" sz="2800" dirty="0">
              <a:solidFill>
                <a:srgbClr val="C00000"/>
              </a:solidFill>
            </a:endParaRPr>
          </a:p>
        </p:txBody>
      </p:sp>
      <p:sp>
        <p:nvSpPr>
          <p:cNvPr id="3" name="2 İçerik Yer Tutucusu"/>
          <p:cNvSpPr>
            <a:spLocks noGrp="1"/>
          </p:cNvSpPr>
          <p:nvPr>
            <p:ph idx="1"/>
          </p:nvPr>
        </p:nvSpPr>
        <p:spPr/>
        <p:txBody>
          <a:bodyPr>
            <a:normAutofit fontScale="92500"/>
          </a:bodyPr>
          <a:lstStyle/>
          <a:p>
            <a:r>
              <a:rPr lang="tr-TR" dirty="0" smtClean="0"/>
              <a:t>Okul öncesinden 5. sınıfa kadar olan dönemde çocukların mesleki açıdan, kendisini, çevresini, iş ve çalışma dünyasını, insanlar arasındaki farklılıkları, eğitimle iş yaşamı arasındaki ilişkileri tanımaya ve anlamaya başlaması amaçlanır (</a:t>
            </a:r>
            <a:r>
              <a:rPr lang="tr-TR" dirty="0" err="1" smtClean="0"/>
              <a:t>Yeşilyaprak</a:t>
            </a:r>
            <a:r>
              <a:rPr lang="tr-TR" dirty="0" smtClean="0"/>
              <a:t>, 2001). </a:t>
            </a:r>
          </a:p>
          <a:p>
            <a:r>
              <a:rPr lang="tr-TR" dirty="0"/>
              <a:t>B</a:t>
            </a:r>
            <a:r>
              <a:rPr lang="tr-TR" dirty="0" smtClean="0"/>
              <a:t>u dönemde öğrencinin bireysel özelliklerini, güçlü ve zayıf yönlerini tanıması ve kabul etmesi, zayıf yönlerini geliştirmeye çalışması ve sorumluluk alabilmesi (Kuzgun, 2000), sağlıklı iletişim kurmayı, karşılaştığı problemleri çözebilmeyi öğrenmesi, yaşamıyla ilgili seçim yapmayı ve bu seçimlerin sorumluluğunu almayı öğrenmesi gerekir. </a:t>
            </a:r>
            <a:endParaRPr lang="tr-TR" dirty="0"/>
          </a:p>
        </p:txBody>
      </p:sp>
    </p:spTree>
    <p:extLst>
      <p:ext uri="{BB962C8B-B14F-4D97-AF65-F5344CB8AC3E}">
        <p14:creationId xmlns:p14="http://schemas.microsoft.com/office/powerpoint/2010/main" val="2907407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C00000"/>
                </a:solidFill>
              </a:rPr>
              <a:t>Öğretmenlerin meslek seçimi üzerindeki rolü</a:t>
            </a:r>
            <a:endParaRPr lang="tr-TR" dirty="0"/>
          </a:p>
        </p:txBody>
      </p:sp>
      <p:sp>
        <p:nvSpPr>
          <p:cNvPr id="3" name="2 İçerik Yer Tutucusu"/>
          <p:cNvSpPr>
            <a:spLocks noGrp="1"/>
          </p:cNvSpPr>
          <p:nvPr>
            <p:ph idx="1"/>
          </p:nvPr>
        </p:nvSpPr>
        <p:spPr/>
        <p:txBody>
          <a:bodyPr>
            <a:normAutofit fontScale="92500"/>
          </a:bodyPr>
          <a:lstStyle/>
          <a:p>
            <a:r>
              <a:rPr lang="tr-TR" dirty="0" smtClean="0"/>
              <a:t>Öğretmenin sınıfta toplumsal cinsiyet kalıplarına dayalı söz ve davranışları ne ölçüde yaygın olarak kullandığı çocukların mesleki gelişiminde ve seçiminde etkilidir. </a:t>
            </a:r>
          </a:p>
          <a:p>
            <a:r>
              <a:rPr lang="tr-TR" dirty="0" smtClean="0"/>
              <a:t>Önce öğretmenin sahip olduğu toplumsal cinsiyet </a:t>
            </a:r>
            <a:r>
              <a:rPr lang="tr-TR" dirty="0" err="1" smtClean="0"/>
              <a:t>kalıpyargılarını</a:t>
            </a:r>
            <a:r>
              <a:rPr lang="tr-TR" dirty="0" smtClean="0"/>
              <a:t> gözden geçirmesi ve bunları sınıf ortamına ne kadar taşıdığını fark etmesi gerekir. </a:t>
            </a:r>
          </a:p>
          <a:p>
            <a:r>
              <a:rPr lang="tr-TR" dirty="0" smtClean="0"/>
              <a:t>Örneğin, sınıf başkanlığını hep erkek öğrenciler mi yapıyor?, Sınıfın düzeni ve temizliği hep kız öğrencilere mi veriliyor? Matematik dersinde erkek öğrenciler, Türkçe dersinde kızlar mı daha aktif? </a:t>
            </a:r>
            <a:endParaRPr lang="tr-TR" dirty="0"/>
          </a:p>
        </p:txBody>
      </p:sp>
    </p:spTree>
    <p:extLst>
      <p:ext uri="{BB962C8B-B14F-4D97-AF65-F5344CB8AC3E}">
        <p14:creationId xmlns:p14="http://schemas.microsoft.com/office/powerpoint/2010/main" val="304031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C00000"/>
                </a:solidFill>
              </a:rPr>
              <a:t>Öğretmenlerin meslek seçimi üzerindeki rolü</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 Derslerdeki başarı-başarısızlık oranlarını cinsiyet faktörünü de göz önüne alıp değerlendirerek, </a:t>
            </a:r>
          </a:p>
          <a:p>
            <a:r>
              <a:rPr lang="tr-TR" dirty="0" smtClean="0"/>
              <a:t>•</a:t>
            </a:r>
            <a:r>
              <a:rPr lang="tr-TR" i="1" dirty="0" smtClean="0"/>
              <a:t>, </a:t>
            </a:r>
            <a:r>
              <a:rPr lang="tr-TR" dirty="0"/>
              <a:t>Cinsiyet </a:t>
            </a:r>
            <a:r>
              <a:rPr lang="tr-TR" dirty="0" err="1"/>
              <a:t>kalıpyargılarının</a:t>
            </a:r>
            <a:r>
              <a:rPr lang="tr-TR" dirty="0"/>
              <a:t> eğitim ortamına etkileri hakkında bilgi edinerek ve kendi cinsiyet </a:t>
            </a:r>
            <a:r>
              <a:rPr lang="tr-TR" dirty="0" err="1"/>
              <a:t>kalıpyargıları</a:t>
            </a:r>
            <a:r>
              <a:rPr lang="tr-TR" dirty="0"/>
              <a:t> hakkında farkındalığını artırarak</a:t>
            </a:r>
            <a:endParaRPr lang="tr-TR" i="1" dirty="0" smtClean="0"/>
          </a:p>
          <a:p>
            <a:r>
              <a:rPr lang="tr-TR" dirty="0" smtClean="0"/>
              <a:t>• Cinsiyet ayrımına gitmeden tüm çocukların tüm ders ve etkinliklere katılmasını sağlayarak, </a:t>
            </a:r>
          </a:p>
          <a:p>
            <a:r>
              <a:rPr lang="tr-TR" dirty="0" smtClean="0"/>
              <a:t>• Meslekleri tanıtırken ya da çocukların mesleki tercihlerini dile getirirken kadın mesleği-erkek mesleği gibi bir ayrıma gitmeyerek ve çocukların gitmesini önleyerek</a:t>
            </a:r>
            <a:r>
              <a:rPr lang="tr-TR" i="1" dirty="0" smtClean="0"/>
              <a:t>, </a:t>
            </a:r>
          </a:p>
          <a:p>
            <a:r>
              <a:rPr lang="tr-TR" dirty="0" smtClean="0"/>
              <a:t>• Sınıf içi görev dağılımında cinsiyet eşitliğine dikkat ederek, </a:t>
            </a:r>
          </a:p>
          <a:p>
            <a:r>
              <a:rPr lang="tr-TR" dirty="0" smtClean="0"/>
              <a:t>• Cinsiyet </a:t>
            </a:r>
            <a:r>
              <a:rPr lang="tr-TR" dirty="0" err="1" smtClean="0"/>
              <a:t>kalıpyargılarından</a:t>
            </a:r>
            <a:r>
              <a:rPr lang="tr-TR" dirty="0" smtClean="0"/>
              <a:t> uzak durarak, </a:t>
            </a:r>
          </a:p>
          <a:p>
            <a:pPr marL="0" indent="0">
              <a:buNone/>
            </a:pPr>
            <a:r>
              <a:rPr lang="tr-TR" dirty="0" smtClean="0"/>
              <a:t>Öğrencilerin mesleki gelişim süreçlerine destek sağlayabilir.</a:t>
            </a:r>
            <a:endParaRPr lang="tr-TR" dirty="0"/>
          </a:p>
        </p:txBody>
      </p:sp>
    </p:spTree>
    <p:extLst>
      <p:ext uri="{BB962C8B-B14F-4D97-AF65-F5344CB8AC3E}">
        <p14:creationId xmlns:p14="http://schemas.microsoft.com/office/powerpoint/2010/main" val="2832299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dirty="0">
                <a:solidFill>
                  <a:srgbClr val="C00000"/>
                </a:solidFill>
              </a:rPr>
              <a:t>OKUL REHBER ÖĞRETMENİ/PSİKOLOJİK DANIŞMANIN MESLEK SEÇİMİ ÜZERİNE ETKİSİ</a:t>
            </a:r>
          </a:p>
        </p:txBody>
      </p:sp>
      <p:sp>
        <p:nvSpPr>
          <p:cNvPr id="3" name="2 İçerik Yer Tutucusu"/>
          <p:cNvSpPr>
            <a:spLocks noGrp="1"/>
          </p:cNvSpPr>
          <p:nvPr>
            <p:ph idx="1"/>
          </p:nvPr>
        </p:nvSpPr>
        <p:spPr/>
        <p:txBody>
          <a:bodyPr>
            <a:normAutofit fontScale="85000" lnSpcReduction="10000"/>
          </a:bodyPr>
          <a:lstStyle/>
          <a:p>
            <a:r>
              <a:rPr lang="tr-TR" dirty="0" smtClean="0"/>
              <a:t>Öğrencinin ilgi ve yeteneklerini saptamaya çalışır. </a:t>
            </a:r>
          </a:p>
          <a:p>
            <a:r>
              <a:rPr lang="tr-TR" dirty="0" smtClean="0"/>
              <a:t>Aile eğitimi ve rehberliğiyle ilgili çalışmalarda aktif rol oynar. </a:t>
            </a:r>
          </a:p>
          <a:p>
            <a:r>
              <a:rPr lang="tr-TR" dirty="0" smtClean="0"/>
              <a:t>Toplumsal yaşam ve insan ilişkileri ile ilgili becerilerin kazandırılmasında grup etkinlikleri ve bireysel rehberlik çalışmalarını yürütür. </a:t>
            </a:r>
          </a:p>
          <a:p>
            <a:r>
              <a:rPr lang="tr-TR" dirty="0" smtClean="0"/>
              <a:t>Öğrencilere seçmeli dersler, üst eğitim programları, meslekler vb. hakkında bilgi verir. Okul genelinde meslek günleri, okul gezileri, işyeri gezileri, meslek elemanlarını okula davet etmek vb. etkinlikler düzenler. </a:t>
            </a:r>
          </a:p>
          <a:p>
            <a:r>
              <a:rPr lang="tr-TR" dirty="0" smtClean="0"/>
              <a:t>Çocuklarda çalışmaya ve üretmeye karşı olumlu bir tutum geliştirmeye çalışır. </a:t>
            </a:r>
          </a:p>
          <a:p>
            <a:r>
              <a:rPr lang="tr-TR" dirty="0" smtClean="0"/>
              <a:t>Öğrencilere rol model olur. </a:t>
            </a:r>
            <a:endParaRPr lang="tr-TR" dirty="0"/>
          </a:p>
        </p:txBody>
      </p:sp>
    </p:spTree>
    <p:extLst>
      <p:ext uri="{BB962C8B-B14F-4D97-AF65-F5344CB8AC3E}">
        <p14:creationId xmlns:p14="http://schemas.microsoft.com/office/powerpoint/2010/main" val="309622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dirty="0">
                <a:solidFill>
                  <a:srgbClr val="C00000"/>
                </a:solidFill>
              </a:rPr>
              <a:t>OKUL REHBER ÖĞRETMENİ/PSİKOLOJİK DANIŞMANIN MESLEK SEÇİMİ ÜZERİNE ETKİSİ</a:t>
            </a:r>
            <a:endParaRPr lang="tr-TR" sz="2400" dirty="0"/>
          </a:p>
        </p:txBody>
      </p:sp>
      <p:sp>
        <p:nvSpPr>
          <p:cNvPr id="3" name="2 İçerik Yer Tutucusu"/>
          <p:cNvSpPr>
            <a:spLocks noGrp="1"/>
          </p:cNvSpPr>
          <p:nvPr>
            <p:ph idx="1"/>
          </p:nvPr>
        </p:nvSpPr>
        <p:spPr/>
        <p:txBody>
          <a:bodyPr>
            <a:normAutofit fontScale="77500" lnSpcReduction="20000"/>
          </a:bodyPr>
          <a:lstStyle/>
          <a:p>
            <a:r>
              <a:rPr lang="tr-TR" dirty="0" smtClean="0"/>
              <a:t>Meslek seçimi çok genç yaşta yapılan ama hayatın geri kalanını etkileyen bir karar. Özellikle toplumun ve </a:t>
            </a:r>
            <a:r>
              <a:rPr lang="tr-TR" dirty="0" err="1" smtClean="0"/>
              <a:t>kalıpyargıların</a:t>
            </a:r>
            <a:r>
              <a:rPr lang="tr-TR" dirty="0" smtClean="0"/>
              <a:t> kız çocuklarını yönlendirdiği kısıtlı meslekler bu seçimlerin ne kadar doğru yapıldığını düşündürüyor. </a:t>
            </a:r>
          </a:p>
          <a:p>
            <a:r>
              <a:rPr lang="tr-TR" dirty="0" smtClean="0"/>
              <a:t>Kız çocuklarının seçeneklerini çoğaltmak için eğitim hayatlarının ilk yıllarının önemi çok büyük. </a:t>
            </a:r>
          </a:p>
          <a:p>
            <a:r>
              <a:rPr lang="tr-TR" dirty="0" smtClean="0"/>
              <a:t>Kız çocukların meslek seçiminde rol kalıplarını kırmak ,  alanlara ayrılma süreçlerinden başlayarak, çocukların ve gençlerin ilgi, yetenek ve başarılarına uygun  seçimler yapmalarını cesaretlendirmek ve desteklemek </a:t>
            </a:r>
            <a:r>
              <a:rPr lang="tr-TR" smtClean="0"/>
              <a:t>önemli olmaktadır. </a:t>
            </a:r>
            <a:endParaRPr lang="tr-TR" dirty="0" smtClean="0"/>
          </a:p>
          <a:p>
            <a:endParaRPr lang="tr-TR" dirty="0" smtClean="0"/>
          </a:p>
          <a:p>
            <a:r>
              <a:rPr lang="tr-TR" dirty="0" smtClean="0"/>
              <a:t>Meslek seçimi konusunda eğitim ve öğretim sürecinin merkezinde yer alan öğretmenlerin toplumsal cinsiyete duyarlı yaklaşımları ile öğrencilere nasıl rehberlik edebileceklerine dair ipuçları içeriyor. Ayrıca toplumsal cinsiyete duyarlı bir sınıf ortamı yaratmak için çocukların bu sürece aktif katılımlarını sağlamak </a:t>
            </a:r>
          </a:p>
          <a:p>
            <a:endParaRPr lang="tr-TR" dirty="0"/>
          </a:p>
        </p:txBody>
      </p:sp>
    </p:spTree>
    <p:extLst>
      <p:ext uri="{BB962C8B-B14F-4D97-AF65-F5344CB8AC3E}">
        <p14:creationId xmlns:p14="http://schemas.microsoft.com/office/powerpoint/2010/main" val="1673846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dirty="0" smtClean="0">
                <a:solidFill>
                  <a:srgbClr val="C00000"/>
                </a:solidFill>
              </a:rPr>
              <a:t>Cinsiyete duyarlı mesleki rehberlik </a:t>
            </a:r>
            <a:endParaRPr lang="tr-TR" sz="2800" dirty="0">
              <a:solidFill>
                <a:srgbClr val="C00000"/>
              </a:solidFill>
            </a:endParaRPr>
          </a:p>
        </p:txBody>
      </p:sp>
      <p:sp>
        <p:nvSpPr>
          <p:cNvPr id="3" name="2 İçerik Yer Tutucusu"/>
          <p:cNvSpPr>
            <a:spLocks noGrp="1"/>
          </p:cNvSpPr>
          <p:nvPr>
            <p:ph idx="1"/>
          </p:nvPr>
        </p:nvSpPr>
        <p:spPr/>
        <p:txBody>
          <a:bodyPr>
            <a:normAutofit fontScale="62500" lnSpcReduction="20000"/>
          </a:bodyPr>
          <a:lstStyle/>
          <a:p>
            <a:r>
              <a:rPr lang="tr-TR" dirty="0"/>
              <a:t>Zorunlu eğitimde hatta lisedeki kız ve erkek oranı </a:t>
            </a:r>
            <a:r>
              <a:rPr lang="tr-TR" dirty="0" smtClean="0"/>
              <a:t>eşit olduğu durumda bile,  </a:t>
            </a:r>
            <a:r>
              <a:rPr lang="tr-TR" dirty="0"/>
              <a:t>eğitim programları ve </a:t>
            </a:r>
            <a:r>
              <a:rPr lang="tr-TR" dirty="0" err="1" smtClean="0"/>
              <a:t>okultürlerini</a:t>
            </a:r>
            <a:r>
              <a:rPr lang="tr-TR" dirty="0" smtClean="0"/>
              <a:t> </a:t>
            </a:r>
            <a:r>
              <a:rPr lang="tr-TR" dirty="0"/>
              <a:t>seçme söz konusu olduğunda kızlarla erkekler arasında büyük farklılıklar gözlemlenmektedir</a:t>
            </a:r>
            <a:r>
              <a:rPr lang="tr-TR" dirty="0" smtClean="0"/>
              <a:t>.</a:t>
            </a:r>
          </a:p>
          <a:p>
            <a:pPr marL="0" indent="0">
              <a:buNone/>
            </a:pPr>
            <a:endParaRPr lang="tr-TR" dirty="0"/>
          </a:p>
          <a:p>
            <a:r>
              <a:rPr lang="tr-TR" dirty="0" err="1" smtClean="0"/>
              <a:t>Cinsiyetlendirilmiş</a:t>
            </a:r>
            <a:r>
              <a:rPr lang="tr-TR" dirty="0" smtClean="0"/>
              <a:t> mesleki yönlendirme  </a:t>
            </a:r>
            <a:r>
              <a:rPr lang="tr-TR" dirty="0"/>
              <a:t>evrensel olarak daha </a:t>
            </a:r>
            <a:r>
              <a:rPr lang="tr-TR" dirty="0" smtClean="0"/>
              <a:t>yaygındır. Okullarda mesleki  </a:t>
            </a:r>
            <a:r>
              <a:rPr lang="tr-TR" dirty="0"/>
              <a:t>ve genel ortaöğretimde </a:t>
            </a:r>
            <a:r>
              <a:rPr lang="tr-TR" dirty="0" smtClean="0"/>
              <a:t> alan seçiminde  </a:t>
            </a:r>
            <a:r>
              <a:rPr lang="tr-TR" dirty="0"/>
              <a:t>öğrenci dağılımına </a:t>
            </a:r>
            <a:r>
              <a:rPr lang="tr-TR" dirty="0" smtClean="0"/>
              <a:t>bakıldığında geleneksel </a:t>
            </a:r>
            <a:r>
              <a:rPr lang="tr-TR" dirty="0"/>
              <a:t>cinsiyet rollerinin </a:t>
            </a:r>
            <a:r>
              <a:rPr lang="tr-TR" dirty="0" smtClean="0"/>
              <a:t>etkisi açıkça görülmektedir. </a:t>
            </a:r>
            <a:endParaRPr lang="tr-TR" dirty="0"/>
          </a:p>
          <a:p>
            <a:pPr marL="0" indent="0">
              <a:buNone/>
            </a:pPr>
            <a:r>
              <a:rPr lang="tr-TR" dirty="0"/>
              <a:t> </a:t>
            </a:r>
          </a:p>
          <a:p>
            <a:r>
              <a:rPr lang="tr-TR" dirty="0" smtClean="0"/>
              <a:t>Bu alanda öğrencilerin kariyer </a:t>
            </a:r>
            <a:r>
              <a:rPr lang="tr-TR" dirty="0"/>
              <a:t>tercihlerine ilişkin mesleki rehberliğe ihtiyaç vardır ve </a:t>
            </a:r>
            <a:r>
              <a:rPr lang="tr-TR" dirty="0" smtClean="0"/>
              <a:t>kariyer planlayıcılarının </a:t>
            </a:r>
            <a:r>
              <a:rPr lang="tr-TR" dirty="0"/>
              <a:t>daha fazla cinsiyete duyarlı olması ve okul kültüründe, öğrenciler ve </a:t>
            </a:r>
            <a:r>
              <a:rPr lang="tr-TR" dirty="0" smtClean="0"/>
              <a:t>öğretmenlerdeki cinsiyetçi </a:t>
            </a:r>
            <a:r>
              <a:rPr lang="tr-TR" dirty="0" err="1" smtClean="0"/>
              <a:t>kalıpyargılarla</a:t>
            </a:r>
            <a:r>
              <a:rPr lang="tr-TR" dirty="0" smtClean="0"/>
              <a:t> mücadele etmenin </a:t>
            </a:r>
            <a:r>
              <a:rPr lang="tr-TR" dirty="0"/>
              <a:t>gerekli olduğu </a:t>
            </a:r>
            <a:r>
              <a:rPr lang="tr-TR" dirty="0" smtClean="0"/>
              <a:t>görülmektedir. </a:t>
            </a:r>
          </a:p>
          <a:p>
            <a:endParaRPr lang="tr-TR" sz="2000" dirty="0" smtClean="0"/>
          </a:p>
          <a:p>
            <a:endParaRPr lang="tr-TR" sz="2000" dirty="0"/>
          </a:p>
          <a:p>
            <a:endParaRPr lang="tr-TR" sz="2000" dirty="0" smtClean="0"/>
          </a:p>
          <a:p>
            <a:r>
              <a:rPr lang="tr-TR" sz="2000" dirty="0" smtClean="0"/>
              <a:t>(</a:t>
            </a:r>
            <a:r>
              <a:rPr lang="tr-TR" sz="2000" dirty="0"/>
              <a:t>EURIDICE. Avrupa Komisyonu (EC).(  2009) Eğitim Çıktılarında Cinsiyet Farklılıkları. Avrupa’da Alınan Tedbirler ve Mevcut Durum)</a:t>
            </a:r>
          </a:p>
          <a:p>
            <a:r>
              <a:rPr lang="tr-TR" sz="2000" dirty="0" err="1"/>
              <a:t>Bkz.</a:t>
            </a:r>
            <a:r>
              <a:rPr lang="tr-TR" sz="2000" u="sng" dirty="0" err="1">
                <a:hlinkClick r:id="rId2"/>
              </a:rPr>
              <a:t>http</a:t>
            </a:r>
            <a:r>
              <a:rPr lang="tr-TR" sz="2000" u="sng" dirty="0">
                <a:hlinkClick r:id="rId2"/>
              </a:rPr>
              <a:t>://etcep.meb.gov.tr/</a:t>
            </a:r>
            <a:r>
              <a:rPr lang="tr-TR" sz="2000" u="sng" dirty="0" err="1">
                <a:hlinkClick r:id="rId2"/>
              </a:rPr>
              <a:t>application</a:t>
            </a:r>
            <a:r>
              <a:rPr lang="tr-TR" sz="2000" u="sng" dirty="0">
                <a:hlinkClick r:id="rId2"/>
              </a:rPr>
              <a:t>/</a:t>
            </a:r>
            <a:r>
              <a:rPr lang="tr-TR" sz="2000" u="sng" dirty="0" err="1">
                <a:hlinkClick r:id="rId2"/>
              </a:rPr>
              <a:t>assets</a:t>
            </a:r>
            <a:r>
              <a:rPr lang="tr-TR" sz="2000" u="sng" dirty="0">
                <a:hlinkClick r:id="rId2"/>
              </a:rPr>
              <a:t>/</a:t>
            </a:r>
            <a:r>
              <a:rPr lang="tr-TR" sz="2000" u="sng" dirty="0" err="1">
                <a:hlinkClick r:id="rId2"/>
              </a:rPr>
              <a:t>admin</a:t>
            </a:r>
            <a:r>
              <a:rPr lang="tr-TR" sz="2000" u="sng" dirty="0">
                <a:hlinkClick r:id="rId2"/>
              </a:rPr>
              <a:t>/</a:t>
            </a:r>
            <a:r>
              <a:rPr lang="tr-TR" sz="2000" u="sng" dirty="0" err="1">
                <a:hlinkClick r:id="rId2"/>
              </a:rPr>
              <a:t>uploads</a:t>
            </a:r>
            <a:r>
              <a:rPr lang="tr-TR" sz="2000" u="sng" dirty="0">
                <a:hlinkClick r:id="rId2"/>
              </a:rPr>
              <a:t>/</a:t>
            </a:r>
            <a:r>
              <a:rPr lang="tr-TR" sz="2000" u="sng" dirty="0" err="1">
                <a:hlinkClick r:id="rId2"/>
              </a:rPr>
              <a:t>userfiles</a:t>
            </a:r>
            <a:r>
              <a:rPr lang="tr-TR" sz="2000" u="sng" dirty="0">
                <a:hlinkClick r:id="rId2"/>
              </a:rPr>
              <a:t>/</a:t>
            </a:r>
            <a:r>
              <a:rPr lang="tr-TR" sz="2000" u="sng" dirty="0" err="1">
                <a:hlinkClick r:id="rId2"/>
              </a:rPr>
              <a:t>files</a:t>
            </a:r>
            <a:r>
              <a:rPr lang="tr-TR" sz="2000" u="sng" dirty="0">
                <a:hlinkClick r:id="rId2"/>
              </a:rPr>
              <a:t>/2_Egitim%20c_kt_lar_nda%20cin%20siyet%20farkl%C4%B1l%C4%B1klar%C4%B1.pd</a:t>
            </a:r>
            <a:endParaRPr lang="tr-TR" sz="2000" dirty="0"/>
          </a:p>
        </p:txBody>
      </p:sp>
    </p:spTree>
    <p:extLst>
      <p:ext uri="{BB962C8B-B14F-4D97-AF65-F5344CB8AC3E}">
        <p14:creationId xmlns:p14="http://schemas.microsoft.com/office/powerpoint/2010/main" val="26823664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869</Words>
  <Application>Microsoft Office PowerPoint</Application>
  <PresentationFormat>Geniş ekran</PresentationFormat>
  <Paragraphs>57</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Calibri</vt:lpstr>
      <vt:lpstr>Franklin Gothic Book</vt:lpstr>
      <vt:lpstr>Franklin Gothic Medium</vt:lpstr>
      <vt:lpstr>Wingdings 2</vt:lpstr>
      <vt:lpstr>Gezinti</vt:lpstr>
      <vt:lpstr>Doç. Dr. Fevziye Sayılan Kocayiğit  ARP472 Toplumsal Cinsiyet Ve Eğitim Dersi  Açık Ders Malzemeleri  </vt:lpstr>
      <vt:lpstr>OKUL VE MESLEK SEÇİMİ </vt:lpstr>
      <vt:lpstr>Öğretmenlerİn meslek seçİmİ üzerİndekİ etkİsİ</vt:lpstr>
      <vt:lpstr>Öğretmenlerin meslek seçimi üzerindeki rolü</vt:lpstr>
      <vt:lpstr>Öğretmenlerin meslek seçimi üzerindeki rolü</vt:lpstr>
      <vt:lpstr>Öğretmenlerin meslek seçimi üzerindeki rolü</vt:lpstr>
      <vt:lpstr>OKUL REHBER ÖĞRETMENİ/PSİKOLOJİK DANIŞMANIN MESLEK SEÇİMİ ÜZERİNE ETKİSİ</vt:lpstr>
      <vt:lpstr>OKUL REHBER ÖĞRETMENİ/PSİKOLOJİK DANIŞMANIN MESLEK SEÇİMİ ÜZERİNE ETKİSİ</vt:lpstr>
      <vt:lpstr>Cinsiyete duyarlı mesleki rehberlik </vt:lpstr>
      <vt:lpstr>Cinsiyete duyarlı mesleki rehberlik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VE MESLEK SEÇİMİ </dc:title>
  <dc:creator>FEVZİYE</dc:creator>
  <cp:lastModifiedBy>FEVZİYE</cp:lastModifiedBy>
  <cp:revision>10</cp:revision>
  <dcterms:created xsi:type="dcterms:W3CDTF">2018-03-30T09:42:15Z</dcterms:created>
  <dcterms:modified xsi:type="dcterms:W3CDTF">2018-04-02T10:48:11Z</dcterms:modified>
</cp:coreProperties>
</file>