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1" r:id="rId19"/>
    <p:sldId id="272" r:id="rId20"/>
    <p:sldId id="277" r:id="rId21"/>
    <p:sldId id="275" r:id="rId22"/>
    <p:sldId id="276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234E00E-38F2-4978-A80E-740D5ADE2888}" type="datetimeFigureOut">
              <a:rPr lang="tr-TR" smtClean="0"/>
              <a:pPr/>
              <a:t>24.02.2014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C5B138A-F84F-4EFF-A72B-96756DA7C7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Dikdörtgen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Dikdörtgen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Dikdörtgen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E00E-38F2-4978-A80E-740D5ADE2888}" type="datetimeFigureOut">
              <a:rPr lang="tr-TR" smtClean="0"/>
              <a:pPr/>
              <a:t>24.02.2014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138A-F84F-4EFF-A72B-96756DA7C7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E00E-38F2-4978-A80E-740D5ADE2888}" type="datetimeFigureOut">
              <a:rPr lang="tr-TR" smtClean="0"/>
              <a:pPr/>
              <a:t>24.02.2014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138A-F84F-4EFF-A72B-96756DA7C7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E00E-38F2-4978-A80E-740D5ADE2888}" type="datetimeFigureOut">
              <a:rPr lang="tr-TR" smtClean="0"/>
              <a:pPr/>
              <a:t>24.02.2014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138A-F84F-4EFF-A72B-96756DA7C7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234E00E-38F2-4978-A80E-740D5ADE2888}" type="datetimeFigureOut">
              <a:rPr lang="tr-TR" smtClean="0"/>
              <a:pPr/>
              <a:t>24.02.2014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C5B138A-F84F-4EFF-A72B-96756DA7C7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E00E-38F2-4978-A80E-740D5ADE2888}" type="datetimeFigureOut">
              <a:rPr lang="tr-TR" smtClean="0"/>
              <a:pPr/>
              <a:t>24.02.2014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138A-F84F-4EFF-A72B-96756DA7C7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E00E-38F2-4978-A80E-740D5ADE2888}" type="datetimeFigureOut">
              <a:rPr lang="tr-TR" smtClean="0"/>
              <a:pPr/>
              <a:t>24.02.2014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138A-F84F-4EFF-A72B-96756DA7C7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E00E-38F2-4978-A80E-740D5ADE2888}" type="datetimeFigureOut">
              <a:rPr lang="tr-TR" smtClean="0"/>
              <a:pPr/>
              <a:t>24.02.2014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138A-F84F-4EFF-A72B-96756DA7C7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E00E-38F2-4978-A80E-740D5ADE2888}" type="datetimeFigureOut">
              <a:rPr lang="tr-TR" smtClean="0"/>
              <a:pPr/>
              <a:t>24.02.2014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138A-F84F-4EFF-A72B-96756DA7C7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E00E-38F2-4978-A80E-740D5ADE2888}" type="datetimeFigureOut">
              <a:rPr lang="tr-TR" smtClean="0"/>
              <a:pPr/>
              <a:t>24.02.2014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138A-F84F-4EFF-A72B-96756DA7C7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4E00E-38F2-4978-A80E-740D5ADE2888}" type="datetimeFigureOut">
              <a:rPr lang="tr-TR" smtClean="0"/>
              <a:pPr/>
              <a:t>24.02.2014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B138A-F84F-4EFF-A72B-96756DA7C7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234E00E-38F2-4978-A80E-740D5ADE2888}" type="datetimeFigureOut">
              <a:rPr lang="tr-TR" smtClean="0"/>
              <a:pPr/>
              <a:t>24.02.2014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5B138A-F84F-4EFF-A72B-96756DA7C72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Düz Bağlayıcı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Türk </a:t>
            </a:r>
            <a:r>
              <a:rPr lang="tr-TR" dirty="0" err="1" smtClean="0"/>
              <a:t>Egitim</a:t>
            </a:r>
            <a:r>
              <a:rPr lang="tr-TR" dirty="0" smtClean="0"/>
              <a:t> Tarihi 1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Prof.Dr</a:t>
            </a:r>
            <a:r>
              <a:rPr lang="tr-TR" dirty="0" smtClean="0"/>
              <a:t>.İsmail Güven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462411"/>
            <a:ext cx="8229600" cy="445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862379"/>
            <a:ext cx="8229600" cy="365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Göktürk Devleti, pek çok açıdan Asya Hun Devleti’nin devamı gibidir. Bu nedenle Hunların ve </a:t>
            </a:r>
            <a:r>
              <a:rPr lang="tr-TR" dirty="0" err="1" smtClean="0"/>
              <a:t>Göktürklerineğitim</a:t>
            </a:r>
            <a:r>
              <a:rPr lang="tr-TR" dirty="0" smtClean="0"/>
              <a:t> </a:t>
            </a:r>
            <a:r>
              <a:rPr lang="tr-TR" dirty="0"/>
              <a:t>anlayış ve uygulamaları arasında benzerlikler görülmektedir. Bununla birlikte elimizde </a:t>
            </a:r>
            <a:r>
              <a:rPr lang="tr-TR" dirty="0" err="1" smtClean="0"/>
              <a:t>Göktürklereait</a:t>
            </a:r>
            <a:r>
              <a:rPr lang="tr-TR" dirty="0" smtClean="0"/>
              <a:t> </a:t>
            </a:r>
            <a:r>
              <a:rPr lang="tr-TR" dirty="0"/>
              <a:t>yazılı eserlerin bulunması, Türk eğitim tarihi açısından onları Hunlardan farklı kılmaktadır. Bulunan </a:t>
            </a:r>
            <a:r>
              <a:rPr lang="tr-TR" dirty="0" err="1" smtClean="0"/>
              <a:t>yazılıeserler</a:t>
            </a:r>
            <a:r>
              <a:rPr lang="tr-TR" dirty="0" smtClean="0"/>
              <a:t> </a:t>
            </a:r>
            <a:r>
              <a:rPr lang="tr-TR" dirty="0"/>
              <a:t>ve kullanılan Göktürk alfabesi, bu dönemde yazının eğitim aracı olarak kullanıldığının veya yazı </a:t>
            </a:r>
            <a:r>
              <a:rPr lang="tr-TR" dirty="0" smtClean="0"/>
              <a:t>eğitiminin </a:t>
            </a:r>
            <a:r>
              <a:rPr lang="nb-NO" dirty="0" smtClean="0"/>
              <a:t>var </a:t>
            </a:r>
            <a:r>
              <a:rPr lang="nb-NO" dirty="0"/>
              <a:t>olduğunun da bir kanıtıdır.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822991"/>
            <a:ext cx="8229600" cy="372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Göktürkler dönemi eğitiminin öğreti ve hedeflerini ortaya koyan en önemli kaynak, Orhun Yazıtları’dır.</a:t>
            </a:r>
          </a:p>
          <a:p>
            <a:r>
              <a:rPr lang="tr-TR" dirty="0"/>
              <a:t>Bu yazıtlar, dönemi hakkında bilgi vermekle kalmayıp geleceğe ilişkin uyarılarıyla topluma ve liderlere </a:t>
            </a:r>
            <a:r>
              <a:rPr lang="tr-TR" dirty="0" err="1" smtClean="0"/>
              <a:t>yolgöstermiştir</a:t>
            </a:r>
            <a:r>
              <a:rPr lang="tr-TR" dirty="0"/>
              <a:t>. Günümüzde Moğolistan sınırları içinde yer alan Orhun Yazıtları, ilk defa Danimarkalı </a:t>
            </a:r>
            <a:r>
              <a:rPr lang="tr-TR" dirty="0" err="1" smtClean="0"/>
              <a:t>VilhelmThomsen</a:t>
            </a:r>
            <a:r>
              <a:rPr lang="tr-TR" dirty="0" smtClean="0"/>
              <a:t> tarafından </a:t>
            </a:r>
            <a:r>
              <a:rPr lang="tr-TR" dirty="0"/>
              <a:t>okunmuştur.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Orhun Yazıtları, üç kişi adına dikilmiş dört taş anıttan (Bilge Kağan, </a:t>
            </a:r>
            <a:r>
              <a:rPr lang="tr-TR" dirty="0" err="1"/>
              <a:t>Kültigin</a:t>
            </a:r>
            <a:r>
              <a:rPr lang="tr-TR" dirty="0"/>
              <a:t>, </a:t>
            </a:r>
            <a:r>
              <a:rPr lang="tr-TR" dirty="0" err="1"/>
              <a:t>Tonyukuk</a:t>
            </a:r>
            <a:r>
              <a:rPr lang="tr-TR" dirty="0"/>
              <a:t> </a:t>
            </a:r>
            <a:r>
              <a:rPr lang="tr-TR" dirty="0" smtClean="0"/>
              <a:t>Anıtları)oluşur</a:t>
            </a:r>
            <a:r>
              <a:rPr lang="tr-TR" dirty="0"/>
              <a:t>. Bu taş anıtlar, halkın görebileceği bir yere dikilmiştir ve üzerlerinde halka </a:t>
            </a:r>
            <a:r>
              <a:rPr lang="tr-TR" dirty="0" err="1" smtClean="0"/>
              <a:t>hitabenyazılmış</a:t>
            </a:r>
            <a:r>
              <a:rPr lang="tr-TR" dirty="0" smtClean="0"/>
              <a:t> </a:t>
            </a:r>
            <a:r>
              <a:rPr lang="tr-TR" dirty="0"/>
              <a:t>metinler bulunmaktadır.</a:t>
            </a:r>
          </a:p>
        </p:txBody>
      </p:sp>
      <p:pic>
        <p:nvPicPr>
          <p:cNvPr id="10246" name="Picture 6" descr="http://2.bp.blogspot.com/-wwOlpbKmB-Q/UbVjtJSEOeI/AAAAAAAAATc/L7aBEbiC5-w/s1600/4435337662_effe4645bf_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99624" y="1643050"/>
            <a:ext cx="3215714" cy="4287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00200"/>
            <a:ext cx="64294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Uygurlar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Türk </a:t>
            </a:r>
            <a:r>
              <a:rPr lang="tr-TR" dirty="0"/>
              <a:t>eğitim tarihinde, </a:t>
            </a:r>
            <a:r>
              <a:rPr lang="tr-TR" dirty="0" smtClean="0"/>
              <a:t>eğitimde kurumsallaşmanın </a:t>
            </a:r>
            <a:r>
              <a:rPr lang="tr-TR" dirty="0"/>
              <a:t>başladığı Uygurlar Döneminin ayrı bir önemi vardır. Bu dönemde planlı ve örgün </a:t>
            </a:r>
            <a:r>
              <a:rPr lang="tr-TR" dirty="0" smtClean="0"/>
              <a:t>eğitime geçilmiş</a:t>
            </a:r>
            <a:r>
              <a:rPr lang="tr-TR" dirty="0"/>
              <a:t>, Uygur alfabesi ve matbaa kullanılmıştır.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64090"/>
            <a:ext cx="8229600" cy="404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844412"/>
            <a:ext cx="8229600" cy="368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790" y="2357430"/>
            <a:ext cx="8529010" cy="290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226867"/>
            <a:ext cx="8229600" cy="492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00200"/>
            <a:ext cx="67866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558970"/>
            <a:ext cx="8229600" cy="42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499531"/>
            <a:ext cx="8229600" cy="23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Türk eğitim </a:t>
            </a:r>
            <a:r>
              <a:rPr lang="tr-TR" dirty="0" err="1"/>
              <a:t>tarihinini</a:t>
            </a:r>
            <a:r>
              <a:rPr lang="tr-TR" dirty="0"/>
              <a:t> dönemlere ayırmak, Hunlardan günümüze kadarki süreçte eğitimimizin seyrini </a:t>
            </a:r>
            <a:r>
              <a:rPr lang="tr-TR" dirty="0" err="1" smtClean="0"/>
              <a:t>dahaiyi</a:t>
            </a:r>
            <a:r>
              <a:rPr lang="tr-TR" dirty="0" smtClean="0"/>
              <a:t> </a:t>
            </a:r>
            <a:r>
              <a:rPr lang="tr-TR" dirty="0"/>
              <a:t>görebilmemizi sağlar. Türk toplumunu derinden etkilemiş olan iki olay, İslamiyet’in Türklerce kabulü </a:t>
            </a:r>
            <a:r>
              <a:rPr lang="tr-TR" dirty="0" smtClean="0"/>
              <a:t>ve cumhuriyetin </a:t>
            </a:r>
            <a:r>
              <a:rPr lang="tr-TR" dirty="0"/>
              <a:t>ilanı, Türk eğitim tarihi açısından da dönüm noktası olarak kabul edilmiştir. Buna göre </a:t>
            </a:r>
            <a:r>
              <a:rPr lang="tr-TR" dirty="0" smtClean="0"/>
              <a:t>Türk eğitim </a:t>
            </a:r>
            <a:r>
              <a:rPr lang="tr-TR" dirty="0"/>
              <a:t>tarihi, üç ana döneme ayrılır: (1) İlk Türk Devletlerinde Eğitim, (2) İslamiyet’in </a:t>
            </a:r>
            <a:r>
              <a:rPr lang="tr-TR" dirty="0" err="1"/>
              <a:t>Kabülünden</a:t>
            </a:r>
            <a:r>
              <a:rPr lang="tr-TR" dirty="0"/>
              <a:t> </a:t>
            </a:r>
            <a:r>
              <a:rPr lang="tr-TR" dirty="0" err="1" smtClean="0"/>
              <a:t>SonraTürklerde</a:t>
            </a:r>
            <a:r>
              <a:rPr lang="tr-TR" dirty="0" smtClean="0"/>
              <a:t> </a:t>
            </a:r>
            <a:r>
              <a:rPr lang="tr-TR" dirty="0"/>
              <a:t>Eğitim, (3) Cumhuriyet Döneminde Eğitim.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Hun tarihi ile arasındaki büyük yakınlıktan MÖ II. yüzyılda doğduğu anlaşılan Hun-Oğuz Destanı, MS</a:t>
            </a:r>
          </a:p>
          <a:p>
            <a:r>
              <a:rPr lang="tr-TR" dirty="0"/>
              <a:t>XIII. yüzyılda yazıya geçirilmiştir. Asırlar boyunca canlılığından bir şey kaybetmeden yaşaması, bu </a:t>
            </a:r>
            <a:r>
              <a:rPr lang="tr-TR" dirty="0" err="1" smtClean="0"/>
              <a:t>destanınTürk</a:t>
            </a:r>
            <a:r>
              <a:rPr lang="tr-TR" dirty="0" smtClean="0"/>
              <a:t> </a:t>
            </a:r>
            <a:r>
              <a:rPr lang="tr-TR" dirty="0"/>
              <a:t>ulusunca ne derece benimsendiğini göstermektedir. Destanın kahramanı Oğuz Kağan, İslamiyet’in </a:t>
            </a:r>
            <a:r>
              <a:rPr lang="tr-TR" dirty="0" smtClean="0"/>
              <a:t>kabulünden önceki </a:t>
            </a:r>
            <a:r>
              <a:rPr lang="tr-TR" dirty="0"/>
              <a:t>Türk toplumlarında ideal insan tipini sembolize eden “alp”a iyi bir örnektir.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36578"/>
            <a:ext cx="8229600" cy="410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598540"/>
            <a:ext cx="8229600" cy="417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405817"/>
            <a:ext cx="8229600" cy="456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ynak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ayna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</TotalTime>
  <Words>316</Words>
  <Application>Microsoft Office PowerPoint</Application>
  <PresentationFormat>Ekran Gösterisi (4:3)</PresentationFormat>
  <Paragraphs>11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Kaynak</vt:lpstr>
      <vt:lpstr>Türk Egitim Tarihi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Uygurlar </vt:lpstr>
      <vt:lpstr>Slayt 18</vt:lpstr>
      <vt:lpstr>Slayt 19</vt:lpstr>
      <vt:lpstr>Slayt 20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Enstitü_müdürü</dc:creator>
  <cp:lastModifiedBy>Enstitü_müdürü</cp:lastModifiedBy>
  <cp:revision>3</cp:revision>
  <dcterms:created xsi:type="dcterms:W3CDTF">2014-02-24T10:27:40Z</dcterms:created>
  <dcterms:modified xsi:type="dcterms:W3CDTF">2014-02-24T10:48:00Z</dcterms:modified>
</cp:coreProperties>
</file>