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29" r:id="rId2"/>
    <p:sldId id="430" r:id="rId3"/>
    <p:sldId id="431" r:id="rId4"/>
    <p:sldId id="433" r:id="rId5"/>
    <p:sldId id="434" r:id="rId6"/>
    <p:sldId id="435" r:id="rId7"/>
    <p:sldId id="436" r:id="rId8"/>
    <p:sldId id="437" r:id="rId9"/>
    <p:sldId id="438" r:id="rId10"/>
    <p:sldId id="43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B33C414-C12A-004C-89F7-A1DE479532D4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06326E09-3F11-A14E-9F7C-17D1B3F4B0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7A6D3DED-F765-8948-BDFF-DB3BDBDA2B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6A8D0D1-7EC0-8546-B619-CAE9054B68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0749D7FC-D3F3-2645-BD95-0F3337341AF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B5CCDA44-9D39-C344-A8CB-30CD293566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CF6BD7BA-5D3F-1345-8F4D-4E9277F3C8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20695ED-74FC-1D4D-B871-9466987D59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DD9F4A40-9C22-634B-8C6C-0F41937F3A7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49044FDF-9BA6-794D-A46B-6B31396F07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C83831C-D2AA-6A45-AD20-686CDD4C23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9A516C27-4D4B-FE4D-A115-BEFE26AE97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BAE646B8-DDEB-6548-B7A8-E7D352F840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9028F859-C783-DA4B-838D-7F06DB44EA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BFA38A2A-6DE6-304C-BDF3-98A85A4D9D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947C020C-2302-2245-965A-802E385A94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E9F31D08-8A99-E243-8CC9-D4FD35A8AF3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3E2ED12C-4A00-744B-91AD-8084363A74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96A4CC58-DD24-1D4E-96CF-390C6EAF40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D7A6B85B-FD83-6D4E-8FAB-E20F8F9CA1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14EFABA1-070F-AB49-B409-F326001F6F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43286DF8-4F1F-624C-A7A6-41A139C554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B86942CD-08ED-8D4B-B2E3-E4E31B9877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1992377D-345B-7347-95F0-B9B965EF08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A15ECBB3-65D4-674A-8166-F511BBD714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1B7CED5B-1CB2-564A-96BD-BF5C395BCA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186D9A82-FB94-0641-BFC4-554335B0CA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5445E57D-4C55-7E46-A649-8C2D3F59E4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DDFF38E6-CE88-4B42-B699-D908BC284F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2CEB0560-65D2-6B44-A7BE-300D641199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8C4A7498-4EBE-E64A-9E17-6B721520E74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E4EB639F-423C-454D-90E6-85B5399098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35037388-CCE3-354F-992D-EDC8B7C1A0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BCC7A746-29D1-B141-B37B-7E4A2F55CC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A3BC1842-59C3-1D42-BB02-429B657730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9D1927D7-CF3D-6E44-ABDF-019010BEA5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4FB1AC8F-383D-724D-8B30-29451EC6EC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72DB26EB-AAEB-534B-A3A9-237A9EC302E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7FFCD8C9-CD20-AE44-BE5B-C75908473CF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73731B0E-8AAB-AE4E-B653-137C538518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DE86DA8B-2577-FA4D-86DD-56631E374E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569B95AB-0E8C-D742-A3FD-204A11C94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2A92F90-3CFF-3B4F-A43E-2DC60204DF8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1531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9334A3ED-B056-A248-9CE8-F9103B555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F8776E5-CA0A-7147-98BC-5F3DCAED09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10AA3F21-F70B-6A4D-8021-1B185A61B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48938-870D-B14C-AB68-E12A2A5946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576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A4C1B6DF-7A4B-A641-BBC3-8F44CB633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26946F04-E89A-624C-8CC0-4F24E1E463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7297BE4-F09E-1848-B5AB-E103FA11BA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78C1E7-EB4F-464F-9297-4C08B53A3EF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5764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9CBAC0C2-A799-304B-969E-EE9E7A220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14DE2273-C53F-B946-9A0F-3764E64364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AFF70AAC-5B1C-DC45-8E27-F2165E7870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DFCE0-15AA-144A-B7C9-838D037E9D9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38973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3E046018-77A8-2E44-8E78-0E99581D1A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AC37C92-ACDD-BF44-9943-5FB101F6E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E82400E-D0F8-0C4C-96A3-2B5E0CD036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F9C3E-A12B-0E4A-BF34-028178FEA37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7928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735BEA08-026E-244A-8C5D-3191E8D230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CFF3CCE9-A637-C146-A135-4B26C86B68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ECF43031-7D0D-134E-88A4-63FFE1AA1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83DDB-2BFA-3E4C-9788-CDF534F6D74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0696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6329AC90-4F50-B243-AABB-0230AFB8CA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F4F2ECA6-2BB2-FA40-A9C8-8FA1C1E87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BAE787F5-5C9E-6E45-8BBB-55FBCB5BC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15F6E-ADAF-4242-8610-EEF3F9B65F4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62626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925626D3-9FD8-4346-924F-52B362D2A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5426524E-D42C-6F48-B9DA-77AD3E1F9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BA158DC3-B173-D64F-982A-010A95977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B9E16-624C-5B46-8B12-FD709283824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2094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78BDAE3C-1399-974B-93B2-B2B807B93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962BF1EE-3006-5C48-98FC-BD7A7A060D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3AE79AC4-1BC7-1545-84B3-6E68CDE484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18043-C007-DA4E-998F-807D973DC8F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0994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5A652461-E114-2149-BA1B-1E687E31BC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5A25CB14-E237-1A48-BB19-06489492F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D20ABB4-E34D-0B44-87D0-ECE69BCB49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BADCA-FA82-1544-ADC2-4B147073F0C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6912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D2383A89-0D54-F34F-A899-EE959DDFAB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F246F89F-C857-D642-A4E7-D650BD93E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48311B7C-1E77-FE42-924C-09E00B4B7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91361-58BE-4448-A0D4-FC1EAFF1108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3171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4906765B-E37F-7440-8C9B-D5EF031935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525E4BBC-E42E-5446-B7C4-718DDD7FE3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DCE17C87-3D7C-F345-9B7F-B8ACDD9CD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8F73D-E0C8-BE42-90BA-782C39C4443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4580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194F47CA-CA41-074D-80FD-BBDE9E0C8F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14AE63EC-EBA3-D44D-9E13-4ADDC013F7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106BC1F5-37F1-5344-8AFA-7131A8B81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739DD-6DAA-7642-9D27-36FBC8D429A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9126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CEFE87AD-87A9-5442-8CC6-43B0A2CA2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9F9DE490-B623-2847-8397-1F56CE698B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B20BADB9-AAEA-414C-9691-A04DC15F58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D4B25-387D-5B48-915F-2E53C7421EF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9579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CFA2E89B-3A00-9A44-AFF2-32A4C2DE6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B03C1F08-5364-1E45-A97D-6006C676D5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2A90C691-6B2B-204F-B9C0-C609C59D0B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6FBBD-A4F4-154A-ABFB-14702EFE08D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2991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10F818D0-E56C-E14C-9F95-F621FBE664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D3F74120-CCE5-3D49-AD0D-33C0735A1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EBD10925-D87B-884B-9C81-CD71C8D995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30018-68CB-E144-BA07-DD57DDAB039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572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D63D02BC-2401-4C48-BFB3-6C8F58ACCE24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0282200D-2B88-094C-80DB-AEE2F5A3B2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95FA0FEB-60E2-CB48-B6B7-22B7734B56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8F0E7FC6-AAEB-7A49-8605-608DFC385F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6A75FD04-96C9-0649-A535-DDB0142A1A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D7BA8FB1-B3AE-434D-BBC3-7B69297312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A2E02D82-76B6-744B-B36D-A2BF515D019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34F7BB3A-71D9-D74A-8DF9-2A423F97FC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78062610-2193-3340-B75E-9D4D8F673B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EEEEC6B0-579B-3A4C-BCEE-2785B14F2A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C4FEE575-BCFF-1E48-BFC3-BBAF4C7824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BD9A1969-06F9-EF4E-AAFF-2C9565EE27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F239266D-954C-3946-A3F5-EA43D7860B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4F0628D3-13CB-1D48-A9F5-67A61CB1F8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46A8FCE4-2B30-3449-A81B-22E1BCC575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A0C617AC-9DCF-2E41-857A-4CD66F22DE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590629A3-74D0-4C4B-8E22-CC63DD4CBCE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F3E46B99-1463-9A4E-BE27-EB70A11FB9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898D8087-6DDA-BA40-92E1-71490C64BF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50EA2398-0DC3-AE43-9676-8D380CE3B2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439E5232-BC7E-934C-BA3C-278521C4FA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8C8E8F2F-4A8C-5D4E-960A-31DFF0D2A6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A06CE9C1-A64C-5A40-9C8C-51897D4A93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3B09B50A-4EB3-A246-98F1-73BDA39C6C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5BA9DA01-2B66-9341-AF74-D5BFE08E55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688C275D-4944-6F4E-8DB7-70102A31C1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90FD15E7-50FE-4940-AC34-15252F9085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11FD2076-535B-D642-8D58-6326B1A67A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FD3F15F9-2976-5A45-85B8-8020C8ABCC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1D1B79A1-9126-3046-B43B-87BA8A0381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87F43A1F-F0E4-164F-A9F3-08B3329FC9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CFF09BD8-BD27-C344-A539-BA60C90B2C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7614583F-9895-8A44-9B5D-4259192DA6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B27205F7-1B09-CD44-B3AF-81BE0F50CF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AA130853-E7CE-6F48-B010-09C831244E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F4181AE3-7E85-6143-A8A8-2529B86319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D3AEAF61-777B-A94C-AFEF-9DA8590674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9DF150C4-9810-8649-9811-2B67ACB68D7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126EEC2C-7397-4246-8352-BFB537DE7D1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D6FE0FBA-6452-AB4F-9B98-4EDED84CC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7A994172-E249-2B4C-A65E-041870B65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D02086D7-46CF-AE4A-AF88-C85DA1ADBB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45214E8E-B41D-574B-A4F5-EF8B6DA24A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9CF2DFFD-A7B5-D24E-A858-099484037B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7CCCF2-5B66-C74D-89A0-FC896AAFE81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988572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A59F4B7A-B88A-4F4A-A357-5D4414FFD95A}"/>
              </a:ext>
            </a:extLst>
          </p:cNvPr>
          <p:cNvSpPr txBox="1"/>
          <p:nvPr/>
        </p:nvSpPr>
        <p:spPr>
          <a:xfrm>
            <a:off x="1524001" y="836614"/>
            <a:ext cx="807561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KEŞİFSEL ARAŞTIRMALAR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49971AA2-669E-A440-BC5A-67D2852C6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989138"/>
            <a:ext cx="8216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dirty="0">
                <a:solidFill>
                  <a:srgbClr val="FFFFFF"/>
                </a:solidFill>
                <a:latin typeface="Arial"/>
              </a:rPr>
              <a:t>Araştırma konusuyla ilgili ilk ve ön bilgileri elde etmek amacıyla yapılan araştırma ve incelemelerdir.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400" dirty="0">
              <a:solidFill>
                <a:srgbClr val="FFFFFF"/>
              </a:solidFill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dirty="0">
                <a:solidFill>
                  <a:srgbClr val="FFFFFF"/>
                </a:solidFill>
                <a:latin typeface="Arial"/>
              </a:rPr>
              <a:t>Konuyla ilgili bilgi düzeyini, terimleri ve kavramları, yapılan yayınların ve araştırmaların yoğunluğunu saptamak üzere yapılır.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400" dirty="0">
              <a:solidFill>
                <a:srgbClr val="FFFFFF"/>
              </a:solidFill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dirty="0">
                <a:solidFill>
                  <a:srgbClr val="FFFFFF"/>
                </a:solidFill>
                <a:latin typeface="Arial"/>
              </a:rPr>
              <a:t>Daha çok kütüphane çalışması niteliğinde olmakla beraber, ilgili kişilerin ya da uzmanların görüşüne de başvurulabilir.</a:t>
            </a:r>
          </a:p>
        </p:txBody>
      </p:sp>
      <p:sp>
        <p:nvSpPr>
          <p:cNvPr id="50180" name="Slayt Numarası Yer Tutucusu 1">
            <a:extLst>
              <a:ext uri="{FF2B5EF4-FFF2-40B4-BE49-F238E27FC236}">
                <a16:creationId xmlns:a16="http://schemas.microsoft.com/office/drawing/2014/main" id="{3AE0FB00-3F5F-C548-98A2-6558F33B4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dirty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996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1C277159-8D11-4144-9FB3-0792D5E8276A}"/>
              </a:ext>
            </a:extLst>
          </p:cNvPr>
          <p:cNvSpPr txBox="1"/>
          <p:nvPr/>
        </p:nvSpPr>
        <p:spPr>
          <a:xfrm>
            <a:off x="3287688" y="33265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KAYNAKÇA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D84E3673-4724-B84B-B885-FB72D9113463}"/>
              </a:ext>
            </a:extLst>
          </p:cNvPr>
          <p:cNvSpPr txBox="1"/>
          <p:nvPr/>
        </p:nvSpPr>
        <p:spPr>
          <a:xfrm>
            <a:off x="1847530" y="990020"/>
            <a:ext cx="8496943" cy="5749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Karafakıoğlu</a:t>
            </a:r>
            <a: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M. (2009). Pazarlama ilkeleri. Literatür Yayıncılık.</a:t>
            </a:r>
            <a:b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b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Korkmaz, S., Eser, Z., Öztürk, A. S.,  Işın Bahar F.(2009),“ Pazarlama</a:t>
            </a:r>
            <a:b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Kavramlar-İlkeler-Kararlar”, Siyasal Kitabevi, Ankara</a:t>
            </a:r>
            <a:b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b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Odabaşı, Y. (2007). Tüketici davranışı. </a:t>
            </a:r>
            <a:r>
              <a:rPr lang="tr-TR" sz="28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Mediacat</a:t>
            </a:r>
            <a: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Kitapları.</a:t>
            </a:r>
            <a:b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b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tr-TR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Arıkan, R. (2011). Araştırma yöntem ve teknikleri. Nobel Yayın Dağıtım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94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91FB3242-0DCB-B44D-BD91-FA2996109BF3}"/>
              </a:ext>
            </a:extLst>
          </p:cNvPr>
          <p:cNvSpPr txBox="1"/>
          <p:nvPr/>
        </p:nvSpPr>
        <p:spPr>
          <a:xfrm>
            <a:off x="2135189" y="874714"/>
            <a:ext cx="807402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BETİMSEL ARAŞTIRMALAR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8C0A2F5-F1C8-144E-A0D7-12D078DDD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989139"/>
            <a:ext cx="82169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r-TR" sz="2800" dirty="0">
                <a:latin typeface="+mj-lt"/>
              </a:rPr>
              <a:t>Araştırma konusuyla ilgili mevcut durumu saptamayı, olayı tasvir ederek problemi anlamayı amaçlar. </a:t>
            </a:r>
          </a:p>
          <a:p>
            <a:pPr>
              <a:defRPr/>
            </a:pPr>
            <a:endParaRPr lang="tr-TR" sz="2800" dirty="0">
              <a:latin typeface="+mj-lt"/>
            </a:endParaRPr>
          </a:p>
          <a:p>
            <a:pPr>
              <a:defRPr/>
            </a:pPr>
            <a:r>
              <a:rPr lang="tr-TR" sz="2800" dirty="0">
                <a:latin typeface="+mj-lt"/>
              </a:rPr>
              <a:t>Ne, nasıl ve kim sorularını yanıtlamaya çalışır. Sebep ve sonuç analizine geçmediği için, niçin sorusunu sormaz.</a:t>
            </a:r>
          </a:p>
        </p:txBody>
      </p:sp>
      <p:sp>
        <p:nvSpPr>
          <p:cNvPr id="51204" name="Slayt Numarası Yer Tutucusu 1">
            <a:extLst>
              <a:ext uri="{FF2B5EF4-FFF2-40B4-BE49-F238E27FC236}">
                <a16:creationId xmlns:a16="http://schemas.microsoft.com/office/drawing/2014/main" id="{A720F70E-0C87-D447-A7A1-2B5879D46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759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3B230DB5-7C74-354F-A9ED-67B7012A896D}"/>
              </a:ext>
            </a:extLst>
          </p:cNvPr>
          <p:cNvSpPr txBox="1"/>
          <p:nvPr/>
        </p:nvSpPr>
        <p:spPr>
          <a:xfrm>
            <a:off x="2097088" y="871539"/>
            <a:ext cx="80756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NEDENSELLİK ARAŞTIRMALARI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5A7D3A1C-F3EB-E545-A5D5-896D80FBC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3163889"/>
            <a:ext cx="82169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r-TR" sz="2800" dirty="0">
                <a:latin typeface="+mj-lt"/>
              </a:rPr>
              <a:t>Niçin ve neden sorularıyla, sebep ve sonuç ilişkilerini araştıran çalışmalardır.</a:t>
            </a:r>
          </a:p>
          <a:p>
            <a:pPr>
              <a:defRPr/>
            </a:pPr>
            <a:endParaRPr lang="tr-TR" sz="2800" dirty="0">
              <a:latin typeface="+mj-lt"/>
            </a:endParaRPr>
          </a:p>
        </p:txBody>
      </p:sp>
      <p:sp>
        <p:nvSpPr>
          <p:cNvPr id="52228" name="Slayt Numarası Yer Tutucusu 1">
            <a:extLst>
              <a:ext uri="{FF2B5EF4-FFF2-40B4-BE49-F238E27FC236}">
                <a16:creationId xmlns:a16="http://schemas.microsoft.com/office/drawing/2014/main" id="{A0BA2F9E-8C57-4C41-AE7C-E018A5CF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65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74275A97-208F-1B4C-8A0E-E18F0924F5E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0" y="274639"/>
            <a:ext cx="8229600" cy="511175"/>
          </a:xfrm>
        </p:spPr>
        <p:txBody>
          <a:bodyPr vert="horz" wrap="square" lIns="0" tIns="45720" rIns="0" bIns="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100" b="1" dirty="0"/>
              <a:t>Örnekleme Yöntemleri</a:t>
            </a:r>
          </a:p>
        </p:txBody>
      </p:sp>
      <p:pic>
        <p:nvPicPr>
          <p:cNvPr id="112643" name="Picture 2">
            <a:extLst>
              <a:ext uri="{FF2B5EF4-FFF2-40B4-BE49-F238E27FC236}">
                <a16:creationId xmlns:a16="http://schemas.microsoft.com/office/drawing/2014/main" id="{2C23E1D7-C515-8548-8EE3-CB37FD0A3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7" b="6749"/>
          <a:stretch>
            <a:fillRect/>
          </a:stretch>
        </p:blipFill>
        <p:spPr bwMode="auto">
          <a:xfrm>
            <a:off x="1881189" y="1357313"/>
            <a:ext cx="8270875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4" name="Slayt Numarası Yer Tutucusu 2">
            <a:extLst>
              <a:ext uri="{FF2B5EF4-FFF2-40B4-BE49-F238E27FC236}">
                <a16:creationId xmlns:a16="http://schemas.microsoft.com/office/drawing/2014/main" id="{A6CF8A8F-F164-CB4E-85E3-E18BB3279162}"/>
              </a:ext>
            </a:extLst>
          </p:cNvPr>
          <p:cNvSpPr txBox="1">
            <a:spLocks noGrp="1"/>
          </p:cNvSpPr>
          <p:nvPr/>
        </p:nvSpPr>
        <p:spPr bwMode="auto">
          <a:xfrm>
            <a:off x="9448800" y="6356351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endParaRPr lang="tr-TR" altLang="tr-TR" sz="120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5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Başlık">
            <a:extLst>
              <a:ext uri="{FF2B5EF4-FFF2-40B4-BE49-F238E27FC236}">
                <a16:creationId xmlns:a16="http://schemas.microsoft.com/office/drawing/2014/main" id="{ADF517EC-0D5F-BB4D-8BF6-D9AB4A601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5" y="427038"/>
            <a:ext cx="6172200" cy="65405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/>
              <a:t>Ölçme Düzeyleri</a:t>
            </a:r>
            <a:endParaRPr lang="tr-TR" sz="280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67096FBD-B206-8D4A-B17F-0DAE373D0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900" y="2084388"/>
            <a:ext cx="6172200" cy="4240212"/>
          </a:xfrm>
        </p:spPr>
        <p:txBody>
          <a:bodyPr rtlCol="0">
            <a:normAutofit/>
          </a:bodyPr>
          <a:lstStyle/>
          <a:p>
            <a:pPr marL="385763" indent="-3857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800" b="1" dirty="0">
                <a:latin typeface="+mj-lt"/>
              </a:rPr>
              <a:t>Metrik Olmayan (Kategorik) Düzeyler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i="1" dirty="0">
                <a:latin typeface="+mj-lt"/>
              </a:rPr>
              <a:t>Saymalı (Nominal) Ölçme</a:t>
            </a:r>
            <a:endParaRPr lang="tr-TR" dirty="0"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i="1" dirty="0">
                <a:latin typeface="+mj-lt"/>
              </a:rPr>
              <a:t>Sıralı Ölçme</a:t>
            </a:r>
            <a:endParaRPr lang="tr-TR" dirty="0">
              <a:latin typeface="+mj-lt"/>
            </a:endParaRPr>
          </a:p>
          <a:p>
            <a:pPr marL="385763" indent="-3857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800" b="1" dirty="0">
                <a:latin typeface="+mj-lt"/>
              </a:rPr>
              <a:t>Metrik Düzeyler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i="1" dirty="0">
                <a:latin typeface="+mj-lt"/>
              </a:rPr>
              <a:t>Aralıklı Ölçme</a:t>
            </a:r>
            <a:endParaRPr lang="tr-TR" dirty="0"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i="1" dirty="0">
                <a:latin typeface="+mj-lt"/>
              </a:rPr>
              <a:t>Oranlı Ölçme</a:t>
            </a:r>
            <a:endParaRPr lang="tr-TR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sz="2800" dirty="0">
              <a:latin typeface="+mj-lt"/>
            </a:endParaRPr>
          </a:p>
        </p:txBody>
      </p:sp>
      <p:sp>
        <p:nvSpPr>
          <p:cNvPr id="86020" name="Slayt Numarası Yer Tutucusu 3">
            <a:extLst>
              <a:ext uri="{FF2B5EF4-FFF2-40B4-BE49-F238E27FC236}">
                <a16:creationId xmlns:a16="http://schemas.microsoft.com/office/drawing/2014/main" id="{CFB87DEA-FF97-0243-9EEA-E93FDDE59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39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2 İçerik Yer Tutucusu">
            <a:extLst>
              <a:ext uri="{FF2B5EF4-FFF2-40B4-BE49-F238E27FC236}">
                <a16:creationId xmlns:a16="http://schemas.microsoft.com/office/drawing/2014/main" id="{C3DDDCA2-B268-984D-9C97-6E3EDF090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650" y="1220789"/>
            <a:ext cx="7920038" cy="5826125"/>
          </a:xfrm>
        </p:spPr>
        <p:txBody>
          <a:bodyPr/>
          <a:lstStyle/>
          <a:p>
            <a:pPr eaLnBrk="1" hangingPunct="1">
              <a:defRPr/>
            </a:pPr>
            <a:r>
              <a:rPr lang="tr-TR" sz="2000" b="1" i="1" dirty="0">
                <a:latin typeface="+mj-lt"/>
              </a:rPr>
              <a:t>Saymalı (Nominal) Ölçme: </a:t>
            </a:r>
            <a:r>
              <a:rPr lang="tr-TR" sz="2000" dirty="0">
                <a:latin typeface="+mj-lt"/>
              </a:rPr>
              <a:t>Saymalı ölçme, sayıların sadece bir etiket olarak kullanıldığı ölçme türü olup, cevapların farklı kategorilerini tanımlamaya yarar.</a:t>
            </a:r>
          </a:p>
          <a:p>
            <a:pPr lvl="2" eaLnBrk="1" hangingPunct="1">
              <a:defRPr/>
            </a:pPr>
            <a:r>
              <a:rPr lang="tr-TR" sz="2000" dirty="0">
                <a:latin typeface="+mj-lt"/>
              </a:rPr>
              <a:t>Cinsiyetiniz	( ) Erkek	( ) Kadın</a:t>
            </a:r>
          </a:p>
          <a:p>
            <a:pPr lvl="2" eaLnBrk="1" hangingPunct="1">
              <a:defRPr/>
            </a:pPr>
            <a:r>
              <a:rPr lang="tr-TR" sz="2000" dirty="0">
                <a:latin typeface="+mj-lt"/>
              </a:rPr>
              <a:t>Milliyetiniz	( ) Türk		( ) Alman	( ) Japon</a:t>
            </a:r>
          </a:p>
          <a:p>
            <a:pPr lvl="2" eaLnBrk="1" hangingPunct="1">
              <a:defRPr/>
            </a:pPr>
            <a:r>
              <a:rPr lang="tr-TR" sz="2000" b="1" i="1" dirty="0">
                <a:latin typeface="+mj-lt"/>
              </a:rPr>
              <a:t>Saymalı ölçekle yapılabilecek analizler: </a:t>
            </a:r>
          </a:p>
          <a:p>
            <a:pPr lvl="4" eaLnBrk="1" hangingPunct="1">
              <a:defRPr/>
            </a:pPr>
            <a:r>
              <a:rPr lang="tr-TR" dirty="0">
                <a:latin typeface="+mj-lt"/>
              </a:rPr>
              <a:t>Gözlemlerin oranları alınabilir</a:t>
            </a:r>
          </a:p>
          <a:p>
            <a:pPr lvl="4" eaLnBrk="1" hangingPunct="1">
              <a:defRPr/>
            </a:pPr>
            <a:r>
              <a:rPr lang="tr-TR" dirty="0">
                <a:latin typeface="+mj-lt"/>
              </a:rPr>
              <a:t>Sıralaması yapılmaz</a:t>
            </a:r>
          </a:p>
          <a:p>
            <a:pPr lvl="4" eaLnBrk="1" hangingPunct="1">
              <a:defRPr/>
            </a:pPr>
            <a:r>
              <a:rPr lang="tr-TR" dirty="0">
                <a:latin typeface="+mj-lt"/>
              </a:rPr>
              <a:t>Aritmetik ortalaması alınmaz</a:t>
            </a:r>
          </a:p>
          <a:p>
            <a:pPr lvl="4" eaLnBrk="1" hangingPunct="1">
              <a:defRPr/>
            </a:pPr>
            <a:r>
              <a:rPr lang="tr-TR" dirty="0">
                <a:latin typeface="+mj-lt"/>
              </a:rPr>
              <a:t>Sıklığı (frekansı) tespit edilebilir</a:t>
            </a:r>
          </a:p>
          <a:p>
            <a:pPr lvl="4" eaLnBrk="1" hangingPunct="1">
              <a:defRPr/>
            </a:pPr>
            <a:r>
              <a:rPr lang="tr-TR" dirty="0">
                <a:latin typeface="+mj-lt"/>
              </a:rPr>
              <a:t>Modu alınabilir</a:t>
            </a:r>
          </a:p>
        </p:txBody>
      </p:sp>
      <p:sp>
        <p:nvSpPr>
          <p:cNvPr id="87043" name="Slayt Numarası Yer Tutucusu 1">
            <a:extLst>
              <a:ext uri="{FF2B5EF4-FFF2-40B4-BE49-F238E27FC236}">
                <a16:creationId xmlns:a16="http://schemas.microsoft.com/office/drawing/2014/main" id="{FE0586B0-DE55-3F4E-8218-D81F917C4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93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2 İçerik Yer Tutucusu">
            <a:extLst>
              <a:ext uri="{FF2B5EF4-FFF2-40B4-BE49-F238E27FC236}">
                <a16:creationId xmlns:a16="http://schemas.microsoft.com/office/drawing/2014/main" id="{5A73A741-2A3B-7A41-9AA2-FB8E5A5A0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900" y="857250"/>
            <a:ext cx="6172200" cy="5467350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b="1" dirty="0">
                <a:latin typeface="+mj-lt"/>
              </a:rPr>
              <a:t>Sıralı ölçek</a:t>
            </a:r>
            <a:r>
              <a:rPr lang="tr-TR" sz="2400" dirty="0">
                <a:latin typeface="+mj-lt"/>
              </a:rPr>
              <a:t>, nesneler arasındaki mesafeyi (ya da büyüklüğü) değil, aralarındaki nispî uzaklığı verir.</a:t>
            </a:r>
          </a:p>
          <a:p>
            <a:pPr lvl="1" eaLnBrk="1" hangingPunct="1">
              <a:defRPr/>
            </a:pPr>
            <a:r>
              <a:rPr lang="tr-TR" sz="2400" dirty="0">
                <a:latin typeface="+mj-lt"/>
              </a:rPr>
              <a:t>Hafta içinde gazete okumaya ne kadar zaman ayırıyorsunuz?</a:t>
            </a:r>
          </a:p>
          <a:p>
            <a:pPr lvl="2" eaLnBrk="1" hangingPunct="1">
              <a:defRPr/>
            </a:pPr>
            <a:r>
              <a:rPr lang="tr-TR" b="1" dirty="0">
                <a:latin typeface="+mj-lt"/>
              </a:rPr>
              <a:t>(1)</a:t>
            </a:r>
            <a:r>
              <a:rPr lang="tr-TR" dirty="0">
                <a:latin typeface="+mj-lt"/>
              </a:rPr>
              <a:t> 5 dakikadan az</a:t>
            </a:r>
          </a:p>
          <a:p>
            <a:pPr lvl="2" eaLnBrk="1" hangingPunct="1">
              <a:defRPr/>
            </a:pPr>
            <a:r>
              <a:rPr lang="tr-TR" b="1" dirty="0">
                <a:latin typeface="+mj-lt"/>
              </a:rPr>
              <a:t>(2)</a:t>
            </a:r>
            <a:r>
              <a:rPr lang="tr-TR" dirty="0">
                <a:latin typeface="+mj-lt"/>
              </a:rPr>
              <a:t> 5 -15</a:t>
            </a:r>
          </a:p>
          <a:p>
            <a:pPr lvl="2" eaLnBrk="1" hangingPunct="1">
              <a:defRPr/>
            </a:pPr>
            <a:r>
              <a:rPr lang="tr-TR" b="1" dirty="0">
                <a:latin typeface="+mj-lt"/>
              </a:rPr>
              <a:t>(3)</a:t>
            </a:r>
            <a:r>
              <a:rPr lang="tr-TR" dirty="0">
                <a:latin typeface="+mj-lt"/>
              </a:rPr>
              <a:t> 16 - 30</a:t>
            </a:r>
          </a:p>
          <a:p>
            <a:pPr lvl="2" eaLnBrk="1" hangingPunct="1">
              <a:defRPr/>
            </a:pPr>
            <a:r>
              <a:rPr lang="tr-TR" b="1" dirty="0">
                <a:latin typeface="+mj-lt"/>
              </a:rPr>
              <a:t>(4)</a:t>
            </a:r>
            <a:r>
              <a:rPr lang="tr-TR" dirty="0">
                <a:latin typeface="+mj-lt"/>
              </a:rPr>
              <a:t> 30 dakikadan fazla</a:t>
            </a:r>
          </a:p>
          <a:p>
            <a:pPr eaLnBrk="1" hangingPunct="1">
              <a:defRPr/>
            </a:pPr>
            <a:endParaRPr lang="tr-TR" sz="2400" dirty="0">
              <a:latin typeface="+mj-lt"/>
            </a:endParaRPr>
          </a:p>
          <a:p>
            <a:pPr eaLnBrk="1" hangingPunct="1">
              <a:defRPr/>
            </a:pPr>
            <a:r>
              <a:rPr lang="tr-TR" sz="2400" dirty="0">
                <a:latin typeface="+mj-lt"/>
              </a:rPr>
              <a:t>Sıralı ölçmede, birer ortalama çeşidi olan Mod ve ortancayı (Median) hesaplamak mümkündür</a:t>
            </a:r>
            <a:r>
              <a:rPr lang="tr-TR" sz="1400" dirty="0"/>
              <a:t>. </a:t>
            </a:r>
          </a:p>
        </p:txBody>
      </p:sp>
      <p:sp>
        <p:nvSpPr>
          <p:cNvPr id="88067" name="Slayt Numarası Yer Tutucusu 1">
            <a:extLst>
              <a:ext uri="{FF2B5EF4-FFF2-40B4-BE49-F238E27FC236}">
                <a16:creationId xmlns:a16="http://schemas.microsoft.com/office/drawing/2014/main" id="{EC53E6EA-EA59-9D4F-B809-1F24E6495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90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2 İçerik Yer Tutucusu">
            <a:extLst>
              <a:ext uri="{FF2B5EF4-FFF2-40B4-BE49-F238E27FC236}">
                <a16:creationId xmlns:a16="http://schemas.microsoft.com/office/drawing/2014/main" id="{AA1A6BE4-3A34-FC45-9F90-8AEA9500B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900" y="857250"/>
            <a:ext cx="6172200" cy="5467350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b="1" dirty="0"/>
              <a:t>Aralıklı ölçme, </a:t>
            </a:r>
            <a:r>
              <a:rPr lang="tr-TR" sz="2400" dirty="0"/>
              <a:t>verdiği sonuçların sağlıklı olup olmadığı, tartışma konusu olmakla beraber, görüşlerin, tutumların ve tercihlerin ölçümünde kullanılmaktadır.</a:t>
            </a:r>
          </a:p>
          <a:p>
            <a:pPr lvl="1" eaLnBrk="1" hangingPunct="1">
              <a:defRPr/>
            </a:pPr>
            <a:r>
              <a:rPr lang="tr-TR" sz="2400" dirty="0"/>
              <a:t>Türk toplumu olarak müsrifiz.</a:t>
            </a:r>
          </a:p>
          <a:p>
            <a:pPr lvl="2" eaLnBrk="1" hangingPunct="1">
              <a:defRPr/>
            </a:pPr>
            <a:r>
              <a:rPr lang="tr-TR" b="1" dirty="0"/>
              <a:t>(</a:t>
            </a:r>
            <a:r>
              <a:rPr lang="tr-TR" dirty="0"/>
              <a:t>1</a:t>
            </a:r>
            <a:r>
              <a:rPr lang="tr-TR" b="1" dirty="0"/>
              <a:t>)</a:t>
            </a:r>
            <a:r>
              <a:rPr lang="tr-TR" dirty="0"/>
              <a:t> Kesinlikle aynı fikirdeyim</a:t>
            </a:r>
          </a:p>
          <a:p>
            <a:pPr lvl="2" eaLnBrk="1" hangingPunct="1">
              <a:defRPr/>
            </a:pPr>
            <a:r>
              <a:rPr lang="tr-TR" b="1" dirty="0"/>
              <a:t>(</a:t>
            </a:r>
            <a:r>
              <a:rPr lang="tr-TR" dirty="0"/>
              <a:t>2</a:t>
            </a:r>
            <a:r>
              <a:rPr lang="tr-TR" b="1" dirty="0"/>
              <a:t>)</a:t>
            </a:r>
            <a:r>
              <a:rPr lang="tr-TR" dirty="0"/>
              <a:t> Aynı fikirdeyim</a:t>
            </a:r>
          </a:p>
          <a:p>
            <a:pPr lvl="2" eaLnBrk="1" hangingPunct="1">
              <a:defRPr/>
            </a:pPr>
            <a:r>
              <a:rPr lang="tr-TR" b="1" dirty="0"/>
              <a:t>(</a:t>
            </a:r>
            <a:r>
              <a:rPr lang="tr-TR" dirty="0"/>
              <a:t>3</a:t>
            </a:r>
            <a:r>
              <a:rPr lang="tr-TR" b="1" dirty="0"/>
              <a:t>)</a:t>
            </a:r>
            <a:r>
              <a:rPr lang="tr-TR" dirty="0"/>
              <a:t> Fikrim Yok</a:t>
            </a:r>
          </a:p>
          <a:p>
            <a:pPr lvl="2" eaLnBrk="1" hangingPunct="1">
              <a:defRPr/>
            </a:pPr>
            <a:r>
              <a:rPr lang="tr-TR" b="1" dirty="0"/>
              <a:t>(</a:t>
            </a:r>
            <a:r>
              <a:rPr lang="tr-TR" dirty="0"/>
              <a:t>4</a:t>
            </a:r>
            <a:r>
              <a:rPr lang="tr-TR" b="1" dirty="0"/>
              <a:t>)</a:t>
            </a:r>
            <a:r>
              <a:rPr lang="tr-TR" dirty="0"/>
              <a:t> Karşıyım</a:t>
            </a:r>
          </a:p>
          <a:p>
            <a:pPr lvl="2" eaLnBrk="1" hangingPunct="1">
              <a:defRPr/>
            </a:pPr>
            <a:r>
              <a:rPr lang="tr-TR" b="1" dirty="0"/>
              <a:t>(</a:t>
            </a:r>
            <a:r>
              <a:rPr lang="tr-TR" dirty="0"/>
              <a:t>5</a:t>
            </a:r>
            <a:r>
              <a:rPr lang="tr-TR" b="1" dirty="0"/>
              <a:t>)</a:t>
            </a:r>
            <a:r>
              <a:rPr lang="tr-TR" dirty="0"/>
              <a:t>Kesinlikle Karşıyım</a:t>
            </a:r>
          </a:p>
          <a:p>
            <a:pPr eaLnBrk="1" hangingPunct="1">
              <a:defRPr/>
            </a:pPr>
            <a:r>
              <a:rPr lang="tr-TR" sz="2400" dirty="0"/>
              <a:t>Aralıklı ölçmede, ortalamaların yanında aritmetik ortalamanın ve standart sapma hesaplanabilir</a:t>
            </a:r>
          </a:p>
        </p:txBody>
      </p:sp>
    </p:spTree>
    <p:extLst>
      <p:ext uri="{BB962C8B-B14F-4D97-AF65-F5344CB8AC3E}">
        <p14:creationId xmlns:p14="http://schemas.microsoft.com/office/powerpoint/2010/main" val="2692940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Başlık">
            <a:extLst>
              <a:ext uri="{FF2B5EF4-FFF2-40B4-BE49-F238E27FC236}">
                <a16:creationId xmlns:a16="http://schemas.microsoft.com/office/drawing/2014/main" id="{5745DEE4-11AA-F443-8FE2-C5C10C30E8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38400" y="357189"/>
            <a:ext cx="8229600" cy="644525"/>
          </a:xfr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sz="2800" b="1"/>
              <a:t>İstatistiksel Yöntemlerin Sınıflandırılması-1</a:t>
            </a:r>
          </a:p>
        </p:txBody>
      </p:sp>
      <p:pic>
        <p:nvPicPr>
          <p:cNvPr id="117763" name="Picture 2">
            <a:extLst>
              <a:ext uri="{FF2B5EF4-FFF2-40B4-BE49-F238E27FC236}">
                <a16:creationId xmlns:a16="http://schemas.microsoft.com/office/drawing/2014/main" id="{07776C42-C317-0243-9CE7-B106826BB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" t="6627" r="1965" b="25182"/>
          <a:stretch>
            <a:fillRect/>
          </a:stretch>
        </p:blipFill>
        <p:spPr bwMode="auto">
          <a:xfrm>
            <a:off x="1809750" y="1214438"/>
            <a:ext cx="8661400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4" name="Slayt Numarası Yer Tutucusu 2">
            <a:extLst>
              <a:ext uri="{FF2B5EF4-FFF2-40B4-BE49-F238E27FC236}">
                <a16:creationId xmlns:a16="http://schemas.microsoft.com/office/drawing/2014/main" id="{6ADD7B41-E023-7142-B4FA-4D513D100D7D}"/>
              </a:ext>
            </a:extLst>
          </p:cNvPr>
          <p:cNvSpPr txBox="1">
            <a:spLocks noGrp="1"/>
          </p:cNvSpPr>
          <p:nvPr/>
        </p:nvSpPr>
        <p:spPr bwMode="auto">
          <a:xfrm>
            <a:off x="9448800" y="6356351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endParaRPr lang="tr-TR" altLang="tr-TR" sz="120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719389"/>
      </p:ext>
    </p:extLst>
  </p:cSld>
  <p:clrMapOvr>
    <a:masterClrMapping/>
  </p:clrMapOvr>
</p:sld>
</file>

<file path=ppt/theme/theme1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298</Words>
  <Application>Microsoft Macintosh PowerPoint</Application>
  <PresentationFormat>Geniş ekran</PresentationFormat>
  <Paragraphs>48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Verdana</vt:lpstr>
      <vt:lpstr>Wingdings</vt:lpstr>
      <vt:lpstr>Rakipler</vt:lpstr>
      <vt:lpstr>PowerPoint Sunusu</vt:lpstr>
      <vt:lpstr>PowerPoint Sunusu</vt:lpstr>
      <vt:lpstr>PowerPoint Sunusu</vt:lpstr>
      <vt:lpstr>Örnekleme Yöntemleri</vt:lpstr>
      <vt:lpstr>Ölçme Düzeyleri</vt:lpstr>
      <vt:lpstr>PowerPoint Sunusu</vt:lpstr>
      <vt:lpstr>PowerPoint Sunusu</vt:lpstr>
      <vt:lpstr>PowerPoint Sunusu</vt:lpstr>
      <vt:lpstr>İstatistiksel Yöntemlerin Sınıflandırılması-1</vt:lpstr>
      <vt:lpstr>PowerPoint Sunusu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sparrow gulencer</dc:creator>
  <cp:lastModifiedBy>sparrow gulencer</cp:lastModifiedBy>
  <cp:revision>2</cp:revision>
  <dcterms:created xsi:type="dcterms:W3CDTF">2018-04-01T19:22:51Z</dcterms:created>
  <dcterms:modified xsi:type="dcterms:W3CDTF">2018-04-04T05:29:57Z</dcterms:modified>
</cp:coreProperties>
</file>