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5" r:id="rId15"/>
    <p:sldId id="308" r:id="rId16"/>
    <p:sldId id="309" r:id="rId17"/>
    <p:sldId id="310" r:id="rId18"/>
    <p:sldId id="311" r:id="rId19"/>
    <p:sldId id="312" r:id="rId20"/>
    <p:sldId id="314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9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4243E1-F75B-483B-AF79-11EDA70C46D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000" dirty="0"/>
              <a:t>PHA 297: Laboratory </a:t>
            </a:r>
            <a:r>
              <a:rPr lang="tr-TR" sz="7000" dirty="0" err="1" smtClean="0"/>
              <a:t>Safety</a:t>
            </a:r>
            <a:endParaRPr lang="en-US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Fıre emergency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3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if a CO</a:t>
            </a:r>
            <a:r>
              <a:rPr lang="en-US" baseline="-25000" dirty="0"/>
              <a:t>2</a:t>
            </a:r>
            <a:r>
              <a:rPr lang="en-US" dirty="0"/>
              <a:t> extinguisher is used on a Class A fire such as a burning piece of wood?</a:t>
            </a:r>
          </a:p>
          <a:p>
            <a:pPr algn="just"/>
            <a:r>
              <a:rPr lang="en-US" dirty="0"/>
              <a:t>The fire is momentarily extinguished due to the lack of oxygen, but when the CO</a:t>
            </a:r>
            <a:r>
              <a:rPr lang="en-US" baseline="-25000" dirty="0"/>
              <a:t>2</a:t>
            </a:r>
            <a:r>
              <a:rPr lang="en-US" dirty="0"/>
              <a:t> dissipates the </a:t>
            </a:r>
            <a:r>
              <a:rPr lang="en-US" dirty="0" smtClean="0"/>
              <a:t>very</a:t>
            </a:r>
            <a:r>
              <a:rPr lang="tr-TR" dirty="0" smtClean="0"/>
              <a:t> </a:t>
            </a:r>
            <a:r>
              <a:rPr lang="en-US" dirty="0" smtClean="0"/>
              <a:t>hot </a:t>
            </a:r>
            <a:r>
              <a:rPr lang="en-US" dirty="0"/>
              <a:t>wood can easily reignite when oxygen returns. Thus, CO</a:t>
            </a:r>
            <a:r>
              <a:rPr lang="en-US" baseline="-25000" dirty="0"/>
              <a:t>2</a:t>
            </a:r>
            <a:r>
              <a:rPr lang="en-US" dirty="0"/>
              <a:t> extinguishers should not be used on </a:t>
            </a:r>
            <a:r>
              <a:rPr lang="tr-TR" dirty="0" smtClean="0"/>
              <a:t>c</a:t>
            </a:r>
            <a:r>
              <a:rPr lang="en-US" dirty="0" smtClean="0"/>
              <a:t>lass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fires.</a:t>
            </a:r>
          </a:p>
          <a:p>
            <a:pPr algn="just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extinguishers are good for Class B fires (organic liquids) but can also be used successfully 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some </a:t>
            </a:r>
            <a:r>
              <a:rPr lang="en-US" dirty="0"/>
              <a:t>Class C fires. An electrical fire might be extinguished by a CO</a:t>
            </a:r>
            <a:r>
              <a:rPr lang="en-US" baseline="-25000" dirty="0"/>
              <a:t>2</a:t>
            </a:r>
            <a:r>
              <a:rPr lang="en-US" dirty="0"/>
              <a:t> extinguisher. However, unless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equipment </a:t>
            </a:r>
            <a:r>
              <a:rPr lang="en-US" dirty="0"/>
              <a:t>is </a:t>
            </a:r>
            <a:r>
              <a:rPr lang="en-US" dirty="0" err="1"/>
              <a:t>deenergized</a:t>
            </a:r>
            <a:r>
              <a:rPr lang="en-US" dirty="0"/>
              <a:t> by shutting off the electricity supply, the fire may restart. Similarly, </a:t>
            </a:r>
            <a:r>
              <a:rPr lang="en-US" dirty="0" smtClean="0"/>
              <a:t>solvent</a:t>
            </a:r>
            <a:r>
              <a:rPr lang="tr-TR" dirty="0" smtClean="0"/>
              <a:t> </a:t>
            </a:r>
            <a:r>
              <a:rPr lang="en-US" dirty="0" smtClean="0"/>
              <a:t>fires </a:t>
            </a:r>
            <a:r>
              <a:rPr lang="en-US" dirty="0"/>
              <a:t>might reignite if there is sufficient source of heat (besides the heat of the fire itself, which will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eliminated </a:t>
            </a:r>
            <a:r>
              <a:rPr lang="en-US" dirty="0"/>
              <a:t>once the fire is extinguished).</a:t>
            </a:r>
          </a:p>
        </p:txBody>
      </p:sp>
    </p:spTree>
    <p:extLst>
      <p:ext uri="{BB962C8B-B14F-4D97-AF65-F5344CB8AC3E}">
        <p14:creationId xmlns:p14="http://schemas.microsoft.com/office/powerpoint/2010/main" val="135700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Chemical Extinguishers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7458" y="1845734"/>
            <a:ext cx="9383486" cy="4023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There </a:t>
            </a:r>
            <a:r>
              <a:rPr lang="en-US" dirty="0"/>
              <a:t>are two types of dry chemical extinguishers: BC and ABC, referring to the classes of fires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they extinguish.</a:t>
            </a:r>
            <a:r>
              <a:rPr lang="tr-TR" dirty="0" smtClean="0"/>
              <a:t> </a:t>
            </a:r>
            <a:r>
              <a:rPr lang="en-US" dirty="0" smtClean="0"/>
              <a:t>BC </a:t>
            </a:r>
            <a:r>
              <a:rPr lang="en-US" dirty="0"/>
              <a:t>dry chemical extinguishers contain powder that is designed to coat the surface of a </a:t>
            </a:r>
            <a:r>
              <a:rPr lang="en-US" dirty="0" smtClean="0"/>
              <a:t>flammable</a:t>
            </a:r>
            <a:r>
              <a:rPr lang="tr-TR" dirty="0" smtClean="0"/>
              <a:t> </a:t>
            </a:r>
            <a:r>
              <a:rPr lang="en-US" dirty="0" smtClean="0"/>
              <a:t>liquid </a:t>
            </a:r>
            <a:r>
              <a:rPr lang="en-US" dirty="0"/>
              <a:t>and to eliminate the vaporization of the liquid. This stops fire since no more fuel is available.</a:t>
            </a:r>
          </a:p>
          <a:p>
            <a:pPr algn="just"/>
            <a:r>
              <a:rPr lang="en-US" dirty="0"/>
              <a:t>ABC dry chemical extinguishers work like BC, except that the powder used is also selected </a:t>
            </a:r>
            <a:r>
              <a:rPr lang="en-US" dirty="0" smtClean="0"/>
              <a:t>so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it forms a sticky solid layer on solid (Class A) materials. This layer prevents oxygen from </a:t>
            </a:r>
            <a:r>
              <a:rPr lang="en-US" dirty="0" smtClean="0"/>
              <a:t>attacking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fuel, even though it may still be hot enough to </a:t>
            </a:r>
            <a:r>
              <a:rPr lang="en-US" dirty="0" smtClean="0"/>
              <a:t>burn</a:t>
            </a:r>
            <a:r>
              <a:rPr lang="tr-TR" dirty="0" smtClean="0"/>
              <a:t>.</a:t>
            </a:r>
          </a:p>
          <a:p>
            <a:pPr algn="just"/>
            <a:r>
              <a:rPr lang="en-US" dirty="0"/>
              <a:t>If you use dry chemical extinguishers on electronic equipment, such as computers or </a:t>
            </a:r>
            <a:r>
              <a:rPr lang="en-US" dirty="0" smtClean="0"/>
              <a:t>laboratory</a:t>
            </a:r>
            <a:r>
              <a:rPr lang="tr-TR" dirty="0" smtClean="0"/>
              <a:t> </a:t>
            </a:r>
            <a:r>
              <a:rPr lang="en-US" dirty="0" smtClean="0"/>
              <a:t>instrumentation</a:t>
            </a:r>
            <a:r>
              <a:rPr lang="en-US" dirty="0"/>
              <a:t>, the electronics will likely be seriously damaged. A CO2 extinguisher is a </a:t>
            </a:r>
            <a:r>
              <a:rPr lang="en-US" dirty="0" smtClean="0"/>
              <a:t>preferable</a:t>
            </a:r>
            <a:r>
              <a:rPr lang="tr-TR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first choice” extinguisher on electronic equipment, if you have the choice of what type of </a:t>
            </a:r>
            <a:r>
              <a:rPr lang="en-US" dirty="0" smtClean="0"/>
              <a:t>extinguisher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use. It is more likely that you will use whatever extinguisher is available. Most electronic </a:t>
            </a:r>
            <a:r>
              <a:rPr lang="en-US" dirty="0" smtClean="0"/>
              <a:t>equipment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introductory lab is relatively inexpensive, in the range of thousands of dollars, particularly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comparison </a:t>
            </a:r>
            <a:r>
              <a:rPr lang="en-US" dirty="0"/>
              <a:t>to advanced instruments, which can cost hundreds of thousands or even millions of dollars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Extinguishing </a:t>
            </a:r>
            <a:r>
              <a:rPr lang="en-US" dirty="0"/>
              <a:t>the fire at the cost of destroying an instrument, to prevent a </a:t>
            </a:r>
            <a:r>
              <a:rPr lang="en-US" i="1" dirty="0"/>
              <a:t>larger </a:t>
            </a:r>
            <a:r>
              <a:rPr lang="en-US" dirty="0"/>
              <a:t>fire with </a:t>
            </a:r>
            <a:r>
              <a:rPr lang="en-US" i="1" dirty="0"/>
              <a:t>more </a:t>
            </a:r>
            <a:r>
              <a:rPr lang="en-US" dirty="0"/>
              <a:t>damage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top priority.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160" y="186594"/>
            <a:ext cx="2105280" cy="38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All portable fire extinguishers work the same way. This commonality of design makes them </a:t>
            </a:r>
            <a:r>
              <a:rPr lang="en-US" dirty="0" smtClean="0"/>
              <a:t>easy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use. An easy way to remember how to use the extinguisher is the PASS technique: pull, aim, squeeze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sweep.</a:t>
            </a:r>
          </a:p>
          <a:p>
            <a:pPr algn="just"/>
            <a:r>
              <a:rPr lang="en-US" dirty="0"/>
              <a:t>• </a:t>
            </a:r>
            <a:r>
              <a:rPr lang="en-US" i="1" dirty="0"/>
              <a:t>Pull </a:t>
            </a:r>
            <a:r>
              <a:rPr lang="en-US" dirty="0"/>
              <a:t>the pin. Fire extinguishers have a safety pin near the handle to prevent accidental discharge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pin should be secured in place with a plastic tie that can be broken with a good tug on it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If</a:t>
            </a:r>
            <a:r>
              <a:rPr lang="en-US" dirty="0"/>
              <a:t>, even with adrenaline flowing, you cannot break the tie by pulling, try to twist it to break </a:t>
            </a:r>
            <a:r>
              <a:rPr lang="en-US" dirty="0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place the extinguisher flat (sideways) on the ground, kneel on it and pull the pin to break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plastic </a:t>
            </a:r>
            <a:r>
              <a:rPr lang="en-US" dirty="0"/>
              <a:t>tie.</a:t>
            </a:r>
          </a:p>
          <a:p>
            <a:pPr algn="just"/>
            <a:r>
              <a:rPr lang="en-US" dirty="0"/>
              <a:t>• </a:t>
            </a:r>
            <a:r>
              <a:rPr lang="en-US" i="1" dirty="0"/>
              <a:t>Aim </a:t>
            </a:r>
            <a:r>
              <a:rPr lang="en-US" dirty="0"/>
              <a:t>the extinguisher at the base of the fire. Sometimes there is a detachable nozzle connected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extinguisher by a flexible hose. In other designs the nozzle may simply “swing up” from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side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i="1" dirty="0"/>
              <a:t>Squeeze </a:t>
            </a:r>
            <a:r>
              <a:rPr lang="en-US" dirty="0"/>
              <a:t>the handle to begin the discharge. Dry chemical extinguishers make a little noise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/>
              <a:t>extinguishers make a loud noise!</a:t>
            </a:r>
          </a:p>
          <a:p>
            <a:r>
              <a:rPr lang="en-US" dirty="0"/>
              <a:t>• </a:t>
            </a:r>
            <a:r>
              <a:rPr lang="en-US" i="1" dirty="0"/>
              <a:t>Sweep </a:t>
            </a:r>
            <a:r>
              <a:rPr lang="en-US" dirty="0"/>
              <a:t>the discharge back-and-forth horizontally across the base of the fire.</a:t>
            </a:r>
          </a:p>
        </p:txBody>
      </p:sp>
    </p:spTree>
    <p:extLst>
      <p:ext uri="{BB962C8B-B14F-4D97-AF65-F5344CB8AC3E}">
        <p14:creationId xmlns:p14="http://schemas.microsoft.com/office/powerpoint/2010/main" val="217656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If </a:t>
            </a:r>
            <a:r>
              <a:rPr lang="en-US" b="1" i="1" dirty="0"/>
              <a:t>You </a:t>
            </a:r>
            <a:r>
              <a:rPr lang="en-US" b="1" dirty="0"/>
              <a:t>Are on Fire?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an incident occurs that sets your clothing on fire, there are a few ways to respond to this. </a:t>
            </a:r>
            <a:r>
              <a:rPr lang="en-US" dirty="0" smtClean="0"/>
              <a:t>Burning</a:t>
            </a:r>
            <a:r>
              <a:rPr lang="tr-TR" dirty="0" smtClean="0"/>
              <a:t> </a:t>
            </a:r>
            <a:r>
              <a:rPr lang="en-US" dirty="0" smtClean="0"/>
              <a:t>clothing</a:t>
            </a:r>
            <a:r>
              <a:rPr lang="en-US" dirty="0"/>
              <a:t>, or skin, is a Class A fire. Since responding very quickly is important, the fastest </a:t>
            </a:r>
            <a:r>
              <a:rPr lang="en-US" dirty="0" smtClean="0"/>
              <a:t>effective</a:t>
            </a:r>
            <a:r>
              <a:rPr lang="tr-TR" dirty="0" smtClean="0"/>
              <a:t> </a:t>
            </a:r>
            <a:r>
              <a:rPr lang="en-US" dirty="0" smtClean="0"/>
              <a:t>response </a:t>
            </a:r>
            <a:r>
              <a:rPr lang="en-US" dirty="0"/>
              <a:t>is the best one when several choices are available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Burning clothing can sometimes be extinguished by the “stop, drop, and roll” method, where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victim </a:t>
            </a:r>
            <a:r>
              <a:rPr lang="en-US" dirty="0"/>
              <a:t>rolls on the floor. The rolling action will extinguish some of the fire; it is helpful if others </a:t>
            </a:r>
            <a:r>
              <a:rPr lang="en-US" dirty="0" smtClean="0"/>
              <a:t>also</a:t>
            </a:r>
            <a:r>
              <a:rPr lang="tr-TR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pat” the area of the fire starting at the head and moving down the body. “Patting” with a towel or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jacket </a:t>
            </a:r>
            <a:r>
              <a:rPr lang="en-US" dirty="0"/>
              <a:t>will help protect the hands of those who are helping. Do not “pat” a burning person with </a:t>
            </a:r>
            <a:r>
              <a:rPr lang="en-US" dirty="0" smtClean="0"/>
              <a:t>your</a:t>
            </a:r>
            <a:r>
              <a:rPr lang="tr-TR" dirty="0" smtClean="0"/>
              <a:t> </a:t>
            </a:r>
            <a:r>
              <a:rPr lang="en-US" dirty="0" smtClean="0"/>
              <a:t>bare </a:t>
            </a:r>
            <a:r>
              <a:rPr lang="en-US" dirty="0"/>
              <a:t>hands or while wearing gloves that could melt.</a:t>
            </a:r>
          </a:p>
        </p:txBody>
      </p:sp>
    </p:spTree>
    <p:extLst>
      <p:ext uri="{BB962C8B-B14F-4D97-AF65-F5344CB8AC3E}">
        <p14:creationId xmlns:p14="http://schemas.microsoft.com/office/powerpoint/2010/main" val="147109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Should You Fight the Fire?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fire can usually be extinguished by a trained person with the proper extinguisher. But, </a:t>
            </a:r>
            <a:r>
              <a:rPr lang="en-US" dirty="0" smtClean="0"/>
              <a:t>life</a:t>
            </a:r>
            <a:r>
              <a:rPr lang="tr-TR" dirty="0" smtClean="0"/>
              <a:t> </a:t>
            </a:r>
            <a:r>
              <a:rPr lang="en-US" dirty="0" smtClean="0"/>
              <a:t>preservation </a:t>
            </a:r>
            <a:r>
              <a:rPr lang="en-US" dirty="0"/>
              <a:t>trumps property loss. Only try to fight a fire if:</a:t>
            </a:r>
          </a:p>
          <a:p>
            <a:r>
              <a:rPr lang="en-US" dirty="0"/>
              <a:t>• It is a “small fire.” There is no clear definition of small, but “flames from floor to ceiling” or “an</a:t>
            </a:r>
          </a:p>
          <a:p>
            <a:r>
              <a:rPr lang="en-US" dirty="0"/>
              <a:t>entire lab bench” is not a small fire. If it </a:t>
            </a:r>
            <a:r>
              <a:rPr lang="en-US" i="1" dirty="0"/>
              <a:t>seems </a:t>
            </a:r>
            <a:r>
              <a:rPr lang="en-US" dirty="0"/>
              <a:t>too big, it </a:t>
            </a:r>
            <a:r>
              <a:rPr lang="en-US" i="1" dirty="0"/>
              <a:t>is </a:t>
            </a:r>
            <a:r>
              <a:rPr lang="en-US" dirty="0"/>
              <a:t>too big.</a:t>
            </a:r>
          </a:p>
          <a:p>
            <a:r>
              <a:rPr lang="en-US" dirty="0"/>
              <a:t>• You have the correct extinguisher and can retrieve is rapidly.</a:t>
            </a:r>
          </a:p>
          <a:p>
            <a:r>
              <a:rPr lang="en-US" dirty="0"/>
              <a:t>• You know how to use the extinguisher.</a:t>
            </a:r>
          </a:p>
          <a:p>
            <a:r>
              <a:rPr lang="en-US" dirty="0"/>
              <a:t>• You always keep an exit available away from the fire. Never allow a fire to get between you and</a:t>
            </a:r>
          </a:p>
          <a:p>
            <a:r>
              <a:rPr lang="en-US" dirty="0"/>
              <a:t>your only exit.</a:t>
            </a:r>
          </a:p>
        </p:txBody>
      </p:sp>
    </p:spTree>
    <p:extLst>
      <p:ext uri="{BB962C8B-B14F-4D97-AF65-F5344CB8AC3E}">
        <p14:creationId xmlns:p14="http://schemas.microsoft.com/office/powerpoint/2010/main" val="240063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CHEMICAL SPILLS: ON YOU AND IN THE LABORATORY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Most solids don’t present high hazards when spilled since they do not disperse easily. If some </a:t>
            </a:r>
            <a:r>
              <a:rPr lang="en-US" dirty="0" smtClean="0"/>
              <a:t>solid</a:t>
            </a:r>
            <a:r>
              <a:rPr lang="tr-TR" dirty="0" smtClean="0"/>
              <a:t> </a:t>
            </a:r>
            <a:r>
              <a:rPr lang="en-US" dirty="0" smtClean="0"/>
              <a:t>chemical </a:t>
            </a:r>
            <a:r>
              <a:rPr lang="en-US" dirty="0"/>
              <a:t>is spilled at your lab bench, a dispensing area, or in a balance room, you should have </a:t>
            </a:r>
            <a:r>
              <a:rPr lang="en-US" dirty="0" smtClean="0"/>
              <a:t>someone</a:t>
            </a:r>
            <a:r>
              <a:rPr lang="tr-TR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protect the area” so that other students are aware of the spill and can avoid any contamination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then </a:t>
            </a:r>
            <a:r>
              <a:rPr lang="en-US" dirty="0"/>
              <a:t>notify your instructor about the spill. Your instructor may tell you how to clean up the spill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someone </a:t>
            </a:r>
            <a:r>
              <a:rPr lang="en-US" dirty="0"/>
              <a:t>else may take care of it. When cleaning up a solid spill, it is usually best to use a small </a:t>
            </a:r>
            <a:r>
              <a:rPr lang="en-US" dirty="0" smtClean="0"/>
              <a:t>brush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dustpan to gather most of the solid. This should not be returned to the original bottle, since it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/>
              <a:t>almost certainly contaminated with trace amounts of dirt or dust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/>
              <a:t>The first and best response to any liquid spill is to immediately clear the area of all people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quickly </a:t>
            </a:r>
            <a:r>
              <a:rPr lang="en-US" dirty="0"/>
              <a:t>notify an instructor. In academic labs, it is very likely that identifying what was spilled </a:t>
            </a:r>
            <a:r>
              <a:rPr lang="en-US" dirty="0" smtClean="0"/>
              <a:t>will</a:t>
            </a:r>
            <a:r>
              <a:rPr lang="tr-TR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fairly easy. Since liquids spread easily, if possible to do so safely, it is best to build a small “dike</a:t>
            </a:r>
            <a:r>
              <a:rPr lang="en-US" dirty="0" smtClean="0"/>
              <a:t>”</a:t>
            </a:r>
            <a:r>
              <a:rPr lang="tr-TR" dirty="0" smtClean="0"/>
              <a:t> </a:t>
            </a:r>
            <a:r>
              <a:rPr lang="en-US" dirty="0" smtClean="0"/>
              <a:t>around </a:t>
            </a:r>
            <a:r>
              <a:rPr lang="en-US" dirty="0"/>
              <a:t>the spill area using sand, an absorbent material, or a “spill pillow” that both absorbs the </a:t>
            </a:r>
            <a:r>
              <a:rPr lang="en-US" dirty="0" smtClean="0"/>
              <a:t>liquid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prevents further spread. Containing the spill is best, but you should not put yourself at risk to </a:t>
            </a:r>
            <a:r>
              <a:rPr lang="en-US" dirty="0" smtClean="0"/>
              <a:t>do</a:t>
            </a:r>
            <a:r>
              <a:rPr lang="tr-TR" dirty="0" smtClean="0"/>
              <a:t> </a:t>
            </a:r>
            <a:r>
              <a:rPr lang="en-US" dirty="0" smtClean="0"/>
              <a:t>this</a:t>
            </a:r>
            <a:r>
              <a:rPr lang="en-US" dirty="0"/>
              <a:t>. If you use a spill kit, you should tell someone in authority about the incident and particularly </a:t>
            </a:r>
            <a:r>
              <a:rPr lang="en-US" dirty="0" smtClean="0"/>
              <a:t>note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the spill kit was used. Returning an “empty” spill kit to a shelf is unsafe since it will not be </a:t>
            </a:r>
            <a:r>
              <a:rPr lang="en-US" dirty="0" smtClean="0"/>
              <a:t>ready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a subsequent emergency!</a:t>
            </a:r>
          </a:p>
        </p:txBody>
      </p:sp>
    </p:spTree>
    <p:extLst>
      <p:ext uri="{BB962C8B-B14F-4D97-AF65-F5344CB8AC3E}">
        <p14:creationId xmlns:p14="http://schemas.microsoft.com/office/powerpoint/2010/main" val="150454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Splashes in Your Eyes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4617" y="2019905"/>
            <a:ext cx="10681063" cy="4023360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Probably the most harmful thing that could happen to you is to have a chemical splashed into </a:t>
            </a:r>
            <a:r>
              <a:rPr lang="en-US" sz="1600" dirty="0" smtClean="0"/>
              <a:t>your</a:t>
            </a:r>
            <a:r>
              <a:rPr lang="tr-TR" sz="1600" dirty="0" smtClean="0"/>
              <a:t> </a:t>
            </a:r>
            <a:r>
              <a:rPr lang="en-US" sz="1600" dirty="0" smtClean="0"/>
              <a:t>eyes</a:t>
            </a:r>
            <a:r>
              <a:rPr lang="en-US" sz="1600" dirty="0"/>
              <a:t>. This is why you are required to wear chemical splash goggles in the laboratory. But what </a:t>
            </a:r>
            <a:r>
              <a:rPr lang="en-US" sz="1600" dirty="0" smtClean="0"/>
              <a:t>should</a:t>
            </a:r>
            <a:r>
              <a:rPr lang="tr-TR" sz="1600" dirty="0" smtClean="0"/>
              <a:t> </a:t>
            </a:r>
            <a:r>
              <a:rPr lang="en-US" sz="1600" dirty="0" smtClean="0"/>
              <a:t>you </a:t>
            </a:r>
            <a:r>
              <a:rPr lang="en-US" sz="1600" dirty="0"/>
              <a:t>do if you do get a chemical splash into your eyes? Each laboratory will be equipped with </a:t>
            </a:r>
            <a:r>
              <a:rPr lang="en-US" sz="1600" dirty="0" smtClean="0"/>
              <a:t>eyewash</a:t>
            </a:r>
            <a:r>
              <a:rPr lang="tr-TR" sz="1600" dirty="0" smtClean="0"/>
              <a:t> </a:t>
            </a:r>
            <a:r>
              <a:rPr lang="en-US" sz="1600" dirty="0" smtClean="0"/>
              <a:t>stations </a:t>
            </a:r>
            <a:r>
              <a:rPr lang="en-US" sz="1600" dirty="0"/>
              <a:t>that are made especially for rinsing your eyes in the event of a splash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Most eyewash units are designed to operate hands-free once activated by pushing a plate or </a:t>
            </a:r>
            <a:r>
              <a:rPr lang="en-US" sz="1600" dirty="0" smtClean="0"/>
              <a:t>pulling</a:t>
            </a:r>
            <a:r>
              <a:rPr lang="tr-TR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unit down to activate water flow. The valve stays open and water continues as long as it is in </a:t>
            </a:r>
            <a:r>
              <a:rPr lang="en-US" sz="1600" dirty="0" smtClean="0"/>
              <a:t>the</a:t>
            </a:r>
            <a:r>
              <a:rPr lang="tr-TR" sz="1600" dirty="0" smtClean="0"/>
              <a:t> </a:t>
            </a:r>
            <a:r>
              <a:rPr lang="en-US" sz="1600" dirty="0" smtClean="0"/>
              <a:t>open </a:t>
            </a:r>
            <a:r>
              <a:rPr lang="en-US" sz="1600" dirty="0"/>
              <a:t>position. Here are several important things that you should know about eyewashes.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• Know where your eyewash is located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• </a:t>
            </a:r>
            <a:r>
              <a:rPr lang="en-US" sz="1600" dirty="0"/>
              <a:t>Make sure access to the eyewash is kept clear and unobstructed—not blocked by equipment 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objects in front of it or around it.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• Learn how to operate it.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• Flush it at least once a week to remove any debris or bacterial growth that might have </a:t>
            </a:r>
            <a:r>
              <a:rPr lang="en-US" sz="1600" dirty="0" smtClean="0"/>
              <a:t>accumulated</a:t>
            </a:r>
            <a:r>
              <a:rPr lang="tr-TR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the eyewash over time. Allow the water to run for about 3 minutes. Some eyewashes </a:t>
            </a:r>
            <a:r>
              <a:rPr lang="en-US" sz="1600" dirty="0" smtClean="0"/>
              <a:t>have</a:t>
            </a:r>
            <a:r>
              <a:rPr lang="tr-TR" sz="1600" dirty="0" smtClean="0"/>
              <a:t> </a:t>
            </a:r>
            <a:r>
              <a:rPr lang="en-US" sz="1600" dirty="0"/>
              <a:t>covers over the heads to provide protection against dust accumulation. These should be </a:t>
            </a:r>
            <a:r>
              <a:rPr lang="en-US" sz="1600" dirty="0" smtClean="0"/>
              <a:t>easily</a:t>
            </a:r>
            <a:r>
              <a:rPr lang="tr-TR" sz="1600" dirty="0" smtClean="0"/>
              <a:t> </a:t>
            </a:r>
            <a:r>
              <a:rPr lang="en-US" sz="1600" dirty="0" smtClean="0"/>
              <a:t>removed</a:t>
            </a:r>
            <a:r>
              <a:rPr lang="en-US" sz="16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• Make sure water flow comes evenly from each eyewash head. Water streams should cross.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• Tell your instructor if you find the eyewash is not operating correctly.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00" y="0"/>
            <a:ext cx="1548000" cy="19698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000" y="0"/>
            <a:ext cx="1584000" cy="19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Emergency Eyewashes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event of splash in your eyes, you should remember to do the following:</a:t>
            </a:r>
          </a:p>
          <a:p>
            <a:pPr algn="just"/>
            <a:r>
              <a:rPr lang="en-US" b="1" dirty="0"/>
              <a:t>1. </a:t>
            </a:r>
            <a:r>
              <a:rPr lang="en-US" dirty="0"/>
              <a:t>Flush your eyes immediately at the eyewash for a minimum of 15 minutes—this is a long </a:t>
            </a:r>
            <a:r>
              <a:rPr lang="en-US" dirty="0" smtClean="0"/>
              <a:t>time</a:t>
            </a:r>
            <a:r>
              <a:rPr lang="tr-TR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you want to be sure that the chemical is removed as much as possible when you seek </a:t>
            </a:r>
            <a:r>
              <a:rPr lang="en-US" dirty="0" smtClean="0"/>
              <a:t>medical</a:t>
            </a:r>
            <a:r>
              <a:rPr lang="tr-TR" dirty="0" smtClean="0"/>
              <a:t> </a:t>
            </a:r>
            <a:r>
              <a:rPr lang="en-US" dirty="0" smtClean="0"/>
              <a:t>assistance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2. </a:t>
            </a:r>
            <a:r>
              <a:rPr lang="en-US" dirty="0"/>
              <a:t>If possible, seek assistance to find the eyewash and to help you in washing your eyes. Hold </a:t>
            </a:r>
            <a:r>
              <a:rPr lang="en-US" dirty="0" smtClean="0"/>
              <a:t>your</a:t>
            </a:r>
            <a:r>
              <a:rPr lang="tr-TR" dirty="0" smtClean="0"/>
              <a:t> </a:t>
            </a:r>
            <a:r>
              <a:rPr lang="en-US" dirty="0" smtClean="0"/>
              <a:t>eyelids </a:t>
            </a:r>
            <a:r>
              <a:rPr lang="en-US" dirty="0"/>
              <a:t>open or get someone else to hold your eyelids open. It is a natural reflex to want to </a:t>
            </a:r>
            <a:r>
              <a:rPr lang="en-US" dirty="0" smtClean="0"/>
              <a:t>close</a:t>
            </a:r>
            <a:r>
              <a:rPr lang="tr-TR" dirty="0" smtClean="0"/>
              <a:t> </a:t>
            </a:r>
            <a:r>
              <a:rPr lang="en-US" dirty="0" smtClean="0"/>
              <a:t>your </a:t>
            </a:r>
            <a:r>
              <a:rPr lang="en-US" dirty="0"/>
              <a:t>eyes in the event of a splash but this only retains the chemical and it is critical that </a:t>
            </a:r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remove </a:t>
            </a:r>
            <a:r>
              <a:rPr lang="en-US" dirty="0"/>
              <a:t>as much of the chemical as possible from your eye. If you have contacts, remove </a:t>
            </a:r>
            <a:r>
              <a:rPr lang="en-US" dirty="0" smtClean="0"/>
              <a:t>them</a:t>
            </a:r>
            <a:r>
              <a:rPr lang="tr-TR" dirty="0" smtClean="0"/>
              <a:t> </a:t>
            </a:r>
            <a:r>
              <a:rPr lang="en-US" dirty="0" smtClean="0"/>
              <a:t>if </a:t>
            </a:r>
            <a:r>
              <a:rPr lang="en-US" dirty="0"/>
              <a:t>this is easy to do—but if it is difficult just continue to rinse. Move your eyeball around 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water </a:t>
            </a:r>
            <a:r>
              <a:rPr lang="en-US" dirty="0"/>
              <a:t>continues to wash to make sure that you have covered all areas of the splash.</a:t>
            </a:r>
          </a:p>
          <a:p>
            <a:pPr algn="just"/>
            <a:r>
              <a:rPr lang="en-US" b="1" dirty="0"/>
              <a:t>3. </a:t>
            </a:r>
            <a:r>
              <a:rPr lang="en-US" dirty="0"/>
              <a:t>Seek medical assistance immediately after washing to ensure the chemical has been removed,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assess </a:t>
            </a:r>
            <a:r>
              <a:rPr lang="en-US" dirty="0"/>
              <a:t>any eye damage, and to determine if further treatment is needed. Get information </a:t>
            </a:r>
            <a:r>
              <a:rPr lang="en-US" dirty="0" smtClean="0"/>
              <a:t>about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chemical, including its name and properties, preferably from a Materials Safety Data </a:t>
            </a:r>
            <a:r>
              <a:rPr lang="en-US" dirty="0" smtClean="0"/>
              <a:t>Sheet</a:t>
            </a:r>
            <a:r>
              <a:rPr lang="tr-TR" dirty="0" smtClean="0"/>
              <a:t> </a:t>
            </a:r>
            <a:r>
              <a:rPr lang="en-US" dirty="0" smtClean="0"/>
              <a:t>so </a:t>
            </a:r>
            <a:r>
              <a:rPr lang="en-US" dirty="0"/>
              <a:t>the physician or medical person can evaluate the need for treatment. However, do not </a:t>
            </a:r>
            <a:r>
              <a:rPr lang="en-US" dirty="0" smtClean="0"/>
              <a:t>delay</a:t>
            </a:r>
            <a:r>
              <a:rPr lang="tr-TR" dirty="0" smtClean="0"/>
              <a:t> </a:t>
            </a:r>
            <a:r>
              <a:rPr lang="en-US" dirty="0" smtClean="0"/>
              <a:t>getting </a:t>
            </a:r>
            <a:r>
              <a:rPr lang="en-US" dirty="0"/>
              <a:t>the person to medical care while someone searches for this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65751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657806" cy="1559131"/>
          </a:xfrm>
        </p:spPr>
        <p:txBody>
          <a:bodyPr/>
          <a:lstStyle/>
          <a:p>
            <a:r>
              <a:rPr lang="en-US" dirty="0"/>
              <a:t>Washing Splashed Chemicals from Your Body——Using Emergency Showers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7567749" cy="402336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Each laboratory should have an emergency shower. Sometimes these showers are located in the hall </a:t>
            </a:r>
            <a:r>
              <a:rPr lang="en-US" dirty="0" smtClean="0"/>
              <a:t>just</a:t>
            </a:r>
            <a:r>
              <a:rPr lang="tr-TR" dirty="0" smtClean="0"/>
              <a:t> </a:t>
            </a:r>
            <a:r>
              <a:rPr lang="en-US" dirty="0" smtClean="0"/>
              <a:t>adjacent </a:t>
            </a:r>
            <a:r>
              <a:rPr lang="en-US" dirty="0"/>
              <a:t>to the laboratory so they serve several laboratories at once. These showers are to be used if </a:t>
            </a:r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spill </a:t>
            </a:r>
            <a:r>
              <a:rPr lang="en-US" dirty="0"/>
              <a:t>large quantities of chemicals on your body and clothing. Some safety showers are called </a:t>
            </a:r>
            <a:r>
              <a:rPr lang="en-US" dirty="0" smtClean="0"/>
              <a:t>deluge</a:t>
            </a:r>
            <a:r>
              <a:rPr lang="tr-TR" dirty="0" smtClean="0"/>
              <a:t> </a:t>
            </a:r>
            <a:r>
              <a:rPr lang="en-US" dirty="0" smtClean="0"/>
              <a:t>showers </a:t>
            </a:r>
            <a:r>
              <a:rPr lang="en-US" dirty="0"/>
              <a:t>because they release a large volume of water very rapidly—usually &gt;75 liters per minute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do </a:t>
            </a:r>
            <a:r>
              <a:rPr lang="en-US" dirty="0"/>
              <a:t>not shut off until all of a specified volume of water has been released. Other safety showers </a:t>
            </a:r>
            <a:r>
              <a:rPr lang="en-US" dirty="0" smtClean="0"/>
              <a:t>have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handle that pulls down to the on position and when the handle is released it shuts off. Be </a:t>
            </a:r>
            <a:r>
              <a:rPr lang="en-US" dirty="0" smtClean="0"/>
              <a:t>prepared,</a:t>
            </a:r>
            <a:r>
              <a:rPr lang="tr-TR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water will be cold! All areas where there are corrosives or other chemicals that could injure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body </a:t>
            </a:r>
            <a:r>
              <a:rPr lang="en-US" dirty="0"/>
              <a:t>should have emergency showers.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284" y="1845734"/>
            <a:ext cx="2545598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8571" y="1007533"/>
            <a:ext cx="10254343" cy="5502124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• Emergency showers should be used in the event of a chemical splash or spill on your body </a:t>
            </a:r>
            <a:r>
              <a:rPr lang="en-US" dirty="0" smtClean="0"/>
              <a:t>and</a:t>
            </a:r>
            <a:r>
              <a:rPr lang="tr-TR" dirty="0" smtClean="0"/>
              <a:t>  </a:t>
            </a:r>
            <a:r>
              <a:rPr lang="en-US" dirty="0" smtClean="0"/>
              <a:t>clothes</a:t>
            </a:r>
            <a:r>
              <a:rPr lang="en-US" dirty="0"/>
              <a:t>. They can also be used to extinguish fire if your clothing is burning.</a:t>
            </a:r>
          </a:p>
          <a:p>
            <a:pPr algn="just"/>
            <a:r>
              <a:rPr lang="en-US" dirty="0"/>
              <a:t>• Stand under the shower and pull the handle or chain to activate the valve that releases the </a:t>
            </a:r>
            <a:r>
              <a:rPr lang="en-US" dirty="0" smtClean="0"/>
              <a:t>water</a:t>
            </a:r>
            <a:r>
              <a:rPr lang="tr-TR" dirty="0" smtClean="0"/>
              <a:t> </a:t>
            </a:r>
            <a:r>
              <a:rPr lang="en-US" dirty="0" smtClean="0"/>
              <a:t>flow.</a:t>
            </a:r>
            <a:r>
              <a:rPr lang="tr-TR" dirty="0" smtClean="0"/>
              <a:t> </a:t>
            </a:r>
            <a:endParaRPr lang="en-US" dirty="0"/>
          </a:p>
          <a:p>
            <a:pPr algn="just"/>
            <a:r>
              <a:rPr lang="en-US" dirty="0"/>
              <a:t>• Clothing soaked in chemicals can do serious injury to the body so you need to remove </a:t>
            </a:r>
            <a:r>
              <a:rPr lang="en-US" dirty="0" smtClean="0"/>
              <a:t>all</a:t>
            </a:r>
            <a:r>
              <a:rPr lang="tr-TR" dirty="0" smtClean="0"/>
              <a:t>  </a:t>
            </a:r>
            <a:r>
              <a:rPr lang="en-US" dirty="0" smtClean="0"/>
              <a:t>contaminated </a:t>
            </a:r>
            <a:r>
              <a:rPr lang="en-US" dirty="0"/>
              <a:t>clothing, including shoes, socks, and jewelry that might have chemicals trapped 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them</a:t>
            </a:r>
            <a:r>
              <a:rPr lang="en-US" dirty="0"/>
              <a:t>. Do not attempt to wipe off the chemical from the clothing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pPr algn="just"/>
            <a:r>
              <a:rPr lang="en-US" dirty="0" smtClean="0"/>
              <a:t>• </a:t>
            </a:r>
            <a:r>
              <a:rPr lang="en-US" dirty="0"/>
              <a:t>Remove the contaminated clothing carefully so that the chemical does not get splashed in </a:t>
            </a:r>
            <a:r>
              <a:rPr lang="en-US" dirty="0" smtClean="0"/>
              <a:t>your</a:t>
            </a:r>
            <a:r>
              <a:rPr lang="tr-TR" dirty="0" smtClean="0"/>
              <a:t> </a:t>
            </a:r>
            <a:r>
              <a:rPr lang="en-US" dirty="0" smtClean="0"/>
              <a:t>eyes </a:t>
            </a:r>
            <a:r>
              <a:rPr lang="en-US" dirty="0"/>
              <a:t>or on some other part of the body.</a:t>
            </a:r>
          </a:p>
          <a:p>
            <a:pPr algn="just"/>
            <a:r>
              <a:rPr lang="en-US" dirty="0"/>
              <a:t>• Residence time of the chemical on your body is critical so removing contaminated clothing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washing </a:t>
            </a:r>
            <a:r>
              <a:rPr lang="en-US" dirty="0"/>
              <a:t>the area under a shower should be done as quickly as possible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9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FIRE EMERGENCIES IN INTRODUCTORY COURSES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 beaker of acetone, a very flammable organic solvent, was placed near a hot plate. The acetone fumes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heavier </a:t>
            </a:r>
            <a:r>
              <a:rPr lang="en-US" dirty="0"/>
              <a:t>than air, crept along the top of the bench and at some point the frayed electrical wiring of the </a:t>
            </a:r>
            <a:r>
              <a:rPr lang="en-US" dirty="0" smtClean="0"/>
              <a:t>hot</a:t>
            </a:r>
            <a:r>
              <a:rPr lang="tr-TR" dirty="0" smtClean="0"/>
              <a:t> </a:t>
            </a:r>
            <a:r>
              <a:rPr lang="en-US" dirty="0" smtClean="0"/>
              <a:t>plate </a:t>
            </a:r>
            <a:r>
              <a:rPr lang="en-US" dirty="0"/>
              <a:t>generated a spark and ignited the fumes. An instructor’s clothing caught fire. One alert student </a:t>
            </a:r>
            <a:r>
              <a:rPr lang="en-US" dirty="0" smtClean="0"/>
              <a:t>safely</a:t>
            </a:r>
            <a:r>
              <a:rPr lang="tr-TR" dirty="0" smtClean="0"/>
              <a:t> </a:t>
            </a:r>
            <a:r>
              <a:rPr lang="en-US" dirty="0" smtClean="0"/>
              <a:t>extinguished </a:t>
            </a:r>
            <a:r>
              <a:rPr lang="en-US" dirty="0"/>
              <a:t>the fire and another wrapped the instructor in a fire blanket. There were no serious injuries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damage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What </a:t>
            </a:r>
            <a:r>
              <a:rPr lang="en-US" dirty="0" smtClean="0"/>
              <a:t>le</a:t>
            </a:r>
            <a:r>
              <a:rPr lang="en-US" dirty="0"/>
              <a:t>ssons can be learned from this incident?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r>
              <a:rPr lang="en-US" dirty="0"/>
              <a:t>Fires in laboratories can be incredibly dangerous. Besides the danger of receiving burns, burning </a:t>
            </a:r>
            <a:r>
              <a:rPr lang="en-US" dirty="0" smtClean="0"/>
              <a:t>chemicals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produce toxic fumes and the risk of explosions. Fortunately, in introductory lab courses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nature </a:t>
            </a:r>
            <a:r>
              <a:rPr lang="en-US" dirty="0"/>
              <a:t>and amounts of flammable substances are quite limited so that “worst case” </a:t>
            </a:r>
            <a:r>
              <a:rPr lang="tr-TR" dirty="0" smtClean="0"/>
              <a:t> </a:t>
            </a:r>
            <a:r>
              <a:rPr lang="en-US" dirty="0" smtClean="0"/>
              <a:t>scenarios </a:t>
            </a:r>
            <a:r>
              <a:rPr lang="en-US" dirty="0"/>
              <a:t>and </a:t>
            </a:r>
            <a:r>
              <a:rPr lang="en-US" dirty="0" smtClean="0"/>
              <a:t>explosions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not likely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0343" y="811591"/>
            <a:ext cx="10358301" cy="402336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• Modesty can be a hindrance that can result in more serious injury. Assist modest people, reassuring them of the importance of removing contaminated clothing. If possible try to provide </a:t>
            </a:r>
            <a:r>
              <a:rPr lang="en-US" dirty="0" smtClean="0"/>
              <a:t>screening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 sort to assist in preserving modesty.</a:t>
            </a:r>
          </a:p>
          <a:p>
            <a:pPr algn="just"/>
            <a:r>
              <a:rPr lang="en-US" dirty="0"/>
              <a:t>• Try to get assistance to help remove clothing. This is particularly important if the person is dazed and does not respond quickly.</a:t>
            </a:r>
          </a:p>
          <a:p>
            <a:pPr algn="just"/>
            <a:r>
              <a:rPr lang="en-US" dirty="0"/>
              <a:t>• Clothing may need to be cut off—do this with care to avoid further injury to the person and to you if you are assisting in removing clothing.</a:t>
            </a:r>
          </a:p>
          <a:p>
            <a:r>
              <a:rPr lang="en-US" dirty="0"/>
              <a:t>• A clean laboratory coat can be used for warmth and modesty after the shower.</a:t>
            </a:r>
          </a:p>
          <a:p>
            <a:r>
              <a:rPr lang="en-US" dirty="0"/>
              <a:t>• Clothing that is contaminated needs to be handled as hazardous waste.</a:t>
            </a:r>
          </a:p>
          <a:p>
            <a:pPr algn="just"/>
            <a:r>
              <a:rPr lang="en-US" dirty="0"/>
              <a:t>• After the shower has removed the chemical, seek medical assistance to evaluate potential injuries from the chemical. If possible bring a Material Safety Data Sheet to the physician; however, do not delay seeking medical treatment to look for this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46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steps in responding to a chemical spill are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• </a:t>
            </a:r>
            <a:r>
              <a:rPr lang="en-US" i="1" dirty="0"/>
              <a:t>Evacuate. </a:t>
            </a:r>
            <a:r>
              <a:rPr lang="en-US" dirty="0"/>
              <a:t>Depending on the size of the spill and the hazards posed by the chemical, it may </a:t>
            </a:r>
            <a:r>
              <a:rPr lang="en-US" dirty="0" smtClean="0"/>
              <a:t>be</a:t>
            </a:r>
            <a:r>
              <a:rPr lang="tr-TR" dirty="0"/>
              <a:t> </a:t>
            </a:r>
            <a:r>
              <a:rPr lang="en-US" dirty="0" smtClean="0"/>
              <a:t>necessary </a:t>
            </a:r>
            <a:r>
              <a:rPr lang="en-US" dirty="0"/>
              <a:t>to evacuate the immediate area or the entire building</a:t>
            </a:r>
            <a:r>
              <a:rPr lang="en-US" dirty="0" smtClean="0"/>
              <a:t>.</a:t>
            </a:r>
            <a:endParaRPr lang="tr-TR" dirty="0"/>
          </a:p>
          <a:p>
            <a:pPr algn="just"/>
            <a:r>
              <a:rPr lang="en-US" dirty="0" smtClean="0"/>
              <a:t>• </a:t>
            </a:r>
            <a:r>
              <a:rPr lang="en-US" i="1" dirty="0"/>
              <a:t>Communicate</a:t>
            </a:r>
            <a:r>
              <a:rPr lang="en-US" dirty="0"/>
              <a:t>. You should alert someone, preferably your laboratory instructor or assistant,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has been a spill. If you know the nature of the spill, you should relay this information </a:t>
            </a:r>
            <a:r>
              <a:rPr lang="en-US" dirty="0" smtClean="0"/>
              <a:t>so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appropriate action can be taken. You should alert others of the possible hazard and </a:t>
            </a:r>
            <a:r>
              <a:rPr lang="en-US" dirty="0" smtClean="0"/>
              <a:t>advise</a:t>
            </a:r>
            <a:r>
              <a:rPr lang="tr-TR" dirty="0" smtClean="0"/>
              <a:t> </a:t>
            </a:r>
            <a:r>
              <a:rPr lang="en-US" dirty="0" smtClean="0"/>
              <a:t>them </a:t>
            </a:r>
            <a:r>
              <a:rPr lang="en-US" dirty="0"/>
              <a:t>to avoid this area.</a:t>
            </a:r>
          </a:p>
          <a:p>
            <a:pPr algn="just"/>
            <a:r>
              <a:rPr lang="en-US" dirty="0"/>
              <a:t>• </a:t>
            </a:r>
            <a:r>
              <a:rPr lang="en-US" i="1" dirty="0"/>
              <a:t>Isolate</a:t>
            </a:r>
            <a:r>
              <a:rPr lang="en-US" dirty="0"/>
              <a:t>. If possible, try to limit the extent of the spill (for liquids) by containing the spill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sand </a:t>
            </a:r>
            <a:r>
              <a:rPr lang="en-US" dirty="0"/>
              <a:t>or other appropriate material.</a:t>
            </a:r>
          </a:p>
          <a:p>
            <a:pPr algn="just"/>
            <a:r>
              <a:rPr lang="en-US" dirty="0"/>
              <a:t>• </a:t>
            </a:r>
            <a:r>
              <a:rPr lang="en-US" i="1" dirty="0"/>
              <a:t>Mitigate</a:t>
            </a:r>
            <a:r>
              <a:rPr lang="en-US" dirty="0"/>
              <a:t>. With your instructor’s permission and guidance you may participate in cleaning up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spill</a:t>
            </a:r>
            <a:r>
              <a:rPr lang="en-US" dirty="0"/>
              <a:t>. However, you should not attempt to clean up any but the most trivial spill without </a:t>
            </a:r>
            <a:r>
              <a:rPr lang="en-US" dirty="0" smtClean="0"/>
              <a:t>help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someone with more </a:t>
            </a:r>
            <a:r>
              <a:rPr lang="en-US" dirty="0" err="1"/>
              <a:t>training.</a:t>
            </a:r>
            <a:r>
              <a:rPr lang="en-US" dirty="0" err="1" smtClean="0"/>
              <a:t>cuate</a:t>
            </a:r>
            <a:r>
              <a:rPr lang="en-US" dirty="0" smtClean="0"/>
              <a:t> </a:t>
            </a:r>
            <a:r>
              <a:rPr lang="en-US" dirty="0"/>
              <a:t>the immediate area or the entire building.</a:t>
            </a:r>
          </a:p>
        </p:txBody>
      </p:sp>
    </p:spTree>
    <p:extLst>
      <p:ext uri="{BB962C8B-B14F-4D97-AF65-F5344CB8AC3E}">
        <p14:creationId xmlns:p14="http://schemas.microsoft.com/office/powerpoint/2010/main" val="167595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3992" y="4440813"/>
            <a:ext cx="10058400" cy="4023360"/>
          </a:xfrm>
        </p:spPr>
        <p:txBody>
          <a:bodyPr/>
          <a:lstStyle/>
          <a:p>
            <a:r>
              <a:rPr lang="en-US" dirty="0"/>
              <a:t>Most laboratories do not use water (extinguishers) because fires with chemicals and electrical </a:t>
            </a:r>
            <a:r>
              <a:rPr lang="en-US" dirty="0" smtClean="0"/>
              <a:t>equipment</a:t>
            </a:r>
            <a:r>
              <a:rPr lang="tr-TR" dirty="0" smtClean="0"/>
              <a:t> </a:t>
            </a:r>
            <a:r>
              <a:rPr lang="en-US" dirty="0" smtClean="0"/>
              <a:t>should </a:t>
            </a:r>
            <a:r>
              <a:rPr lang="en-US" dirty="0"/>
              <a:t>be extinguished with other </a:t>
            </a:r>
            <a:r>
              <a:rPr lang="en-US" dirty="0" smtClean="0"/>
              <a:t>agents.</a:t>
            </a:r>
            <a:r>
              <a:rPr lang="tr-TR" dirty="0" smtClean="0"/>
              <a:t> </a:t>
            </a:r>
            <a:r>
              <a:rPr lang="en-US" dirty="0" smtClean="0"/>
              <a:t>Class B fires are burning organic liquids. Gasoline that is burning inside an automobile engine</a:t>
            </a:r>
            <a:r>
              <a:rPr lang="tr-TR" dirty="0" smtClean="0"/>
              <a:t> </a:t>
            </a:r>
            <a:r>
              <a:rPr lang="en-US" dirty="0" smtClean="0"/>
              <a:t>is a controlled Class B fire. Class C fires are any fires (Class A or Class B) that </a:t>
            </a:r>
            <a:r>
              <a:rPr lang="en-US" i="1" dirty="0" smtClean="0"/>
              <a:t>also </a:t>
            </a:r>
            <a:r>
              <a:rPr lang="en-US" dirty="0" smtClean="0"/>
              <a:t>involve energized electricity. A burning</a:t>
            </a:r>
            <a:r>
              <a:rPr lang="tr-TR" dirty="0" smtClean="0"/>
              <a:t> </a:t>
            </a:r>
            <a:r>
              <a:rPr lang="en-US" dirty="0" smtClean="0"/>
              <a:t>computer is a Class C fire.</a:t>
            </a:r>
            <a:r>
              <a:rPr lang="tr-TR" dirty="0" smtClean="0"/>
              <a:t> </a:t>
            </a:r>
            <a:r>
              <a:rPr lang="en-US" dirty="0"/>
              <a:t>Since this raises the possibility of fatal electrical shock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water </a:t>
            </a:r>
            <a:r>
              <a:rPr lang="en-US" dirty="0"/>
              <a:t>should never be used on a Class C fire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/>
              <a:t>Class D fires are pretty rare outside of specific chemical laboratories or workplaces.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2" y="1845734"/>
            <a:ext cx="1050192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3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Fire Triangle and the Fire Tetrahedron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many years, fire scientists considered fire to consist of three components: oxygen, fuel, and heat</a:t>
            </a:r>
            <a:r>
              <a:rPr lang="en-US" dirty="0" smtClean="0"/>
              <a:t>.</a:t>
            </a:r>
            <a:r>
              <a:rPr lang="tr-TR" dirty="0" smtClean="0"/>
              <a:t>  </a:t>
            </a:r>
            <a:r>
              <a:rPr lang="en-US" dirty="0" smtClean="0"/>
              <a:t>These three features comprised the fire triangle</a:t>
            </a:r>
            <a:r>
              <a:rPr lang="tr-TR" dirty="0" smtClean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87" y="3080658"/>
            <a:ext cx="8877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the fire triangle to think</a:t>
            </a:r>
            <a:r>
              <a:rPr lang="tr-TR" dirty="0"/>
              <a:t> </a:t>
            </a:r>
            <a:r>
              <a:rPr lang="en-US" dirty="0"/>
              <a:t>about how to prevent a fire from starting by not allowing all three components to meet. Keeping any</a:t>
            </a:r>
            <a:r>
              <a:rPr lang="tr-TR" dirty="0"/>
              <a:t> </a:t>
            </a:r>
            <a:r>
              <a:rPr lang="en-US" dirty="0"/>
              <a:t>one of them away from the other two will prevent a fire from starting. We use the fire triangle to</a:t>
            </a:r>
            <a:r>
              <a:rPr lang="tr-TR" dirty="0"/>
              <a:t> </a:t>
            </a:r>
            <a:r>
              <a:rPr lang="en-US" dirty="0"/>
              <a:t>understand how to </a:t>
            </a:r>
            <a:r>
              <a:rPr lang="en-US" i="1" dirty="0"/>
              <a:t>prevent </a:t>
            </a:r>
            <a:r>
              <a:rPr lang="en-US" dirty="0"/>
              <a:t>fires. We now better understand the details of the chemistry of fire and this</a:t>
            </a:r>
            <a:r>
              <a:rPr lang="tr-TR" dirty="0"/>
              <a:t> </a:t>
            </a:r>
            <a:r>
              <a:rPr lang="en-US" dirty="0"/>
              <a:t>triangle has been replaced by the fire tetrahedron because there is a fourth element that is needed to</a:t>
            </a:r>
            <a:r>
              <a:rPr lang="tr-TR" dirty="0"/>
              <a:t> </a:t>
            </a:r>
            <a:r>
              <a:rPr lang="en-US" dirty="0"/>
              <a:t>explain how fires are extinguished.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3586693"/>
            <a:ext cx="83724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Fires </a:t>
            </a:r>
            <a:r>
              <a:rPr lang="en-US" b="1" dirty="0" smtClean="0"/>
              <a:t>Burn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may surprise you to learn that liquids and solids don’t burn! This statement seems at odds with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common </a:t>
            </a:r>
            <a:r>
              <a:rPr lang="en-US" dirty="0"/>
              <a:t>experience of paper, wood, or gasoline burning, but in fact, at the molecular level, the solid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liquid </a:t>
            </a:r>
            <a:r>
              <a:rPr lang="en-US" dirty="0"/>
              <a:t>has to be vaporized before it will burn. When a match ignites paper or some flammable liquid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heat from the match first </a:t>
            </a:r>
            <a:r>
              <a:rPr lang="en-US" dirty="0" err="1"/>
              <a:t>pyrolyzes</a:t>
            </a:r>
            <a:r>
              <a:rPr lang="en-US" dirty="0"/>
              <a:t> (decomposes) the material so that some vapor is produced.</a:t>
            </a:r>
          </a:p>
        </p:txBody>
      </p:sp>
    </p:spTree>
    <p:extLst>
      <p:ext uri="{BB962C8B-B14F-4D97-AF65-F5344CB8AC3E}">
        <p14:creationId xmlns:p14="http://schemas.microsoft.com/office/powerpoint/2010/main" val="238009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Classes of Fires and Types of Fire Extinguishers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108" y="4212697"/>
            <a:ext cx="10058400" cy="4023360"/>
          </a:xfrm>
        </p:spPr>
        <p:txBody>
          <a:bodyPr/>
          <a:lstStyle/>
          <a:p>
            <a:pPr algn="just"/>
            <a:r>
              <a:rPr lang="en-US" dirty="0"/>
              <a:t>Since most lab fires are Class B and/or Class C fires, water is usually </a:t>
            </a:r>
            <a:r>
              <a:rPr lang="en-US" i="1" dirty="0"/>
              <a:t>not </a:t>
            </a:r>
            <a:r>
              <a:rPr lang="en-US" dirty="0"/>
              <a:t>a good first choice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extinguish </a:t>
            </a:r>
            <a:r>
              <a:rPr lang="en-US" dirty="0"/>
              <a:t>a fire in a lab. The only exception to this would be, for example, a situation where </a:t>
            </a:r>
            <a:r>
              <a:rPr lang="en-US" dirty="0" smtClean="0"/>
              <a:t>some</a:t>
            </a:r>
            <a:r>
              <a:rPr lang="tr-TR" dirty="0" smtClean="0"/>
              <a:t> </a:t>
            </a:r>
            <a:r>
              <a:rPr lang="en-US" dirty="0" smtClean="0"/>
              <a:t>papers </a:t>
            </a:r>
            <a:r>
              <a:rPr lang="en-US" dirty="0"/>
              <a:t>caught on fire in a lab. This is clearly a Class A fire and can be doused easily with water or by</a:t>
            </a:r>
            <a:r>
              <a:rPr lang="en-US" dirty="0" smtClean="0"/>
              <a:t>,</a:t>
            </a:r>
            <a:r>
              <a:rPr lang="tr-TR" dirty="0" smtClean="0"/>
              <a:t>  </a:t>
            </a:r>
            <a:r>
              <a:rPr lang="en-US" dirty="0" smtClean="0"/>
              <a:t>if </a:t>
            </a:r>
            <a:r>
              <a:rPr lang="en-US" dirty="0"/>
              <a:t>possible, moving the papers into a nearby sink and turning on the water</a:t>
            </a:r>
            <a:r>
              <a:rPr lang="en-US" dirty="0" smtClean="0"/>
              <a:t>.</a:t>
            </a:r>
            <a:r>
              <a:rPr lang="tr-TR" dirty="0" smtClean="0"/>
              <a:t> W</a:t>
            </a:r>
            <a:r>
              <a:rPr lang="en-US" dirty="0" err="1" smtClean="0"/>
              <a:t>ater</a:t>
            </a:r>
            <a:r>
              <a:rPr lang="en-US" dirty="0" smtClean="0"/>
              <a:t> </a:t>
            </a:r>
            <a:r>
              <a:rPr lang="en-US" dirty="0"/>
              <a:t>extinguishes a Class A fire primarily by cooling the burning fuel. Type A extinguishers </a:t>
            </a:r>
            <a:r>
              <a:rPr lang="en-US" dirty="0" smtClean="0"/>
              <a:t>are</a:t>
            </a:r>
            <a:r>
              <a:rPr lang="tr-TR" dirty="0" smtClean="0"/>
              <a:t>  </a:t>
            </a:r>
            <a:r>
              <a:rPr lang="en-US" dirty="0" smtClean="0"/>
              <a:t>not </a:t>
            </a:r>
            <a:r>
              <a:rPr lang="en-US" dirty="0"/>
              <a:t>likely to be found in laboratories. This removes the “heat” from the fire tetrahedron and the </a:t>
            </a:r>
            <a:r>
              <a:rPr lang="en-US" dirty="0" smtClean="0"/>
              <a:t>fire</a:t>
            </a:r>
            <a:r>
              <a:rPr lang="tr-TR" dirty="0" smtClean="0"/>
              <a:t> </a:t>
            </a:r>
            <a:r>
              <a:rPr lang="en-US" dirty="0" smtClean="0"/>
              <a:t>stops </a:t>
            </a:r>
            <a:r>
              <a:rPr lang="en-US" dirty="0"/>
              <a:t>burning.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27" y="1827266"/>
            <a:ext cx="79152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8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FIREFIGHTERS LOVE WATER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37360"/>
            <a:ext cx="7848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Carbon Dioxide Extinguishers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8852263" cy="4023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 common type of fire extinguisher to be found in a lab is a heavy metal container with several </a:t>
            </a:r>
            <a:r>
              <a:rPr lang="en-US" dirty="0" smtClean="0"/>
              <a:t>pounds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liquid carbon dioxide inside and a large wide-mouth black </a:t>
            </a:r>
            <a:r>
              <a:rPr lang="en-US" dirty="0" smtClean="0"/>
              <a:t>nozzle</a:t>
            </a:r>
            <a:r>
              <a:rPr lang="tr-TR" dirty="0" smtClean="0"/>
              <a:t>. </a:t>
            </a:r>
            <a:r>
              <a:rPr lang="en-US" dirty="0"/>
              <a:t>The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tr-TR" dirty="0" smtClean="0"/>
              <a:t> </a:t>
            </a:r>
            <a:r>
              <a:rPr lang="en-US" dirty="0" smtClean="0"/>
              <a:t>extinguisher </a:t>
            </a:r>
            <a:r>
              <a:rPr lang="en-US" dirty="0"/>
              <a:t>is for Class B or Class C fires. The vapor pressure of liquid CO</a:t>
            </a:r>
            <a:r>
              <a:rPr lang="en-US" baseline="-25000" dirty="0"/>
              <a:t>2</a:t>
            </a:r>
            <a:r>
              <a:rPr lang="en-US" dirty="0"/>
              <a:t> at 20 ◦C is about 58 atm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pPr algn="just"/>
            <a:r>
              <a:rPr lang="en-US" dirty="0" smtClean="0"/>
              <a:t>When </a:t>
            </a:r>
            <a:r>
              <a:rPr lang="en-US" dirty="0"/>
              <a:t>this extinguisher is discharged, gas immediately exits the extinguisher through a large </a:t>
            </a:r>
            <a:r>
              <a:rPr lang="en-US" dirty="0" smtClean="0"/>
              <a:t>nozzle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is reduced to local atmospheric pressure. The method of extinguishing the fire is to reduce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concentration </a:t>
            </a:r>
            <a:r>
              <a:rPr lang="en-US" dirty="0"/>
              <a:t>of atmospheric oxygen to a very low level by creating a “blanket” of CO</a:t>
            </a:r>
            <a:r>
              <a:rPr lang="en-US" baseline="-25000" dirty="0"/>
              <a:t>2</a:t>
            </a:r>
            <a:r>
              <a:rPr lang="en-US" dirty="0"/>
              <a:t> gas 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site </a:t>
            </a:r>
            <a:r>
              <a:rPr lang="en-US" dirty="0"/>
              <a:t>of the fire. </a:t>
            </a:r>
            <a:endParaRPr lang="tr-TR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momentarily extinguishes the fire, and in the case of a burning liquid, the </a:t>
            </a:r>
            <a:r>
              <a:rPr lang="en-US" dirty="0" smtClean="0"/>
              <a:t>rate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vaporization of the liquid is greatly reduced. For just a moment, no more fuel or heat is </a:t>
            </a:r>
            <a:r>
              <a:rPr lang="en-US" dirty="0" smtClean="0"/>
              <a:t>available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allow the fire to continue to burn. After the CO</a:t>
            </a:r>
            <a:r>
              <a:rPr lang="en-US" baseline="-25000" dirty="0"/>
              <a:t>2</a:t>
            </a:r>
            <a:r>
              <a:rPr lang="en-US" dirty="0"/>
              <a:t> quickly dissipates and oxygen returns, the </a:t>
            </a:r>
            <a:r>
              <a:rPr lang="en-US" dirty="0" smtClean="0"/>
              <a:t>heat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fire is gone and the fire can’t restart. </a:t>
            </a:r>
            <a:endParaRPr lang="tr-TR" dirty="0" smtClean="0"/>
          </a:p>
          <a:p>
            <a:pPr algn="just"/>
            <a:r>
              <a:rPr lang="en-US" dirty="0" smtClean="0"/>
              <a:t>Thus</a:t>
            </a:r>
            <a:r>
              <a:rPr lang="en-US" dirty="0"/>
              <a:t>, even though the fuel and oxygen are present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interrupting </a:t>
            </a:r>
            <a:r>
              <a:rPr lang="en-US" dirty="0"/>
              <a:t>the fire eliminates the heat needed to continue chemical reaction. Most liquids have </a:t>
            </a:r>
            <a:r>
              <a:rPr lang="en-US" dirty="0" smtClean="0"/>
              <a:t>lower</a:t>
            </a:r>
            <a:r>
              <a:rPr lang="tr-TR" dirty="0" smtClean="0"/>
              <a:t> </a:t>
            </a:r>
            <a:r>
              <a:rPr lang="en-US" dirty="0" smtClean="0"/>
              <a:t>heat </a:t>
            </a:r>
            <a:r>
              <a:rPr lang="en-US" dirty="0"/>
              <a:t>capacities so the liquid itself never gets very warm.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680" y="0"/>
            <a:ext cx="2074320" cy="38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126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</TotalTime>
  <Words>3223</Words>
  <Application>Microsoft Office PowerPoint</Application>
  <PresentationFormat>Widescreen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Geçmişe bakış</vt:lpstr>
      <vt:lpstr>PHA 297: Laboratory Safety</vt:lpstr>
      <vt:lpstr>FIRE EMERGENCIES IN INTRODUCTORY COURSES</vt:lpstr>
      <vt:lpstr>PowerPoint Presentation</vt:lpstr>
      <vt:lpstr>The Fire Triangle and the Fire Tetrahedron</vt:lpstr>
      <vt:lpstr>PowerPoint Presentation</vt:lpstr>
      <vt:lpstr>How Fires Burn</vt:lpstr>
      <vt:lpstr>Classes of Fires and Types of Fire Extinguishers</vt:lpstr>
      <vt:lpstr>WHY FIREFIGHTERS LOVE WATER</vt:lpstr>
      <vt:lpstr>Carbon Dioxide Extinguishers</vt:lpstr>
      <vt:lpstr>PowerPoint Presentation</vt:lpstr>
      <vt:lpstr>Dry Chemical Extinguishers </vt:lpstr>
      <vt:lpstr>PowerPoint Presentation</vt:lpstr>
      <vt:lpstr>What If You Are on Fire?</vt:lpstr>
      <vt:lpstr>Should You Fight the Fire?</vt:lpstr>
      <vt:lpstr>CHEMICAL SPILLS: ON YOU AND IN THE LABORATORY</vt:lpstr>
      <vt:lpstr>Splashes in Your Eyes</vt:lpstr>
      <vt:lpstr>Using Emergency Eyewashes</vt:lpstr>
      <vt:lpstr>Washing Splashed Chemicals from Your Body——Using Emergency Showers</vt:lpstr>
      <vt:lpstr>PowerPoint Presentation</vt:lpstr>
      <vt:lpstr>PowerPoint Presentation</vt:lpstr>
      <vt:lpstr>The key steps in responding to a chemical spill are: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sevinc</dc:creator>
  <cp:lastModifiedBy>kullanicii</cp:lastModifiedBy>
  <cp:revision>29</cp:revision>
  <dcterms:created xsi:type="dcterms:W3CDTF">2016-10-03T18:10:26Z</dcterms:created>
  <dcterms:modified xsi:type="dcterms:W3CDTF">2017-10-12T11:32:49Z</dcterms:modified>
</cp:coreProperties>
</file>