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57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BB265-33C5-4DBF-9C99-14CBE9B0829E}" type="datetimeFigureOut">
              <a:rPr lang="tr-TR" smtClean="0"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D92F4-8B10-472E-B9B8-DB1CE15D9AF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548680"/>
            <a:ext cx="7830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 </a:t>
            </a:r>
            <a:r>
              <a:rPr lang="tr-TR" sz="2400" b="1" dirty="0"/>
              <a:t>MAGMATİK KAYAÇLARIN BÖLGESEL METAMORFİZMASI </a:t>
            </a:r>
            <a:r>
              <a:rPr lang="tr-TR" sz="2400" b="1" dirty="0" smtClean="0"/>
              <a:t>İLE</a:t>
            </a:r>
          </a:p>
          <a:p>
            <a:pPr algn="ctr"/>
            <a:r>
              <a:rPr lang="tr-TR" sz="2400" b="1" dirty="0" smtClean="0"/>
              <a:t> </a:t>
            </a:r>
            <a:r>
              <a:rPr lang="tr-TR" sz="2400" b="1" dirty="0"/>
              <a:t>OLUŞAN </a:t>
            </a:r>
            <a:r>
              <a:rPr lang="tr-TR" sz="2400" b="1" dirty="0" smtClean="0"/>
              <a:t>KAYAÇLAR</a:t>
            </a:r>
            <a:endParaRPr lang="tr-TR" sz="2400" dirty="0"/>
          </a:p>
        </p:txBody>
      </p:sp>
      <p:sp>
        <p:nvSpPr>
          <p:cNvPr id="3" name="2 Metin kutusu"/>
          <p:cNvSpPr txBox="1"/>
          <p:nvPr/>
        </p:nvSpPr>
        <p:spPr>
          <a:xfrm>
            <a:off x="971600" y="1412776"/>
            <a:ext cx="7324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r-TR" sz="2400" b="1" dirty="0" smtClean="0"/>
              <a:t>1. Asidik </a:t>
            </a:r>
            <a:r>
              <a:rPr lang="tr-TR" sz="2400" b="1" dirty="0"/>
              <a:t>Bileşimli Magmatik Kayaçların </a:t>
            </a:r>
            <a:r>
              <a:rPr lang="tr-TR" sz="2400" b="1" dirty="0" err="1" smtClean="0"/>
              <a:t>Metamorfizması</a:t>
            </a: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323528" y="1960379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/>
              <a:t>Granotoyidler</a:t>
            </a:r>
            <a:r>
              <a:rPr lang="tr-TR" sz="2400" dirty="0"/>
              <a:t>, bunların damar kayaçları veya volkanik karşıtları gibi asidik bileşime sahip magmatik </a:t>
            </a:r>
            <a:r>
              <a:rPr lang="tr-TR" sz="2400" dirty="0" smtClean="0"/>
              <a:t>kayaçlar </a:t>
            </a:r>
            <a:r>
              <a:rPr lang="tr-TR" sz="2400" dirty="0"/>
              <a:t>oluşumlarından sonra bir soğuma evresi geçirirler. Daha sonra bölgesel </a:t>
            </a:r>
            <a:r>
              <a:rPr lang="tr-TR" sz="2400" dirty="0" err="1"/>
              <a:t>metamorfizmaya</a:t>
            </a:r>
            <a:r>
              <a:rPr lang="tr-TR" sz="2400" dirty="0"/>
              <a:t> uğramaları halinde, bu </a:t>
            </a:r>
            <a:r>
              <a:rPr lang="tr-TR" sz="2400" dirty="0" err="1"/>
              <a:t>metamorfizmanın</a:t>
            </a:r>
            <a:r>
              <a:rPr lang="tr-TR" sz="2400" dirty="0"/>
              <a:t> başlangıçta </a:t>
            </a:r>
            <a:r>
              <a:rPr lang="tr-TR" sz="2400" b="1" dirty="0" err="1"/>
              <a:t>retrogressif</a:t>
            </a:r>
            <a:r>
              <a:rPr lang="tr-TR" sz="2400" b="1" dirty="0"/>
              <a:t> </a:t>
            </a:r>
            <a:r>
              <a:rPr lang="tr-TR" sz="2400" b="1" dirty="0" err="1"/>
              <a:t>metamorfizma</a:t>
            </a:r>
            <a:r>
              <a:rPr lang="tr-TR" sz="2400" dirty="0"/>
              <a:t> özelliği taşıdığı ve değişimin orta ve yüksek </a:t>
            </a:r>
            <a:r>
              <a:rPr lang="tr-TR" sz="2400" dirty="0" smtClean="0"/>
              <a:t>dereceli </a:t>
            </a:r>
            <a:r>
              <a:rPr lang="tr-TR" sz="2400" dirty="0" err="1" smtClean="0"/>
              <a:t>metamorfizmaya</a:t>
            </a:r>
            <a:r>
              <a:rPr lang="tr-TR" sz="2400" dirty="0" smtClean="0"/>
              <a:t> </a:t>
            </a:r>
            <a:r>
              <a:rPr lang="tr-TR" sz="2400" dirty="0"/>
              <a:t>kadar bu şekilde devam ettiği belirtilebilir. </a:t>
            </a:r>
            <a:r>
              <a:rPr lang="tr-TR" sz="2400" u="sng" dirty="0" err="1"/>
              <a:t>Plütonik</a:t>
            </a:r>
            <a:r>
              <a:rPr lang="tr-TR" sz="2400" u="sng" dirty="0"/>
              <a:t> kayaçların</a:t>
            </a:r>
            <a:r>
              <a:rPr lang="tr-TR" sz="2400" dirty="0"/>
              <a:t> katılaştıktan hemen sonra yüksek sıcaklıklarda </a:t>
            </a:r>
            <a:r>
              <a:rPr lang="tr-TR" sz="2400" u="sng" dirty="0"/>
              <a:t>yüksek basınç etkisi altında kalmaları</a:t>
            </a:r>
            <a:r>
              <a:rPr lang="tr-TR" sz="2400" dirty="0"/>
              <a:t> ve </a:t>
            </a:r>
            <a:r>
              <a:rPr lang="tr-TR" sz="2400" dirty="0" err="1"/>
              <a:t>metamorfizmaya</a:t>
            </a:r>
            <a:r>
              <a:rPr lang="tr-TR" sz="2400" dirty="0"/>
              <a:t> uğramaları da mümkündür. Bu durumda mineralojik bileşimde önemli bir değişiklik </a:t>
            </a:r>
            <a:r>
              <a:rPr lang="tr-TR" sz="2400" dirty="0" smtClean="0"/>
              <a:t>olmayacak, </a:t>
            </a:r>
            <a:r>
              <a:rPr lang="tr-TR" sz="2400" dirty="0"/>
              <a:t>ancak kayaç tamamen dokusal yönden metamorfik bir özellik kazanacaktır.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260648"/>
            <a:ext cx="849694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/>
              <a:t>AMFİBOLİT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     </a:t>
            </a:r>
            <a:r>
              <a:rPr lang="tr-TR" sz="2400" dirty="0"/>
              <a:t>Bunlar değişik tane büyüklüğü gösteren, ancak bileşenleri çoğunlukla orta büyüklükte olan bazen şist dokulu bazen bileşenleri yönsüz, masif dokulu olabilen kayaçlardır. Ana bileşen </a:t>
            </a:r>
            <a:r>
              <a:rPr lang="tr-TR" sz="2400" b="1" u="sng" dirty="0" err="1"/>
              <a:t>hornblend</a:t>
            </a:r>
            <a:r>
              <a:rPr lang="tr-TR" sz="2400" dirty="0"/>
              <a:t> ve </a:t>
            </a:r>
            <a:r>
              <a:rPr lang="tr-TR" sz="2400" b="1" u="sng" dirty="0"/>
              <a:t>plajiyoklaz</a:t>
            </a:r>
            <a:r>
              <a:rPr lang="tr-TR" sz="2400" dirty="0"/>
              <a:t>dır. Tali bileşen olarak apatit, </a:t>
            </a:r>
            <a:r>
              <a:rPr lang="tr-TR" sz="2400" dirty="0" err="1"/>
              <a:t>rutil</a:t>
            </a:r>
            <a:r>
              <a:rPr lang="tr-TR" sz="2400" dirty="0"/>
              <a:t>, </a:t>
            </a:r>
            <a:r>
              <a:rPr lang="tr-TR" sz="2400" dirty="0" err="1"/>
              <a:t>titanit</a:t>
            </a:r>
            <a:r>
              <a:rPr lang="tr-TR" sz="2400" dirty="0" smtClean="0"/>
              <a:t>, </a:t>
            </a:r>
            <a:r>
              <a:rPr lang="tr-TR" sz="2400" dirty="0" err="1" smtClean="0"/>
              <a:t>demiroksit</a:t>
            </a:r>
            <a:r>
              <a:rPr lang="tr-TR" sz="2400" dirty="0" smtClean="0"/>
              <a:t> </a:t>
            </a:r>
            <a:r>
              <a:rPr lang="tr-TR" sz="2400" dirty="0"/>
              <a:t>mineralleri ender olarak K.</a:t>
            </a:r>
            <a:r>
              <a:rPr lang="tr-TR" sz="2400" dirty="0" err="1"/>
              <a:t>feldispatta</a:t>
            </a:r>
            <a:r>
              <a:rPr lang="tr-TR" sz="2400" dirty="0"/>
              <a:t>  içerebilir. </a:t>
            </a:r>
            <a:r>
              <a:rPr lang="tr-TR" sz="2400" dirty="0" err="1"/>
              <a:t>Epidot</a:t>
            </a:r>
            <a:r>
              <a:rPr lang="tr-TR" sz="2400" dirty="0"/>
              <a:t> veya </a:t>
            </a:r>
            <a:r>
              <a:rPr lang="tr-TR" sz="2400" dirty="0" err="1"/>
              <a:t>zoizit</a:t>
            </a:r>
            <a:r>
              <a:rPr lang="tr-TR" sz="2400" dirty="0"/>
              <a:t> minerallerine de rastlanabilir. Piroksen, biyotit, granat, </a:t>
            </a:r>
            <a:r>
              <a:rPr lang="tr-TR" sz="2400" dirty="0" err="1"/>
              <a:t>muskovit</a:t>
            </a:r>
            <a:r>
              <a:rPr lang="tr-TR" sz="2400" dirty="0"/>
              <a:t> gibi minerallerde içerebilir. </a:t>
            </a:r>
            <a:r>
              <a:rPr lang="tr-TR" sz="2400" b="1" u="sng" dirty="0"/>
              <a:t>Kuvars</a:t>
            </a:r>
            <a:r>
              <a:rPr lang="tr-TR" sz="2400" dirty="0"/>
              <a:t> çoğunlukla ince seviyeler halinde </a:t>
            </a:r>
            <a:r>
              <a:rPr lang="tr-TR" sz="2400" u="sng" dirty="0" err="1"/>
              <a:t>paraamfibolitlerde</a:t>
            </a:r>
            <a:r>
              <a:rPr lang="tr-TR" sz="2400" dirty="0"/>
              <a:t> bulunur. </a:t>
            </a:r>
            <a:r>
              <a:rPr lang="tr-TR" sz="2400" dirty="0" err="1"/>
              <a:t>Amfibolit</a:t>
            </a:r>
            <a:r>
              <a:rPr lang="tr-TR" sz="2400" dirty="0"/>
              <a:t> </a:t>
            </a:r>
            <a:r>
              <a:rPr lang="tr-TR" sz="2400" dirty="0" err="1"/>
              <a:t>fasiyesinin</a:t>
            </a:r>
            <a:r>
              <a:rPr lang="tr-TR" sz="2400" dirty="0"/>
              <a:t> tipik kayaçlarıdır. </a:t>
            </a:r>
            <a:r>
              <a:rPr lang="tr-TR" sz="2400" dirty="0" err="1"/>
              <a:t>Amfibolitler</a:t>
            </a:r>
            <a:r>
              <a:rPr lang="tr-TR" sz="2400" dirty="0"/>
              <a:t> bazik / yarı bazik bileşimli magmatik kayaçlardan, saf olmayan karbonatlı kayaçlardan hatta Si, Mg, ve </a:t>
            </a:r>
            <a:r>
              <a:rPr lang="tr-TR" sz="2400" dirty="0" err="1"/>
              <a:t>Fe</a:t>
            </a:r>
            <a:r>
              <a:rPr lang="tr-TR" sz="2400" dirty="0"/>
              <a:t> bileşenlerinin </a:t>
            </a:r>
            <a:r>
              <a:rPr lang="tr-TR" sz="2400" dirty="0" err="1"/>
              <a:t>metasomatik</a:t>
            </a:r>
            <a:r>
              <a:rPr lang="tr-TR" sz="2400" dirty="0"/>
              <a:t> olarak getirildiği oldukça </a:t>
            </a:r>
            <a:r>
              <a:rPr lang="tr-TR" sz="2400" b="1" dirty="0"/>
              <a:t>saf kireçtaşlarından </a:t>
            </a:r>
            <a:r>
              <a:rPr lang="tr-TR" sz="2400" dirty="0"/>
              <a:t>itibaren oluşabilirler. Dokusal ve mineralojik özelliklerinden köken kayaçlarının tam olarak belirlenmesi mümkün olmayabilir. Kimyasal bileşimleri ve çevre kayaçları ile olan ilişkilerinden yararlanılarak belirtilebilir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836712"/>
            <a:ext cx="82809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MAVİ </a:t>
            </a:r>
            <a:r>
              <a:rPr lang="tr-TR" sz="2400" b="1" dirty="0" smtClean="0"/>
              <a:t>ŞİST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Mavi şistler (</a:t>
            </a:r>
            <a:r>
              <a:rPr lang="tr-TR" sz="2400" dirty="0" err="1"/>
              <a:t>blue</a:t>
            </a:r>
            <a:r>
              <a:rPr lang="tr-TR" sz="2400" dirty="0"/>
              <a:t> </a:t>
            </a:r>
            <a:r>
              <a:rPr lang="tr-TR" sz="2400" dirty="0" err="1"/>
              <a:t>schist</a:t>
            </a:r>
            <a:r>
              <a:rPr lang="tr-TR" sz="2400" dirty="0"/>
              <a:t>) </a:t>
            </a:r>
            <a:r>
              <a:rPr lang="tr-TR" sz="2400" b="1" i="1" dirty="0" err="1"/>
              <a:t>glokofon</a:t>
            </a:r>
            <a:r>
              <a:rPr lang="tr-TR" sz="2400" b="1" i="1" dirty="0"/>
              <a:t> </a:t>
            </a:r>
            <a:r>
              <a:rPr lang="tr-TR" sz="2400" dirty="0"/>
              <a:t>içeren, alçak sıcaklık ve yüksek basınç altında oluşmuş kayaçlardır. Doğada sınırlı yayılım gösterirler ve gömülme </a:t>
            </a:r>
            <a:r>
              <a:rPr lang="tr-TR" sz="2400" dirty="0" err="1"/>
              <a:t>metamorfizması</a:t>
            </a:r>
            <a:r>
              <a:rPr lang="tr-TR" sz="2400" dirty="0"/>
              <a:t> sonucu oluşmuşlardır. </a:t>
            </a:r>
            <a:r>
              <a:rPr lang="tr-TR" sz="2400" dirty="0" err="1"/>
              <a:t>Klorit</a:t>
            </a:r>
            <a:r>
              <a:rPr lang="tr-TR" sz="2400" dirty="0"/>
              <a:t> –</a:t>
            </a:r>
            <a:r>
              <a:rPr lang="tr-TR" sz="2400" dirty="0" err="1"/>
              <a:t>glokofon</a:t>
            </a:r>
            <a:r>
              <a:rPr lang="tr-TR" sz="2400" dirty="0"/>
              <a:t>-</a:t>
            </a:r>
            <a:r>
              <a:rPr lang="tr-TR" sz="2400" dirty="0" err="1"/>
              <a:t>albit</a:t>
            </a:r>
            <a:r>
              <a:rPr lang="tr-TR" sz="2400" dirty="0"/>
              <a:t> şistler ile yeşil şistlere, </a:t>
            </a:r>
            <a:r>
              <a:rPr lang="tr-TR" sz="2400" dirty="0" err="1"/>
              <a:t>serizit</a:t>
            </a:r>
            <a:r>
              <a:rPr lang="tr-TR" sz="2400" dirty="0"/>
              <a:t> - </a:t>
            </a:r>
            <a:r>
              <a:rPr lang="tr-TR" sz="2400" dirty="0" err="1"/>
              <a:t>glokofon</a:t>
            </a:r>
            <a:r>
              <a:rPr lang="tr-TR" sz="2400" dirty="0"/>
              <a:t> şistler ile </a:t>
            </a:r>
            <a:r>
              <a:rPr lang="tr-TR" sz="2400" dirty="0" err="1"/>
              <a:t>fillitlere</a:t>
            </a:r>
            <a:r>
              <a:rPr lang="tr-TR" sz="2400" dirty="0"/>
              <a:t>, granat - </a:t>
            </a:r>
            <a:r>
              <a:rPr lang="tr-TR" sz="2400" dirty="0" err="1"/>
              <a:t>glokofon</a:t>
            </a:r>
            <a:r>
              <a:rPr lang="tr-TR" sz="2400" dirty="0"/>
              <a:t> şistler ile </a:t>
            </a:r>
            <a:r>
              <a:rPr lang="tr-TR" sz="2400" dirty="0" err="1"/>
              <a:t>eklojitlere</a:t>
            </a:r>
            <a:r>
              <a:rPr lang="tr-TR" sz="2400" dirty="0"/>
              <a:t> geçiş gösterirler. Jeolojik yönden ayrıca mikaşist, mermer ve </a:t>
            </a:r>
            <a:r>
              <a:rPr lang="tr-TR" sz="2400" dirty="0" err="1"/>
              <a:t>serpantinitlere</a:t>
            </a:r>
            <a:r>
              <a:rPr lang="tr-TR" sz="2400" dirty="0"/>
              <a:t> de bağlılık gösterirler. Kayaçta yalnız </a:t>
            </a:r>
            <a:r>
              <a:rPr lang="tr-TR" sz="2400" dirty="0" err="1"/>
              <a:t>glokofon</a:t>
            </a:r>
            <a:r>
              <a:rPr lang="tr-TR" sz="2400" dirty="0"/>
              <a:t> mineral varsa kayaç </a:t>
            </a:r>
            <a:r>
              <a:rPr lang="tr-TR" sz="2400" b="1" i="1" dirty="0" err="1"/>
              <a:t>glokofonit</a:t>
            </a:r>
            <a:r>
              <a:rPr lang="tr-TR" sz="2400" b="1" i="1" dirty="0"/>
              <a:t> </a:t>
            </a:r>
            <a:r>
              <a:rPr lang="tr-TR" sz="2400" dirty="0"/>
              <a:t>olarak </a:t>
            </a:r>
            <a:r>
              <a:rPr lang="tr-TR" sz="2400" dirty="0" smtClean="0"/>
              <a:t> adlandırılır.</a:t>
            </a:r>
            <a:endParaRPr 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11560" y="76470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Kayaç içerdiği </a:t>
            </a:r>
            <a:r>
              <a:rPr lang="tr-TR" sz="2400" dirty="0" err="1" smtClean="0"/>
              <a:t>glokofon</a:t>
            </a:r>
            <a:r>
              <a:rPr lang="tr-TR" sz="2400" dirty="0" smtClean="0"/>
              <a:t> miktarına göre mavi, mavimsi yeşil, grimsi mavi renkler gösterebilir. Çoğunlukla çok kötü gelişmiş, oldukça ince bir şist dokusu gösterir. </a:t>
            </a:r>
            <a:r>
              <a:rPr lang="tr-TR" sz="2400" dirty="0" err="1" smtClean="0"/>
              <a:t>Glokofon</a:t>
            </a:r>
            <a:r>
              <a:rPr lang="tr-TR" sz="2400" dirty="0" smtClean="0"/>
              <a:t> mineralinin yanı sıra lavsonit, </a:t>
            </a:r>
            <a:r>
              <a:rPr lang="tr-TR" sz="2400" dirty="0" err="1" smtClean="0"/>
              <a:t>albit</a:t>
            </a:r>
            <a:r>
              <a:rPr lang="tr-TR" sz="2400" dirty="0" smtClean="0"/>
              <a:t>, </a:t>
            </a:r>
            <a:r>
              <a:rPr lang="tr-TR" sz="2400" dirty="0" err="1" smtClean="0"/>
              <a:t>epidot</a:t>
            </a:r>
            <a:r>
              <a:rPr lang="tr-TR" sz="2400" dirty="0" smtClean="0"/>
              <a:t>, </a:t>
            </a:r>
            <a:r>
              <a:rPr lang="tr-TR" sz="2400" dirty="0" err="1" smtClean="0"/>
              <a:t>zoizit</a:t>
            </a:r>
            <a:r>
              <a:rPr lang="tr-TR" sz="2400" dirty="0" smtClean="0"/>
              <a:t>, </a:t>
            </a:r>
            <a:r>
              <a:rPr lang="tr-TR" sz="2400" dirty="0" err="1" smtClean="0"/>
              <a:t>muskovit</a:t>
            </a:r>
            <a:r>
              <a:rPr lang="tr-TR" sz="2400" dirty="0" smtClean="0"/>
              <a:t>, </a:t>
            </a:r>
            <a:r>
              <a:rPr lang="tr-TR" sz="2400" dirty="0" err="1" smtClean="0"/>
              <a:t>paragonit</a:t>
            </a:r>
            <a:r>
              <a:rPr lang="tr-TR" sz="2400" dirty="0" smtClean="0"/>
              <a:t>, </a:t>
            </a:r>
            <a:r>
              <a:rPr lang="tr-TR" sz="2400" dirty="0" err="1" smtClean="0"/>
              <a:t>klorit</a:t>
            </a:r>
            <a:r>
              <a:rPr lang="tr-TR" sz="2400" dirty="0" smtClean="0"/>
              <a:t> mineralleri de bulunabilir. Tali olarak </a:t>
            </a:r>
            <a:r>
              <a:rPr lang="tr-TR" sz="2400" dirty="0" err="1" smtClean="0"/>
              <a:t>pumpelliyit</a:t>
            </a:r>
            <a:r>
              <a:rPr lang="tr-TR" sz="2400" dirty="0" smtClean="0"/>
              <a:t>, granat, </a:t>
            </a:r>
            <a:r>
              <a:rPr lang="tr-TR" sz="2400" dirty="0" err="1" smtClean="0"/>
              <a:t>aktinolit</a:t>
            </a:r>
            <a:r>
              <a:rPr lang="tr-TR" sz="2400" dirty="0" smtClean="0"/>
              <a:t>, </a:t>
            </a:r>
            <a:r>
              <a:rPr lang="tr-TR" sz="2400" dirty="0" err="1" smtClean="0"/>
              <a:t>kloritoyid</a:t>
            </a:r>
            <a:r>
              <a:rPr lang="tr-TR" sz="2400" dirty="0" smtClean="0"/>
              <a:t>, turmalin, kuvars ve karbonat mineralleri de içerebilir.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   Bazı </a:t>
            </a:r>
            <a:r>
              <a:rPr lang="tr-TR" sz="2400" dirty="0" err="1" smtClean="0"/>
              <a:t>glokofon</a:t>
            </a:r>
            <a:r>
              <a:rPr lang="tr-TR" sz="2400" dirty="0" smtClean="0"/>
              <a:t> şistlerin içerdikleri kalıntılara dayanılarak bazalt, diyabaz gibi bazik magmatik kayaçların </a:t>
            </a:r>
            <a:r>
              <a:rPr lang="tr-TR" sz="2400" dirty="0" err="1" smtClean="0"/>
              <a:t>metamorfizması</a:t>
            </a:r>
            <a:r>
              <a:rPr lang="tr-TR" sz="2400" dirty="0" smtClean="0"/>
              <a:t> ile oluşurlar. Ayrıca, </a:t>
            </a:r>
            <a:r>
              <a:rPr lang="tr-TR" sz="2400" dirty="0" err="1" smtClean="0"/>
              <a:t>sedimanter</a:t>
            </a:r>
            <a:r>
              <a:rPr lang="tr-TR" sz="2400" dirty="0" smtClean="0"/>
              <a:t> kayaçlardan da oluşabildikleri belirtilmektedir.</a:t>
            </a:r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980728"/>
            <a:ext cx="83529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3)</a:t>
            </a:r>
            <a:r>
              <a:rPr lang="tr-TR" sz="2400" b="1" dirty="0" err="1"/>
              <a:t>Ultrabazik</a:t>
            </a:r>
            <a:r>
              <a:rPr lang="tr-TR" sz="2400" b="1" dirty="0"/>
              <a:t> Bileşimli Magmatik Kayaçların </a:t>
            </a:r>
            <a:r>
              <a:rPr lang="tr-TR" sz="2400" b="1" dirty="0" err="1" smtClean="0"/>
              <a:t>Metamorfizması</a:t>
            </a:r>
            <a:endParaRPr lang="tr-TR" sz="2400" b="1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Üst manto kayaları olan peridotit, </a:t>
            </a:r>
            <a:r>
              <a:rPr lang="tr-TR" sz="2400" dirty="0" err="1"/>
              <a:t>piroksenit</a:t>
            </a:r>
            <a:r>
              <a:rPr lang="tr-TR" sz="2400" dirty="0"/>
              <a:t> gibi </a:t>
            </a:r>
            <a:r>
              <a:rPr lang="tr-TR" sz="2400" dirty="0" err="1"/>
              <a:t>ultramafititlerin</a:t>
            </a:r>
            <a:r>
              <a:rPr lang="tr-TR" sz="2400" dirty="0"/>
              <a:t> tektonik süreçlerle yerkabuğunun üst </a:t>
            </a:r>
            <a:r>
              <a:rPr lang="tr-TR" sz="2400" dirty="0" err="1"/>
              <a:t>zonlarına</a:t>
            </a:r>
            <a:r>
              <a:rPr lang="tr-TR" sz="2400" dirty="0"/>
              <a:t> çıkarılabilirler veya magmatik faaliyetlerle ilişkili sokulum kayaçları şeklinde de bulunabilirler. </a:t>
            </a:r>
            <a:r>
              <a:rPr lang="tr-TR" sz="2400" dirty="0" err="1"/>
              <a:t>Metamorfizma</a:t>
            </a:r>
            <a:r>
              <a:rPr lang="tr-TR" sz="2400" dirty="0"/>
              <a:t> sonucu bu kayaçlardan </a:t>
            </a:r>
            <a:r>
              <a:rPr lang="tr-TR" sz="2400" b="1" dirty="0" err="1"/>
              <a:t>metapiroksenit</a:t>
            </a:r>
            <a:r>
              <a:rPr lang="tr-TR" sz="2400" b="1" dirty="0"/>
              <a:t>, </a:t>
            </a:r>
            <a:r>
              <a:rPr lang="tr-TR" sz="2400" b="1" dirty="0" err="1"/>
              <a:t>metaperidotit</a:t>
            </a:r>
            <a:r>
              <a:rPr lang="tr-TR" sz="2400" b="1" dirty="0"/>
              <a:t>, </a:t>
            </a:r>
            <a:r>
              <a:rPr lang="tr-TR" sz="2400" b="1" dirty="0" err="1"/>
              <a:t>serpantinit</a:t>
            </a:r>
            <a:r>
              <a:rPr lang="tr-TR" sz="2400" b="1" dirty="0"/>
              <a:t>, </a:t>
            </a:r>
            <a:r>
              <a:rPr lang="tr-TR" sz="2400" b="1" dirty="0" err="1"/>
              <a:t>amfibolfels</a:t>
            </a:r>
            <a:r>
              <a:rPr lang="tr-TR" sz="2400" b="1" dirty="0"/>
              <a:t>/amfibol şist, talk şist/</a:t>
            </a:r>
            <a:r>
              <a:rPr lang="tr-TR" sz="2400" b="1" dirty="0" err="1"/>
              <a:t>talkfels</a:t>
            </a:r>
            <a:r>
              <a:rPr lang="tr-TR" sz="2400" b="1" dirty="0"/>
              <a:t>, </a:t>
            </a:r>
            <a:r>
              <a:rPr lang="tr-TR" sz="2400" b="1" dirty="0" err="1"/>
              <a:t>klorit</a:t>
            </a:r>
            <a:r>
              <a:rPr lang="tr-TR" sz="2400" b="1" dirty="0"/>
              <a:t> şist/</a:t>
            </a:r>
            <a:r>
              <a:rPr lang="tr-TR" sz="2400" b="1" dirty="0" err="1"/>
              <a:t>kloritfels</a:t>
            </a:r>
            <a:r>
              <a:rPr lang="tr-TR" sz="2400" b="1" dirty="0"/>
              <a:t> gibi kayaçlar </a:t>
            </a:r>
            <a:r>
              <a:rPr lang="tr-TR" sz="2400" dirty="0"/>
              <a:t>oluşur.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6926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395536" y="76470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TALK </a:t>
            </a:r>
            <a:r>
              <a:rPr lang="tr-TR" sz="2400" b="1" dirty="0" smtClean="0"/>
              <a:t>FELS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Başlıca ince taneli talk minerallerinden veya talk ve karbonat minerallerinden oluşan bir kayaçtır. Yapraksı talk </a:t>
            </a:r>
            <a:r>
              <a:rPr lang="tr-TR" sz="2400" dirty="0" smtClean="0"/>
              <a:t>mineralleri </a:t>
            </a:r>
            <a:r>
              <a:rPr lang="tr-TR" sz="2400" dirty="0"/>
              <a:t>çok kaba bir dizilim gösterirler ve kayaç çoğunlukla az belirgin bir </a:t>
            </a:r>
            <a:r>
              <a:rPr lang="tr-TR" sz="2400" dirty="0" err="1"/>
              <a:t>folyasyona</a:t>
            </a:r>
            <a:r>
              <a:rPr lang="tr-TR" sz="2400" dirty="0"/>
              <a:t> sahip olabilir. Tane büyüklüğüne ve içerdiği diğer minerallere bağlı olarak değişik renklerde olabilir. Çoğunlukla açık yeşilimsidir. Saf olanları (</a:t>
            </a:r>
            <a:r>
              <a:rPr lang="tr-TR" sz="2400" dirty="0" err="1"/>
              <a:t>soapstone</a:t>
            </a:r>
            <a:r>
              <a:rPr lang="tr-TR" sz="2400" dirty="0"/>
              <a:t>, </a:t>
            </a:r>
            <a:r>
              <a:rPr lang="tr-TR" sz="2400" dirty="0" err="1"/>
              <a:t>speckstein</a:t>
            </a:r>
            <a:r>
              <a:rPr lang="tr-TR" sz="2400" dirty="0"/>
              <a:t>) ise beyaz renklidir. Tipik özellikleri sertliklerinin küçük olması ve elle tutulduklarında yağımsı-kaygan bir izlenim bırakmalarıdır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764704"/>
            <a:ext cx="82809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AKTİNOLİT FELS / AKTİNOLİT ŞİST   </a:t>
            </a:r>
            <a:endParaRPr lang="tr-TR" sz="2400" b="1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Açık ve koyu yeşil veya beyaz ile gri arasında değişen renkler gösteren çoğunlukla belirgin çubuksal veya kalın lifsel bazen ince lifsel dokulu kayaçlardır. Bazen şist dokusu gösterirler. Tamamen </a:t>
            </a:r>
            <a:r>
              <a:rPr lang="tr-TR" sz="2400" dirty="0" err="1"/>
              <a:t>monojen</a:t>
            </a:r>
            <a:r>
              <a:rPr lang="tr-TR" sz="2400" dirty="0"/>
              <a:t> bileşimlidirler. Çubuksu ve Lifsi </a:t>
            </a:r>
            <a:r>
              <a:rPr lang="tr-TR" sz="2400" dirty="0" err="1"/>
              <a:t>aktinolitten</a:t>
            </a:r>
            <a:r>
              <a:rPr lang="tr-TR" sz="2400" dirty="0"/>
              <a:t> oluşurlar. Ayrıca, </a:t>
            </a:r>
            <a:r>
              <a:rPr lang="tr-TR" sz="2400" dirty="0" err="1"/>
              <a:t>epidot</a:t>
            </a:r>
            <a:r>
              <a:rPr lang="tr-TR" sz="2400" dirty="0"/>
              <a:t>, mika grubu mineralleri, granat </a:t>
            </a:r>
            <a:r>
              <a:rPr lang="tr-TR" sz="2400" dirty="0" smtClean="0"/>
              <a:t>bazen </a:t>
            </a:r>
            <a:r>
              <a:rPr lang="tr-TR" sz="2400" dirty="0"/>
              <a:t>bol miktarda talk bulunur. Bu durumda talkşistlere geçerler. </a:t>
            </a:r>
            <a:r>
              <a:rPr lang="tr-TR" sz="2400" dirty="0" err="1"/>
              <a:t>Aktinolit</a:t>
            </a:r>
            <a:r>
              <a:rPr lang="tr-TR" sz="2400" dirty="0"/>
              <a:t> şistler genellikle serpantin </a:t>
            </a:r>
            <a:r>
              <a:rPr lang="tr-TR" sz="2400" dirty="0" err="1"/>
              <a:t>parajenezine</a:t>
            </a:r>
            <a:r>
              <a:rPr lang="tr-TR" sz="2400" dirty="0"/>
              <a:t> dahildir. Açık ve koyu yeşil arasında renk gösteren, sık, çok ince ve karmaşık iğnemsi-lifsi dokulu saf </a:t>
            </a:r>
            <a:r>
              <a:rPr lang="tr-TR" sz="2400" dirty="0" err="1"/>
              <a:t>aktinolit</a:t>
            </a:r>
            <a:r>
              <a:rPr lang="tr-TR" sz="2400" dirty="0"/>
              <a:t> </a:t>
            </a:r>
            <a:r>
              <a:rPr lang="tr-TR" sz="2400" dirty="0" err="1"/>
              <a:t>felslere</a:t>
            </a:r>
            <a:r>
              <a:rPr lang="tr-TR" sz="2400" dirty="0"/>
              <a:t> '</a:t>
            </a:r>
            <a:r>
              <a:rPr lang="tr-TR" sz="2400" b="1" i="1" dirty="0"/>
              <a:t>'NEFRİTİT</a:t>
            </a:r>
            <a:r>
              <a:rPr lang="tr-TR" sz="2400" dirty="0"/>
              <a:t>'' adı verilir. Doğada ender bulunan, sert ve dayanımlı çok yüksek bu kayacın taş devrinde alet yapımında kullanıldığı belirlenmiştir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764704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HORNBLEND FELS / HORNBLEND </a:t>
            </a:r>
            <a:r>
              <a:rPr lang="tr-TR" sz="2400" b="1" dirty="0" smtClean="0"/>
              <a:t>ŞİST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Ana bileşen olarak </a:t>
            </a:r>
            <a:r>
              <a:rPr lang="tr-TR" sz="2400" dirty="0" err="1"/>
              <a:t>hornblend</a:t>
            </a:r>
            <a:r>
              <a:rPr lang="tr-TR" sz="2400" dirty="0"/>
              <a:t> içeren, şist dokusuna sahip, genellikle </a:t>
            </a:r>
            <a:r>
              <a:rPr lang="tr-TR" sz="2400" u="sng" dirty="0" err="1"/>
              <a:t>feldispat</a:t>
            </a:r>
            <a:r>
              <a:rPr lang="tr-TR" sz="2400" u="sng" dirty="0"/>
              <a:t> içermeyen</a:t>
            </a:r>
            <a:r>
              <a:rPr lang="tr-TR" sz="2400" dirty="0"/>
              <a:t> kayaçlara </a:t>
            </a:r>
            <a:r>
              <a:rPr lang="tr-TR" sz="2400" b="1" i="1" dirty="0" err="1"/>
              <a:t>hornblend</a:t>
            </a:r>
            <a:r>
              <a:rPr lang="tr-TR" sz="2400" b="1" i="1" dirty="0"/>
              <a:t> şist</a:t>
            </a:r>
            <a:r>
              <a:rPr lang="tr-TR" sz="2400" dirty="0"/>
              <a:t> adı verilir. Şist dokusunun görülmemesi durumunda bu kayaçlara </a:t>
            </a:r>
            <a:r>
              <a:rPr lang="tr-TR" sz="2400" b="1" i="1" dirty="0" err="1"/>
              <a:t>hornblend</a:t>
            </a:r>
            <a:r>
              <a:rPr lang="tr-TR" sz="2400" b="1" i="1" dirty="0"/>
              <a:t> </a:t>
            </a:r>
            <a:r>
              <a:rPr lang="tr-TR" sz="2400" b="1" i="1" dirty="0" err="1"/>
              <a:t>fels</a:t>
            </a:r>
            <a:r>
              <a:rPr lang="tr-TR" sz="2400" dirty="0"/>
              <a:t> adı verilir. Bazen az miktarda </a:t>
            </a:r>
            <a:r>
              <a:rPr lang="tr-TR" sz="2400" dirty="0" err="1"/>
              <a:t>forsterit</a:t>
            </a:r>
            <a:r>
              <a:rPr lang="tr-TR" sz="2400" dirty="0"/>
              <a:t> </a:t>
            </a:r>
            <a:r>
              <a:rPr lang="tr-TR" sz="2400" dirty="0" smtClean="0"/>
              <a:t>minerali </a:t>
            </a:r>
            <a:r>
              <a:rPr lang="tr-TR" sz="2400" dirty="0"/>
              <a:t>bulunabilir. Granat, </a:t>
            </a:r>
            <a:r>
              <a:rPr lang="tr-TR" sz="2400" dirty="0" err="1"/>
              <a:t>epidot</a:t>
            </a:r>
            <a:r>
              <a:rPr lang="tr-TR" sz="2400" dirty="0"/>
              <a:t>, </a:t>
            </a:r>
            <a:r>
              <a:rPr lang="tr-TR" sz="2400" dirty="0" err="1"/>
              <a:t>zoizit</a:t>
            </a:r>
            <a:r>
              <a:rPr lang="tr-TR" sz="2400" dirty="0"/>
              <a:t>, </a:t>
            </a:r>
            <a:r>
              <a:rPr lang="tr-TR" sz="2400" dirty="0" err="1"/>
              <a:t>demiroksit</a:t>
            </a:r>
            <a:r>
              <a:rPr lang="tr-TR" sz="2400" dirty="0"/>
              <a:t> mineralleri bazen bol miktarda bulunabilirler. </a:t>
            </a:r>
            <a:r>
              <a:rPr lang="tr-TR" sz="2400" dirty="0" smtClean="0"/>
              <a:t>Talk </a:t>
            </a:r>
            <a:r>
              <a:rPr lang="tr-TR" sz="2400" dirty="0"/>
              <a:t>ve </a:t>
            </a:r>
            <a:r>
              <a:rPr lang="tr-TR" sz="2400" dirty="0" err="1"/>
              <a:t>muskovit</a:t>
            </a:r>
            <a:r>
              <a:rPr lang="tr-TR" sz="2400" dirty="0"/>
              <a:t> minerallerinin bulunması ile talk şist ve mika şistlere geçiş gösterirler. Bazen az miktarlarda kuvars ve </a:t>
            </a:r>
            <a:r>
              <a:rPr lang="tr-TR" sz="2400" dirty="0" err="1"/>
              <a:t>feldispat</a:t>
            </a:r>
            <a:r>
              <a:rPr lang="tr-TR" sz="2400" dirty="0"/>
              <a:t> minerali bulunabilir. Çoğunlukla </a:t>
            </a:r>
            <a:r>
              <a:rPr lang="tr-TR" sz="2400" dirty="0" err="1"/>
              <a:t>amfibolitlerle</a:t>
            </a:r>
            <a:r>
              <a:rPr lang="tr-TR" sz="2400" dirty="0"/>
              <a:t> birlikte bulunurlar.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764704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/>
              <a:t>METAPİROKSENİT/METAPERİDOTİT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Metapiroksenitlerin</a:t>
            </a:r>
            <a:r>
              <a:rPr lang="tr-TR" sz="2400" dirty="0" smtClean="0"/>
              <a:t> </a:t>
            </a:r>
            <a:r>
              <a:rPr lang="tr-TR" sz="2400" dirty="0"/>
              <a:t>ana mineral bileşeni olarak çoğunlukla </a:t>
            </a:r>
            <a:r>
              <a:rPr lang="tr-TR" sz="2400" dirty="0" err="1"/>
              <a:t>bronzit</a:t>
            </a:r>
            <a:r>
              <a:rPr lang="tr-TR" sz="2400" dirty="0"/>
              <a:t> şeklinde </a:t>
            </a:r>
            <a:r>
              <a:rPr lang="tr-TR" sz="2400" dirty="0" err="1"/>
              <a:t>ortopiroksen</a:t>
            </a:r>
            <a:r>
              <a:rPr lang="tr-TR" sz="2400" dirty="0"/>
              <a:t> veya </a:t>
            </a:r>
            <a:r>
              <a:rPr lang="tr-TR" sz="2400" dirty="0" err="1"/>
              <a:t>diyopsit</a:t>
            </a:r>
            <a:r>
              <a:rPr lang="tr-TR" sz="2400" dirty="0"/>
              <a:t>, </a:t>
            </a:r>
            <a:r>
              <a:rPr lang="tr-TR" sz="2400" dirty="0" err="1"/>
              <a:t>diyallag</a:t>
            </a:r>
            <a:r>
              <a:rPr lang="tr-TR" sz="2400" dirty="0"/>
              <a:t> şeklinde </a:t>
            </a:r>
            <a:r>
              <a:rPr lang="tr-TR" sz="2400" dirty="0" err="1"/>
              <a:t>klinopiroksen</a:t>
            </a:r>
            <a:r>
              <a:rPr lang="tr-TR" sz="2400" dirty="0"/>
              <a:t> içeren kayaçlardır. Ayrıca, olivin, plajiyoklaz, </a:t>
            </a:r>
            <a:r>
              <a:rPr lang="tr-TR" sz="2400" dirty="0" err="1"/>
              <a:t>filogopit</a:t>
            </a:r>
            <a:r>
              <a:rPr lang="tr-TR" sz="2400" dirty="0"/>
              <a:t>, amfibol mineralleri ile granat ve </a:t>
            </a:r>
            <a:r>
              <a:rPr lang="tr-TR" sz="2400" dirty="0" err="1"/>
              <a:t>spinel</a:t>
            </a:r>
            <a:r>
              <a:rPr lang="tr-TR" sz="2400" dirty="0"/>
              <a:t> minerallerini de içerebilir. Kayacın ilksel dokusu geniş ölçüde korunur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</a:t>
            </a:r>
            <a:r>
              <a:rPr lang="tr-TR" sz="2400" dirty="0" err="1"/>
              <a:t>Metaperidotitler</a:t>
            </a:r>
            <a:r>
              <a:rPr lang="tr-TR" sz="2400" dirty="0"/>
              <a:t> bol miktarda olivinin yanı sıra piroksen, granat, </a:t>
            </a:r>
            <a:r>
              <a:rPr lang="tr-TR" sz="2400" dirty="0" err="1"/>
              <a:t>spinel</a:t>
            </a:r>
            <a:r>
              <a:rPr lang="tr-TR" sz="2400" dirty="0"/>
              <a:t>, talk, serpantin ve amfibol grubu mineralleri de içerebilirler. Kayaç </a:t>
            </a:r>
            <a:r>
              <a:rPr lang="tr-TR" sz="2400" dirty="0" err="1"/>
              <a:t>kataklastik</a:t>
            </a:r>
            <a:r>
              <a:rPr lang="tr-TR" sz="2400" dirty="0"/>
              <a:t> doku gösterebilir. Şist dokusu da izlenebilir. Mineralojik bileşim ve dokusal özelliklerine göre granat-</a:t>
            </a:r>
            <a:r>
              <a:rPr lang="tr-TR" sz="2400" dirty="0" err="1"/>
              <a:t>olivinfels</a:t>
            </a:r>
            <a:r>
              <a:rPr lang="tr-TR" sz="2400" dirty="0"/>
              <a:t>, piroksen olivin </a:t>
            </a:r>
            <a:r>
              <a:rPr lang="tr-TR" sz="2400" dirty="0" err="1"/>
              <a:t>fels</a:t>
            </a:r>
            <a:r>
              <a:rPr lang="tr-TR" sz="2400" dirty="0"/>
              <a:t>, olivin şist olarak adlandırılır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548680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/>
              <a:t>SERPANTİNİT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 Ana bileşen olarak serpantin grubu minerallerin (</a:t>
            </a:r>
            <a:r>
              <a:rPr lang="tr-TR" sz="2400" dirty="0" err="1"/>
              <a:t>antigorit</a:t>
            </a:r>
            <a:r>
              <a:rPr lang="tr-TR" sz="2400" dirty="0"/>
              <a:t>, </a:t>
            </a:r>
            <a:r>
              <a:rPr lang="tr-TR" sz="2400" dirty="0" err="1"/>
              <a:t>krizotil</a:t>
            </a:r>
            <a:r>
              <a:rPr lang="tr-TR" sz="2400" dirty="0"/>
              <a:t>, </a:t>
            </a:r>
            <a:r>
              <a:rPr lang="tr-TR" sz="2400" dirty="0" err="1"/>
              <a:t>lizardit</a:t>
            </a:r>
            <a:r>
              <a:rPr lang="tr-TR" sz="2400" dirty="0"/>
              <a:t>) minerallerinden birini veya birkaçını içeren kayaçlardır. Ayrıca, granat, </a:t>
            </a:r>
            <a:r>
              <a:rPr lang="tr-TR" sz="2400" dirty="0" err="1"/>
              <a:t>spinel</a:t>
            </a:r>
            <a:r>
              <a:rPr lang="tr-TR" sz="2400" dirty="0"/>
              <a:t> özellikle tremolit/</a:t>
            </a:r>
            <a:r>
              <a:rPr lang="tr-TR" sz="2400" dirty="0" err="1"/>
              <a:t>aktinolit</a:t>
            </a:r>
            <a:r>
              <a:rPr lang="tr-TR" sz="2400" dirty="0"/>
              <a:t>, </a:t>
            </a:r>
            <a:r>
              <a:rPr lang="tr-TR" sz="2400" dirty="0" err="1" smtClean="0"/>
              <a:t>kummingtonit</a:t>
            </a:r>
            <a:r>
              <a:rPr lang="tr-TR" sz="2400" dirty="0" smtClean="0"/>
              <a:t>, </a:t>
            </a:r>
            <a:r>
              <a:rPr lang="tr-TR" sz="2400" dirty="0" err="1" smtClean="0"/>
              <a:t>antofillit</a:t>
            </a:r>
            <a:r>
              <a:rPr lang="tr-TR" sz="2400" dirty="0" smtClean="0"/>
              <a:t> </a:t>
            </a:r>
            <a:r>
              <a:rPr lang="tr-TR" sz="2400" dirty="0"/>
              <a:t>şeklinde amfibol grubu mineralleri, talk, </a:t>
            </a:r>
            <a:r>
              <a:rPr lang="tr-TR" sz="2400" dirty="0" err="1"/>
              <a:t>brusit</a:t>
            </a:r>
            <a:r>
              <a:rPr lang="tr-TR" sz="2400" dirty="0"/>
              <a:t>, </a:t>
            </a:r>
            <a:r>
              <a:rPr lang="tr-TR" sz="2400" dirty="0" err="1"/>
              <a:t>klorit</a:t>
            </a:r>
            <a:r>
              <a:rPr lang="tr-TR" sz="2400" dirty="0"/>
              <a:t>, </a:t>
            </a:r>
            <a:r>
              <a:rPr lang="tr-TR" sz="2400" dirty="0" err="1" smtClean="0"/>
              <a:t>filogopit</a:t>
            </a:r>
            <a:r>
              <a:rPr lang="tr-TR" sz="2400" dirty="0"/>
              <a:t>, manyetit ve özellikle </a:t>
            </a:r>
            <a:r>
              <a:rPr lang="tr-TR" sz="2400" u="sng" dirty="0"/>
              <a:t>manyezit, dolomit</a:t>
            </a:r>
            <a:r>
              <a:rPr lang="tr-TR" sz="2400" dirty="0"/>
              <a:t> ender olarak kalsit şeklinde karbonat mineralleri de içerebilirler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Yüksek sıcaklık/basınç altında oluşmuş peridotitlerin ortamda suyun bulunduğu </a:t>
            </a:r>
            <a:r>
              <a:rPr lang="tr-TR" sz="2400" dirty="0" smtClean="0"/>
              <a:t>düşük - </a:t>
            </a:r>
            <a:r>
              <a:rPr lang="tr-TR" sz="2400" dirty="0"/>
              <a:t>orta dereceli </a:t>
            </a:r>
            <a:r>
              <a:rPr lang="tr-TR" sz="2400" dirty="0" err="1"/>
              <a:t>metamorfizma</a:t>
            </a:r>
            <a:r>
              <a:rPr lang="tr-TR" sz="2400" dirty="0"/>
              <a:t> koşulları altında serpantine dönüşmesi mümkündür. Serpantinleşme başlangıçta ince-ağsı damarlar şeklinde özellikle kayaçta bulunan olivin minerallerinin kenarlarından ve çatlaklarından itibaren gelişir.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404664"/>
            <a:ext cx="828091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Serpantinleşmiş damarlarda, damara paralel iki seviye içinde </a:t>
            </a:r>
            <a:r>
              <a:rPr lang="tr-TR" sz="2400" dirty="0" err="1"/>
              <a:t>krizotil</a:t>
            </a:r>
            <a:r>
              <a:rPr lang="tr-TR" sz="2400" dirty="0"/>
              <a:t> liflerinin kenara dik yönde dizilim gösterdikleri, iki seviye arasında ise ince, </a:t>
            </a:r>
            <a:r>
              <a:rPr lang="tr-TR" sz="2400" dirty="0" err="1"/>
              <a:t>izotrop</a:t>
            </a:r>
            <a:r>
              <a:rPr lang="tr-TR" sz="2400" dirty="0"/>
              <a:t> bir kısmın bulunduğu gözlenir. Kayaçta ince taneli manyezit de oluşur. Sürecin ilerlemesiyle damarlar arasında kalan bölgelerde de </a:t>
            </a:r>
            <a:r>
              <a:rPr lang="tr-TR" sz="2400" dirty="0" err="1"/>
              <a:t>krizotil</a:t>
            </a:r>
            <a:r>
              <a:rPr lang="tr-TR" sz="2400" dirty="0"/>
              <a:t>, optik yöntem ile ayırt edilemeyen </a:t>
            </a:r>
            <a:r>
              <a:rPr lang="tr-TR" sz="2400" dirty="0" err="1"/>
              <a:t>lizordit</a:t>
            </a:r>
            <a:r>
              <a:rPr lang="tr-TR" sz="2400" dirty="0"/>
              <a:t> minerallerinin oluştuğu ve kayacın tamamen serpantinleştiği görülür. Böylece ağ dokusu giderek kaybolur ve kayaç yönlenme gösteren </a:t>
            </a:r>
            <a:r>
              <a:rPr lang="tr-TR" sz="2400" dirty="0" err="1"/>
              <a:t>lepidoblastik</a:t>
            </a:r>
            <a:r>
              <a:rPr lang="tr-TR" sz="2400" dirty="0"/>
              <a:t> dokuya sahip olur. Serpantinleşme başlangıcında </a:t>
            </a:r>
            <a:r>
              <a:rPr lang="tr-TR" sz="2400" dirty="0" err="1"/>
              <a:t>antigorit</a:t>
            </a:r>
            <a:r>
              <a:rPr lang="tr-TR" sz="2400" dirty="0"/>
              <a:t> oluşumuna rastlanılmadığı, ancak nispeten yüksek sıcaklıklarda ve çoğunlukla stresin etkin olduğu koşullar altında </a:t>
            </a:r>
            <a:r>
              <a:rPr lang="tr-TR" sz="2400" dirty="0" err="1"/>
              <a:t>antigoritin</a:t>
            </a:r>
            <a:r>
              <a:rPr lang="tr-TR" sz="2400" dirty="0"/>
              <a:t> oluştuğu belirtilir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Piroksen mineralleri de aynı şekilde serpantin minerallerine dönüşebilir. Serpantinleşmiş piroksenlere ''</a:t>
            </a:r>
            <a:r>
              <a:rPr lang="tr-TR" sz="2400" b="1" i="1" dirty="0"/>
              <a:t>BASTİT</a:t>
            </a:r>
            <a:r>
              <a:rPr lang="tr-TR" sz="2400" dirty="0"/>
              <a:t>'' denilir. Amfiboller ise olivin ve piroksen minerallerine kıyasla çok ender olarak serpantin </a:t>
            </a:r>
            <a:r>
              <a:rPr lang="tr-TR" sz="2400" dirty="0" err="1"/>
              <a:t>mnerallerine</a:t>
            </a:r>
            <a:r>
              <a:rPr lang="tr-TR" sz="2400" dirty="0"/>
              <a:t> dönüşür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484784"/>
            <a:ext cx="84249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Bu özelliğin </a:t>
            </a:r>
            <a:r>
              <a:rPr lang="tr-TR" sz="2400" dirty="0" err="1" smtClean="0"/>
              <a:t>plütonun</a:t>
            </a:r>
            <a:r>
              <a:rPr lang="tr-TR" sz="2400" dirty="0" smtClean="0"/>
              <a:t> yerkabuğundaki hareketine devam etmesi ile kazanıldığı da belirtilmekte ve oluşan kayaçlara “</a:t>
            </a:r>
            <a:r>
              <a:rPr lang="tr-TR" sz="2400" b="1" i="1" dirty="0" err="1" smtClean="0"/>
              <a:t>gnaysgrani</a:t>
            </a:r>
            <a:r>
              <a:rPr lang="tr-TR" sz="2400" dirty="0" err="1" smtClean="0"/>
              <a:t>t</a:t>
            </a:r>
            <a:r>
              <a:rPr lang="tr-TR" sz="2400" dirty="0" smtClean="0"/>
              <a:t>” adı verilmektedir. Yerkabuğunun derin bölgelerinde oluşmuş, masif </a:t>
            </a:r>
            <a:r>
              <a:rPr lang="tr-TR" sz="2400" dirty="0" err="1" smtClean="0"/>
              <a:t>plütonik</a:t>
            </a:r>
            <a:r>
              <a:rPr lang="tr-TR" sz="2400" dirty="0" smtClean="0"/>
              <a:t> kayaçlar ile çevrelerindeki metamorfik kayaçlar arasında tedrici geçiş görülür. Yeryüzüne yakın bölgelerdeki oluşumlarda ise </a:t>
            </a:r>
            <a:r>
              <a:rPr lang="tr-TR" sz="2400" dirty="0" err="1" smtClean="0"/>
              <a:t>plütonik</a:t>
            </a:r>
            <a:r>
              <a:rPr lang="tr-TR" sz="2400" dirty="0" smtClean="0"/>
              <a:t> masifin kenar </a:t>
            </a:r>
            <a:r>
              <a:rPr lang="tr-TR" sz="2400" dirty="0" err="1" smtClean="0"/>
              <a:t>zonlarında</a:t>
            </a:r>
            <a:r>
              <a:rPr lang="tr-TR" sz="2400" dirty="0" smtClean="0"/>
              <a:t> ise </a:t>
            </a:r>
            <a:r>
              <a:rPr lang="tr-TR" sz="2400" dirty="0" err="1" smtClean="0"/>
              <a:t>kataklastik</a:t>
            </a:r>
            <a:r>
              <a:rPr lang="tr-TR" sz="2400" dirty="0" smtClean="0"/>
              <a:t> deformasyon özelliği taşır.</a:t>
            </a:r>
            <a:endParaRPr lang="tr-TR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556792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/>
              <a:t>Serpantinitler</a:t>
            </a:r>
            <a:r>
              <a:rPr lang="tr-TR" sz="2400" dirty="0"/>
              <a:t> ince taneli, tıkız, masif veya şist dokusu gösteren kayaçlardır. Taze iken kayacın yeşilimsi siyah bir renge, mat ve biraz mumsu parlaklığa sahip olduğu gözlenir. Bozunmuş </a:t>
            </a:r>
            <a:r>
              <a:rPr lang="tr-TR" sz="2400" dirty="0" err="1"/>
              <a:t>serpantinitler</a:t>
            </a:r>
            <a:r>
              <a:rPr lang="tr-TR" sz="2400" dirty="0"/>
              <a:t> koyu kahverengimsi renkler gösterirler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</a:t>
            </a:r>
            <a:r>
              <a:rPr lang="tr-TR" sz="2400" dirty="0" err="1"/>
              <a:t>Serpantinitler</a:t>
            </a:r>
            <a:r>
              <a:rPr lang="tr-TR" sz="2400" dirty="0"/>
              <a:t> doğada bölgesel metamorfik alanlarda kütleler halinde, </a:t>
            </a:r>
            <a:r>
              <a:rPr lang="tr-TR" sz="2400" dirty="0" err="1"/>
              <a:t>ofiyolitik</a:t>
            </a:r>
            <a:r>
              <a:rPr lang="tr-TR" sz="2400" dirty="0"/>
              <a:t> kompleks içinde blok veya kütleler şeklinde okyanus ortası sırtlarda ve litosfer plakalarının kenar </a:t>
            </a:r>
            <a:r>
              <a:rPr lang="tr-TR" sz="2400" dirty="0" err="1"/>
              <a:t>zonlarında</a:t>
            </a:r>
            <a:r>
              <a:rPr lang="tr-TR" sz="2400" dirty="0"/>
              <a:t> okyanus kabuğuna ait parçalar şeklinde bulunmaktadır.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404664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II.3.KARBONATLARIN BÖLGESEL METAMORFİZMASI İLE OLUŞAN </a:t>
            </a:r>
            <a:r>
              <a:rPr lang="tr-TR" sz="2400" b="1" dirty="0" smtClean="0"/>
              <a:t>KAYAÇLAR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Ana bileşen olarak kalsit ve/veya dolomit içeren karbonatlı kayaçların bölgesel </a:t>
            </a:r>
            <a:r>
              <a:rPr lang="tr-TR" sz="2400" dirty="0" err="1"/>
              <a:t>metamorfizması</a:t>
            </a:r>
            <a:r>
              <a:rPr lang="tr-TR" sz="2400" dirty="0"/>
              <a:t>  sonucu oluşan kayaçlar genel olarak '' </a:t>
            </a:r>
            <a:r>
              <a:rPr lang="tr-TR" sz="2400" b="1" i="1" dirty="0" err="1" smtClean="0"/>
              <a:t>metakarbonatlar</a:t>
            </a:r>
            <a:r>
              <a:rPr lang="tr-TR" sz="2400" dirty="0"/>
              <a:t>'' olarak adlandırılır. Bunlar mineralojik bileşimlerine ve dokusal özelliklerine göre </a:t>
            </a:r>
            <a:r>
              <a:rPr lang="tr-TR" sz="2400" dirty="0" err="1"/>
              <a:t>kalkşist</a:t>
            </a:r>
            <a:r>
              <a:rPr lang="tr-TR" sz="2400" dirty="0"/>
              <a:t>, mermer, </a:t>
            </a:r>
            <a:r>
              <a:rPr lang="tr-TR" sz="2400" dirty="0" err="1"/>
              <a:t>kalksilikatik</a:t>
            </a:r>
            <a:r>
              <a:rPr lang="tr-TR" sz="2400" dirty="0"/>
              <a:t> şist, </a:t>
            </a:r>
            <a:r>
              <a:rPr lang="tr-TR" sz="2400" dirty="0" err="1"/>
              <a:t>kalksilikatik</a:t>
            </a:r>
            <a:r>
              <a:rPr lang="tr-TR" sz="2400" dirty="0"/>
              <a:t> gnays olarak tanımlanır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Mineral bileşimi tamamen kalsit ve/veya dolomitten oluşan saf karbonatlı kayaçların bölgesel </a:t>
            </a:r>
            <a:r>
              <a:rPr lang="tr-TR" sz="2400" dirty="0" err="1"/>
              <a:t>metamorfizması</a:t>
            </a:r>
            <a:r>
              <a:rPr lang="tr-TR" sz="2400" dirty="0"/>
              <a:t> ile mermerler oluşur. Özelikle kalsit kristallerinden oluşan </a:t>
            </a:r>
            <a:r>
              <a:rPr lang="tr-TR" sz="2400" dirty="0" err="1"/>
              <a:t>monomineralli</a:t>
            </a:r>
            <a:r>
              <a:rPr lang="tr-TR" sz="2400" dirty="0"/>
              <a:t> mermerler </a:t>
            </a:r>
            <a:r>
              <a:rPr lang="tr-TR" sz="2400" dirty="0" err="1"/>
              <a:t>granoblastik</a:t>
            </a:r>
            <a:r>
              <a:rPr lang="tr-TR" sz="2400" dirty="0"/>
              <a:t> dokuludur. </a:t>
            </a:r>
            <a:r>
              <a:rPr lang="tr-TR" sz="2400" dirty="0" err="1"/>
              <a:t>Götit</a:t>
            </a:r>
            <a:r>
              <a:rPr lang="tr-TR" sz="2400" dirty="0"/>
              <a:t> ve </a:t>
            </a:r>
            <a:r>
              <a:rPr lang="tr-TR" sz="2400" dirty="0" err="1"/>
              <a:t>demirhidroksit</a:t>
            </a:r>
            <a:r>
              <a:rPr lang="tr-TR" sz="2400" dirty="0"/>
              <a:t> mineralleri kayacın sarımsı -kahverengimsi, hematit </a:t>
            </a:r>
            <a:r>
              <a:rPr lang="tr-TR" sz="2400" dirty="0" smtClean="0"/>
              <a:t>kırmızımsı, </a:t>
            </a:r>
            <a:r>
              <a:rPr lang="tr-TR" sz="2400" dirty="0" err="1" smtClean="0"/>
              <a:t>klorit</a:t>
            </a:r>
            <a:r>
              <a:rPr lang="tr-TR" sz="2400" dirty="0" smtClean="0"/>
              <a:t> </a:t>
            </a:r>
            <a:r>
              <a:rPr lang="tr-TR" sz="2400" dirty="0"/>
              <a:t>ve serpantin gurubu mineraller ise yeşilimsi, grafit ve organik malzeme gri-siyahımsı renkler göstermesine neden olur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548680"/>
            <a:ext cx="76328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Ana mineral bileşeni olarak kalsit içeren ve şist dokusuna sahip kayaçlar '</a:t>
            </a:r>
            <a:r>
              <a:rPr lang="tr-TR" sz="2400" b="1" i="1" dirty="0" smtClean="0"/>
              <a:t>'</a:t>
            </a:r>
            <a:r>
              <a:rPr lang="tr-TR" sz="2400" b="1" i="1" dirty="0" err="1" smtClean="0"/>
              <a:t>kalkşist</a:t>
            </a:r>
            <a:r>
              <a:rPr lang="tr-TR" sz="2400" b="1" i="1" dirty="0" smtClean="0"/>
              <a:t>''</a:t>
            </a:r>
            <a:r>
              <a:rPr lang="tr-TR" sz="2400" dirty="0" smtClean="0"/>
              <a:t> olarak adlandırılır.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err="1" smtClean="0"/>
              <a:t>Metamorfizma</a:t>
            </a:r>
            <a:r>
              <a:rPr lang="tr-TR" sz="2400" dirty="0" smtClean="0"/>
              <a:t> derecesinin artışına bağlı olarak mermerlerde genellikle tane büyüklüğünün arttığı görülür.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b="1" smtClean="0"/>
              <a:t>EPİKLASTİK </a:t>
            </a:r>
            <a:r>
              <a:rPr lang="tr-TR" sz="2400" b="1" dirty="0"/>
              <a:t>SEDİMANTER KAYAÇLARIN BÖLGESEL METAMORFİZMASI İLE OLUŞAN </a:t>
            </a:r>
            <a:r>
              <a:rPr lang="tr-TR" sz="2400" b="1" dirty="0" smtClean="0"/>
              <a:t>KAYAÇLAR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Kuvars kumtaşı, </a:t>
            </a:r>
            <a:r>
              <a:rPr lang="tr-TR" sz="2400" dirty="0" err="1" smtClean="0"/>
              <a:t>subgrovak</a:t>
            </a:r>
            <a:r>
              <a:rPr lang="tr-TR" sz="2400" dirty="0" smtClean="0"/>
              <a:t>, </a:t>
            </a:r>
            <a:r>
              <a:rPr lang="tr-TR" sz="2400" dirty="0" err="1"/>
              <a:t>çört</a:t>
            </a:r>
            <a:r>
              <a:rPr lang="tr-TR" sz="2400" dirty="0"/>
              <a:t> veya silis bakımından zengin </a:t>
            </a:r>
            <a:r>
              <a:rPr lang="tr-TR" sz="2400" dirty="0" err="1"/>
              <a:t>sedimanter</a:t>
            </a:r>
            <a:r>
              <a:rPr lang="tr-TR" sz="2400" dirty="0"/>
              <a:t> kayaçların bölgesel </a:t>
            </a:r>
            <a:r>
              <a:rPr lang="tr-TR" sz="2400" dirty="0" err="1"/>
              <a:t>metamorfizması</a:t>
            </a:r>
            <a:r>
              <a:rPr lang="tr-TR" sz="2400" dirty="0"/>
              <a:t> sonucu oluşan kayaçlara ''</a:t>
            </a:r>
            <a:r>
              <a:rPr lang="tr-TR" sz="2400" b="1" i="1" dirty="0"/>
              <a:t>KUVARSİT</a:t>
            </a:r>
            <a:r>
              <a:rPr lang="tr-TR" sz="2400" dirty="0"/>
              <a:t>'' adı verilir. Köken kayaçta kuvars yanı sıra tali olarak kil mineralleri, mika, </a:t>
            </a:r>
            <a:r>
              <a:rPr lang="tr-TR" sz="2400" dirty="0" err="1"/>
              <a:t>detritik</a:t>
            </a:r>
            <a:r>
              <a:rPr lang="tr-TR" sz="2400" dirty="0"/>
              <a:t> </a:t>
            </a:r>
            <a:r>
              <a:rPr lang="tr-TR" sz="2400" dirty="0" err="1"/>
              <a:t>feldispat</a:t>
            </a:r>
            <a:r>
              <a:rPr lang="tr-TR" sz="2400" dirty="0"/>
              <a:t>, karbonat gibi mineral ve bağlayıcı malzemenin bulunması durumunda kuvarsitlerde kuvars mineralinin yanı sıra başka minerallerde içerebilir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95536" y="117693"/>
            <a:ext cx="84249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u="sng" dirty="0" err="1"/>
              <a:t>Granotoyidlerin</a:t>
            </a:r>
            <a:r>
              <a:rPr lang="tr-TR" sz="2400" u="sng" dirty="0"/>
              <a:t> düşük dereceli </a:t>
            </a:r>
            <a:r>
              <a:rPr lang="tr-TR" sz="2400" u="sng" dirty="0" err="1"/>
              <a:t>metamorfizması</a:t>
            </a:r>
            <a:r>
              <a:rPr lang="tr-TR" sz="2400" dirty="0"/>
              <a:t> sonucunda çoğunlukla </a:t>
            </a:r>
            <a:r>
              <a:rPr lang="tr-TR" sz="2400" u="sng" dirty="0" err="1"/>
              <a:t>kataklastik</a:t>
            </a:r>
            <a:r>
              <a:rPr lang="tr-TR" sz="2400" u="sng" dirty="0"/>
              <a:t> doku</a:t>
            </a:r>
            <a:r>
              <a:rPr lang="tr-TR" sz="2400" dirty="0"/>
              <a:t> gelişimi gözlenir.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  Biyotit, </a:t>
            </a:r>
            <a:r>
              <a:rPr lang="tr-TR" sz="2400" dirty="0" err="1"/>
              <a:t>hornblend</a:t>
            </a:r>
            <a:r>
              <a:rPr lang="tr-TR" sz="2400" dirty="0"/>
              <a:t> ve </a:t>
            </a:r>
            <a:r>
              <a:rPr lang="tr-TR" sz="2400" dirty="0" err="1"/>
              <a:t>anortitçe</a:t>
            </a:r>
            <a:r>
              <a:rPr lang="tr-TR" sz="2400" dirty="0"/>
              <a:t> zengin plajiyoklazların değiştiği </a:t>
            </a:r>
            <a:r>
              <a:rPr lang="tr-TR" sz="2400" dirty="0" err="1"/>
              <a:t>albitik</a:t>
            </a:r>
            <a:r>
              <a:rPr lang="tr-TR" sz="2400" dirty="0"/>
              <a:t> plajiyoklaz, kuvars  ve </a:t>
            </a:r>
            <a:r>
              <a:rPr lang="tr-TR" sz="2400" dirty="0" err="1"/>
              <a:t>muskovit</a:t>
            </a:r>
            <a:r>
              <a:rPr lang="tr-TR" sz="2400" dirty="0"/>
              <a:t> minerallerinde ise bir değişiklik olmaz. Ancak dokusal özellikleri değişir.</a:t>
            </a:r>
          </a:p>
          <a:p>
            <a:pPr algn="just"/>
            <a:r>
              <a:rPr lang="tr-TR" sz="2400" dirty="0"/>
              <a:t> </a:t>
            </a:r>
          </a:p>
          <a:p>
            <a:pPr algn="just"/>
            <a:r>
              <a:rPr lang="tr-TR" sz="2400" dirty="0"/>
              <a:t>Kayaçta; </a:t>
            </a:r>
          </a:p>
          <a:p>
            <a:pPr algn="just"/>
            <a:r>
              <a:rPr lang="tr-TR" sz="2400" dirty="0"/>
              <a:t>Biyotit—›</a:t>
            </a:r>
            <a:r>
              <a:rPr lang="tr-TR" sz="2400" dirty="0" err="1"/>
              <a:t>klorit</a:t>
            </a:r>
            <a:r>
              <a:rPr lang="tr-TR" sz="2400" dirty="0"/>
              <a:t>, </a:t>
            </a:r>
            <a:r>
              <a:rPr lang="tr-TR" sz="2400" dirty="0" err="1" smtClean="0"/>
              <a:t>lökoksen</a:t>
            </a:r>
            <a:endParaRPr lang="tr-TR" sz="2400" dirty="0"/>
          </a:p>
          <a:p>
            <a:pPr algn="just"/>
            <a:r>
              <a:rPr lang="tr-TR" sz="2400" dirty="0" err="1"/>
              <a:t>hornblend</a:t>
            </a:r>
            <a:r>
              <a:rPr lang="tr-TR" sz="2400" dirty="0"/>
              <a:t>—›</a:t>
            </a:r>
            <a:r>
              <a:rPr lang="tr-TR" sz="2400" dirty="0" err="1"/>
              <a:t>aktinolit</a:t>
            </a:r>
            <a:r>
              <a:rPr lang="tr-TR" sz="2400" dirty="0"/>
              <a:t>, </a:t>
            </a:r>
            <a:r>
              <a:rPr lang="tr-TR" sz="2400" dirty="0" err="1"/>
              <a:t>klorit</a:t>
            </a:r>
            <a:r>
              <a:rPr lang="tr-TR" sz="2400" dirty="0"/>
              <a:t>, </a:t>
            </a:r>
            <a:r>
              <a:rPr lang="tr-TR" sz="2400" dirty="0" smtClean="0"/>
              <a:t>kalsit</a:t>
            </a:r>
            <a:endParaRPr lang="tr-TR" sz="2400" dirty="0"/>
          </a:p>
          <a:p>
            <a:pPr algn="just"/>
            <a:r>
              <a:rPr lang="tr-TR" sz="2400" dirty="0"/>
              <a:t>piroksen—›</a:t>
            </a:r>
            <a:r>
              <a:rPr lang="tr-TR" sz="2400" dirty="0" err="1"/>
              <a:t>klorit</a:t>
            </a:r>
            <a:r>
              <a:rPr lang="tr-TR" sz="2400" dirty="0"/>
              <a:t>, </a:t>
            </a:r>
            <a:r>
              <a:rPr lang="tr-TR" sz="2400" dirty="0" err="1"/>
              <a:t>aktinolit</a:t>
            </a:r>
            <a:r>
              <a:rPr lang="tr-TR" sz="2400" dirty="0"/>
              <a:t>, </a:t>
            </a:r>
            <a:r>
              <a:rPr lang="tr-TR" sz="2400" dirty="0" err="1" smtClean="0"/>
              <a:t>epidot</a:t>
            </a:r>
            <a:endParaRPr lang="tr-TR" sz="2400" dirty="0"/>
          </a:p>
          <a:p>
            <a:pPr algn="just"/>
            <a:r>
              <a:rPr lang="tr-TR" sz="2400" dirty="0" err="1"/>
              <a:t>anortitçe</a:t>
            </a:r>
            <a:r>
              <a:rPr lang="tr-TR" sz="2400" dirty="0"/>
              <a:t> zengin plaj —›</a:t>
            </a:r>
            <a:r>
              <a:rPr lang="tr-TR" sz="2400" dirty="0" err="1"/>
              <a:t>albit</a:t>
            </a:r>
            <a:r>
              <a:rPr lang="tr-TR" sz="2400" dirty="0"/>
              <a:t> + </a:t>
            </a:r>
            <a:r>
              <a:rPr lang="tr-TR" sz="2400" dirty="0" err="1"/>
              <a:t>klinozoizit</a:t>
            </a:r>
            <a:r>
              <a:rPr lang="tr-TR" sz="2400" dirty="0"/>
              <a:t> veya </a:t>
            </a:r>
            <a:r>
              <a:rPr lang="tr-TR" sz="2400" dirty="0" err="1"/>
              <a:t>albit</a:t>
            </a:r>
            <a:r>
              <a:rPr lang="tr-TR" sz="2400" dirty="0"/>
              <a:t>+</a:t>
            </a:r>
            <a:r>
              <a:rPr lang="tr-TR" sz="2400" dirty="0" err="1"/>
              <a:t>serizit</a:t>
            </a:r>
            <a:r>
              <a:rPr lang="tr-TR" sz="2400" dirty="0"/>
              <a:t>± </a:t>
            </a:r>
            <a:r>
              <a:rPr lang="tr-TR" sz="2400" dirty="0" smtClean="0"/>
              <a:t>kalsit</a:t>
            </a:r>
            <a:endParaRPr lang="tr-TR" sz="2400" dirty="0"/>
          </a:p>
          <a:p>
            <a:pPr algn="just"/>
            <a:r>
              <a:rPr lang="tr-TR" sz="2400" dirty="0"/>
              <a:t>ortoklaz—›</a:t>
            </a:r>
            <a:r>
              <a:rPr lang="tr-TR" sz="2400" dirty="0" err="1"/>
              <a:t>serizit</a:t>
            </a:r>
            <a:r>
              <a:rPr lang="tr-TR" sz="2400" dirty="0"/>
              <a:t>, </a:t>
            </a:r>
            <a:r>
              <a:rPr lang="tr-TR" sz="2400" dirty="0" err="1" smtClean="0"/>
              <a:t>muskovit</a:t>
            </a:r>
            <a:endParaRPr lang="tr-TR" sz="2400" dirty="0" smtClean="0"/>
          </a:p>
          <a:p>
            <a:pPr algn="just"/>
            <a:r>
              <a:rPr lang="tr-TR" sz="2400" dirty="0" smtClean="0"/>
              <a:t>şeklinde </a:t>
            </a:r>
            <a:r>
              <a:rPr lang="tr-TR" sz="2400" dirty="0"/>
              <a:t>değişimler olur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Kayacın ilksel dokusu kısmen korunabilir. K.</a:t>
            </a:r>
            <a:r>
              <a:rPr lang="tr-TR" sz="2400" dirty="0" err="1"/>
              <a:t>feldispat</a:t>
            </a:r>
            <a:r>
              <a:rPr lang="tr-TR" sz="2400" dirty="0"/>
              <a:t> mineralleri merceksi görünüm </a:t>
            </a:r>
            <a:r>
              <a:rPr lang="tr-TR" sz="2400" dirty="0" smtClean="0"/>
              <a:t>alarak </a:t>
            </a:r>
            <a:r>
              <a:rPr lang="tr-TR" sz="2400" u="sng" dirty="0"/>
              <a:t>gözlü gnaysı</a:t>
            </a:r>
            <a:r>
              <a:rPr lang="tr-TR" sz="2400" dirty="0"/>
              <a:t> oluşturur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23528" y="476672"/>
            <a:ext cx="835292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Ortamda yeterli miktarda su varsa granitler düşük dereceli </a:t>
            </a:r>
            <a:r>
              <a:rPr lang="tr-TR" sz="2400" dirty="0" err="1"/>
              <a:t>metamorfizma</a:t>
            </a:r>
            <a:r>
              <a:rPr lang="tr-TR" sz="2400" dirty="0"/>
              <a:t> sonucu </a:t>
            </a:r>
            <a:r>
              <a:rPr lang="tr-TR" sz="2400" dirty="0" err="1"/>
              <a:t>klorit</a:t>
            </a:r>
            <a:r>
              <a:rPr lang="tr-TR" sz="2400" dirty="0"/>
              <a:t> ±</a:t>
            </a:r>
            <a:r>
              <a:rPr lang="tr-TR" sz="2400" dirty="0" err="1"/>
              <a:t>epidot</a:t>
            </a:r>
            <a:r>
              <a:rPr lang="tr-TR" sz="2400" dirty="0"/>
              <a:t> içeren </a:t>
            </a:r>
            <a:r>
              <a:rPr lang="tr-TR" sz="2400" dirty="0" err="1"/>
              <a:t>muskovit</a:t>
            </a:r>
            <a:r>
              <a:rPr lang="tr-TR" sz="2400" dirty="0"/>
              <a:t> – </a:t>
            </a:r>
            <a:r>
              <a:rPr lang="tr-TR" sz="2400" dirty="0" err="1"/>
              <a:t>albit</a:t>
            </a:r>
            <a:r>
              <a:rPr lang="tr-TR" sz="2400" dirty="0"/>
              <a:t> – kuvars şistlere dönüşür. Alkali </a:t>
            </a:r>
            <a:r>
              <a:rPr lang="tr-TR" sz="2400" dirty="0" err="1"/>
              <a:t>feldispat</a:t>
            </a:r>
            <a:r>
              <a:rPr lang="tr-TR" sz="2400" dirty="0"/>
              <a:t> granitler ve volkanik karşıtları </a:t>
            </a:r>
            <a:r>
              <a:rPr lang="tr-TR" sz="2400" dirty="0" err="1"/>
              <a:t>egirin</a:t>
            </a:r>
            <a:r>
              <a:rPr lang="tr-TR" sz="2400" dirty="0"/>
              <a:t> veya </a:t>
            </a:r>
            <a:r>
              <a:rPr lang="tr-TR" sz="2400" dirty="0" err="1"/>
              <a:t>ribekit</a:t>
            </a:r>
            <a:r>
              <a:rPr lang="tr-TR" sz="2400" dirty="0"/>
              <a:t> içeren gnayslara dönüşür. </a:t>
            </a:r>
            <a:r>
              <a:rPr lang="tr-TR" sz="2400" u="sng" dirty="0"/>
              <a:t>Orta dereceli </a:t>
            </a:r>
            <a:r>
              <a:rPr lang="tr-TR" sz="2400" u="sng" dirty="0" err="1"/>
              <a:t>metamorfizma</a:t>
            </a:r>
            <a:r>
              <a:rPr lang="tr-TR" sz="2400" dirty="0"/>
              <a:t> ile granitlerden </a:t>
            </a:r>
            <a:r>
              <a:rPr lang="tr-TR" sz="2400" u="sng" dirty="0" err="1"/>
              <a:t>ortognays</a:t>
            </a:r>
            <a:r>
              <a:rPr lang="tr-TR" sz="2400" u="sng" dirty="0"/>
              <a:t> </a:t>
            </a:r>
            <a:r>
              <a:rPr lang="tr-TR" sz="2400" dirty="0"/>
              <a:t>oluşur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 </a:t>
            </a:r>
            <a:r>
              <a:rPr lang="tr-TR" sz="2400" u="sng" dirty="0"/>
              <a:t>Yüksek dereceli </a:t>
            </a:r>
            <a:r>
              <a:rPr lang="tr-TR" sz="2400" u="sng" dirty="0" err="1"/>
              <a:t>metamorfizma</a:t>
            </a:r>
            <a:r>
              <a:rPr lang="tr-TR" sz="2400" dirty="0"/>
              <a:t> ile granülit </a:t>
            </a:r>
            <a:r>
              <a:rPr lang="tr-TR" sz="2400" dirty="0" err="1"/>
              <a:t>fasiyesi</a:t>
            </a:r>
            <a:r>
              <a:rPr lang="tr-TR" sz="2400" dirty="0"/>
              <a:t> koşulları altında</a:t>
            </a:r>
            <a:r>
              <a:rPr lang="tr-TR" sz="2400" u="sng" dirty="0"/>
              <a:t> </a:t>
            </a:r>
            <a:r>
              <a:rPr lang="tr-TR" sz="2400" u="sng" dirty="0" err="1"/>
              <a:t>granulitlere</a:t>
            </a:r>
            <a:r>
              <a:rPr lang="tr-TR" sz="2400" dirty="0"/>
              <a:t> dönüşürler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 Düşük dereceli </a:t>
            </a:r>
            <a:r>
              <a:rPr lang="tr-TR" sz="2400" dirty="0" err="1"/>
              <a:t>metamorfizma</a:t>
            </a:r>
            <a:r>
              <a:rPr lang="tr-TR" sz="2400" dirty="0"/>
              <a:t> geçirmiş volkanik kayaçlarda ise </a:t>
            </a:r>
            <a:r>
              <a:rPr lang="tr-TR" sz="2400" dirty="0" err="1"/>
              <a:t>porfirik</a:t>
            </a:r>
            <a:r>
              <a:rPr lang="tr-TR" sz="2400" dirty="0"/>
              <a:t> dokunun korunduğu, ince taneli camsı </a:t>
            </a:r>
            <a:r>
              <a:rPr lang="tr-TR" sz="2400" dirty="0" err="1"/>
              <a:t>matriksin</a:t>
            </a:r>
            <a:r>
              <a:rPr lang="tr-TR" sz="2400" dirty="0"/>
              <a:t> küçük taneli ve </a:t>
            </a:r>
            <a:r>
              <a:rPr lang="tr-TR" sz="2400" dirty="0" smtClean="0"/>
              <a:t>yönlenme gösteren </a:t>
            </a:r>
            <a:r>
              <a:rPr lang="tr-TR" sz="2400" dirty="0"/>
              <a:t>kuvars, </a:t>
            </a:r>
            <a:r>
              <a:rPr lang="tr-TR" sz="2400" dirty="0" err="1" smtClean="0"/>
              <a:t>serisit</a:t>
            </a:r>
            <a:r>
              <a:rPr lang="tr-TR" sz="2400" dirty="0" smtClean="0"/>
              <a:t>/</a:t>
            </a:r>
            <a:r>
              <a:rPr lang="tr-TR" sz="2400" dirty="0" err="1" smtClean="0"/>
              <a:t>muskovit</a:t>
            </a:r>
            <a:r>
              <a:rPr lang="tr-TR" sz="2400" dirty="0" smtClean="0"/>
              <a:t>, </a:t>
            </a:r>
            <a:r>
              <a:rPr lang="tr-TR" sz="2400" dirty="0" err="1" smtClean="0"/>
              <a:t>albit</a:t>
            </a:r>
            <a:r>
              <a:rPr lang="tr-TR" sz="2400" dirty="0"/>
              <a:t>, </a:t>
            </a:r>
            <a:r>
              <a:rPr lang="tr-TR" sz="2400" dirty="0" err="1"/>
              <a:t>klorit</a:t>
            </a:r>
            <a:r>
              <a:rPr lang="tr-TR" sz="2400" dirty="0"/>
              <a:t> minerallerine dönüştüğü gözlenir. Bu kayaçlara</a:t>
            </a:r>
            <a:r>
              <a:rPr lang="tr-TR" sz="2400" i="1" u="sng" dirty="0"/>
              <a:t> </a:t>
            </a:r>
            <a:r>
              <a:rPr lang="tr-TR" sz="2400" i="1" u="sng" dirty="0" err="1"/>
              <a:t>porfiroyid</a:t>
            </a:r>
            <a:r>
              <a:rPr lang="tr-TR" sz="2400" dirty="0"/>
              <a:t> adı verilir. </a:t>
            </a:r>
            <a:r>
              <a:rPr lang="tr-TR" sz="2400" dirty="0" err="1"/>
              <a:t>Metamorfizma</a:t>
            </a:r>
            <a:r>
              <a:rPr lang="tr-TR" sz="2400" dirty="0"/>
              <a:t> derecesinin artması ile </a:t>
            </a:r>
            <a:r>
              <a:rPr lang="tr-TR" sz="2400" u="sng" dirty="0" err="1"/>
              <a:t>blastoporfirik</a:t>
            </a:r>
            <a:r>
              <a:rPr lang="tr-TR" sz="2400" u="sng" dirty="0"/>
              <a:t> </a:t>
            </a:r>
            <a:r>
              <a:rPr lang="tr-TR" sz="2400" dirty="0"/>
              <a:t>dokunun giderek belirsizleştiği </a:t>
            </a:r>
            <a:r>
              <a:rPr lang="tr-TR" sz="2400" b="1" i="1" dirty="0" err="1"/>
              <a:t>leptit</a:t>
            </a:r>
            <a:r>
              <a:rPr lang="tr-TR" sz="2400" b="1" i="1" dirty="0"/>
              <a:t> </a:t>
            </a:r>
            <a:r>
              <a:rPr lang="tr-TR" sz="2400" dirty="0"/>
              <a:t>veya </a:t>
            </a:r>
            <a:r>
              <a:rPr lang="tr-TR" sz="2400" b="1" i="1" dirty="0" err="1"/>
              <a:t>leptinit</a:t>
            </a:r>
            <a:r>
              <a:rPr lang="tr-TR" sz="2400" b="1" i="1" dirty="0"/>
              <a:t> </a:t>
            </a:r>
            <a:r>
              <a:rPr lang="tr-TR" sz="2400" dirty="0"/>
              <a:t>adı verilen kayaçlar oluşur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99592" y="1124744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Orta/yüksek dereceli </a:t>
            </a:r>
            <a:r>
              <a:rPr lang="tr-TR" sz="2400" dirty="0" err="1" smtClean="0"/>
              <a:t>metamorfizma</a:t>
            </a:r>
            <a:r>
              <a:rPr lang="tr-TR" sz="2400" dirty="0" smtClean="0"/>
              <a:t> sonucu oluşmuş kayaçlarda kalıntı dokusal özellik belirlenemediğinden köken kayaç hakkında yorum yapmak zorlaşır. Çünkü arkozların kimyasal bileşimi riyolitlere; granit, </a:t>
            </a:r>
            <a:r>
              <a:rPr lang="tr-TR" sz="2400" dirty="0" err="1" smtClean="0"/>
              <a:t>granodiyorit</a:t>
            </a:r>
            <a:r>
              <a:rPr lang="tr-TR" sz="2400" dirty="0" smtClean="0"/>
              <a:t> ve </a:t>
            </a:r>
            <a:r>
              <a:rPr lang="tr-TR" sz="2400" dirty="0" err="1" smtClean="0"/>
              <a:t>tonalit</a:t>
            </a:r>
            <a:r>
              <a:rPr lang="tr-TR" sz="2400" dirty="0" smtClean="0"/>
              <a:t> gibi kayaçların kimyasal bileşimleri </a:t>
            </a:r>
            <a:r>
              <a:rPr lang="tr-TR" sz="2400" dirty="0" err="1" smtClean="0"/>
              <a:t>grovaklara</a:t>
            </a:r>
            <a:r>
              <a:rPr lang="tr-TR" sz="2400" dirty="0" smtClean="0"/>
              <a:t> benzer.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188640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2.Bazik Bileşimli Magmatik </a:t>
            </a:r>
            <a:r>
              <a:rPr lang="tr-TR" sz="2400" b="1" dirty="0" smtClean="0"/>
              <a:t>Kayaçların </a:t>
            </a:r>
            <a:r>
              <a:rPr lang="tr-TR" sz="2400" b="1" dirty="0" err="1" smtClean="0"/>
              <a:t>Metamorfizması</a:t>
            </a:r>
            <a:endParaRPr lang="tr-TR" sz="2400" b="1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Bu kayaçların </a:t>
            </a:r>
            <a:r>
              <a:rPr lang="tr-TR" sz="2400" dirty="0" err="1"/>
              <a:t>metamorfizması</a:t>
            </a:r>
            <a:r>
              <a:rPr lang="tr-TR" sz="2400" dirty="0"/>
              <a:t> ile oluşan kayaçlar ‘’</a:t>
            </a:r>
            <a:r>
              <a:rPr lang="tr-TR" sz="2400" b="1" i="1" dirty="0" err="1"/>
              <a:t>metabazit</a:t>
            </a:r>
            <a:r>
              <a:rPr lang="tr-TR" sz="2400" dirty="0"/>
              <a:t>’’ genel adı altında toplanır. Gabro, diyorit ve volkanik karşıtı kayaçların </a:t>
            </a:r>
            <a:r>
              <a:rPr lang="tr-TR" sz="2400" dirty="0" err="1"/>
              <a:t>metamorfizması</a:t>
            </a:r>
            <a:r>
              <a:rPr lang="tr-TR" sz="2400" dirty="0"/>
              <a:t>, giderek artan P/T </a:t>
            </a:r>
            <a:r>
              <a:rPr lang="tr-TR" sz="2400" dirty="0" smtClean="0"/>
              <a:t>koşullarında, </a:t>
            </a:r>
            <a:r>
              <a:rPr lang="tr-TR" sz="2400" dirty="0"/>
              <a:t>ortamda suyun bulunup bulunmamasına bağlı olarak mineral / mineral toplulukları oluşur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   </a:t>
            </a:r>
            <a:r>
              <a:rPr lang="tr-TR" sz="2400" u="sng" dirty="0"/>
              <a:t>Suyun varlığı halinde</a:t>
            </a:r>
            <a:r>
              <a:rPr lang="tr-TR" sz="2400" dirty="0"/>
              <a:t> </a:t>
            </a:r>
            <a:r>
              <a:rPr lang="tr-TR" sz="2400" b="1" dirty="0" err="1"/>
              <a:t>metamorfizmanın</a:t>
            </a:r>
            <a:r>
              <a:rPr lang="tr-TR" sz="2400" b="1" dirty="0"/>
              <a:t> derecesinin artışı </a:t>
            </a:r>
            <a:r>
              <a:rPr lang="tr-TR" sz="2400" dirty="0"/>
              <a:t>ile ilişkili olarak  </a:t>
            </a:r>
            <a:r>
              <a:rPr lang="tr-TR" sz="2400" dirty="0" err="1"/>
              <a:t>Laumontit</a:t>
            </a:r>
            <a:r>
              <a:rPr lang="tr-TR" sz="2400" dirty="0"/>
              <a:t>-</a:t>
            </a:r>
            <a:r>
              <a:rPr lang="tr-TR" sz="2400" dirty="0" err="1"/>
              <a:t>prehnit</a:t>
            </a:r>
            <a:r>
              <a:rPr lang="tr-TR" sz="2400" dirty="0"/>
              <a:t>- </a:t>
            </a:r>
            <a:r>
              <a:rPr lang="tr-TR" sz="2400" dirty="0" err="1"/>
              <a:t>klorit</a:t>
            </a:r>
            <a:r>
              <a:rPr lang="tr-TR" sz="2400" dirty="0"/>
              <a:t> şist, lavsonit, </a:t>
            </a:r>
            <a:r>
              <a:rPr lang="tr-TR" sz="2400" dirty="0" err="1"/>
              <a:t>albit</a:t>
            </a:r>
            <a:r>
              <a:rPr lang="tr-TR" sz="2400" dirty="0"/>
              <a:t>-</a:t>
            </a:r>
            <a:r>
              <a:rPr lang="tr-TR" sz="2400" dirty="0" err="1"/>
              <a:t>kloritşist</a:t>
            </a:r>
            <a:r>
              <a:rPr lang="tr-TR" sz="2400" dirty="0"/>
              <a:t>, </a:t>
            </a:r>
            <a:r>
              <a:rPr lang="tr-TR" sz="2400" dirty="0" err="1"/>
              <a:t>glokofon</a:t>
            </a:r>
            <a:r>
              <a:rPr lang="tr-TR" sz="2400" dirty="0"/>
              <a:t> şist, </a:t>
            </a:r>
            <a:r>
              <a:rPr lang="tr-TR" sz="2400" b="1" dirty="0" err="1"/>
              <a:t>yeşiltaş</a:t>
            </a:r>
            <a:r>
              <a:rPr lang="tr-TR" sz="2400" dirty="0"/>
              <a:t> (</a:t>
            </a:r>
            <a:r>
              <a:rPr lang="tr-TR" sz="2400" dirty="0" err="1" smtClean="0"/>
              <a:t>greenstone</a:t>
            </a:r>
            <a:r>
              <a:rPr lang="tr-TR" sz="2400" dirty="0"/>
              <a:t>), </a:t>
            </a:r>
            <a:r>
              <a:rPr lang="tr-TR" sz="2400" b="1" dirty="0" err="1"/>
              <a:t>yeşilşist</a:t>
            </a:r>
            <a:r>
              <a:rPr lang="tr-TR" sz="2400" dirty="0"/>
              <a:t>, </a:t>
            </a:r>
            <a:r>
              <a:rPr lang="tr-TR" sz="2400" b="1" dirty="0" err="1"/>
              <a:t>amfibolit</a:t>
            </a:r>
            <a:r>
              <a:rPr lang="tr-TR" sz="2400" dirty="0"/>
              <a:t> gibi kayaçlar oluşur.</a:t>
            </a:r>
          </a:p>
          <a:p>
            <a:pPr algn="just"/>
            <a:r>
              <a:rPr lang="tr-TR" sz="2400" dirty="0"/>
              <a:t>   </a:t>
            </a:r>
            <a:r>
              <a:rPr lang="tr-TR" sz="2400" u="sng" dirty="0"/>
              <a:t>Ortamda su bulunmuyorsa</a:t>
            </a:r>
            <a:r>
              <a:rPr lang="tr-TR" sz="2400" dirty="0"/>
              <a:t>, ve </a:t>
            </a:r>
            <a:r>
              <a:rPr lang="tr-TR" sz="2400" u="sng" dirty="0"/>
              <a:t>etkili basınç yüksek değil ise</a:t>
            </a:r>
            <a:r>
              <a:rPr lang="tr-TR" sz="2400" dirty="0"/>
              <a:t> kayaçlarda belirgin bir değişiklik meydana gelmez. </a:t>
            </a:r>
            <a:r>
              <a:rPr lang="tr-TR" sz="2400" u="sng" dirty="0"/>
              <a:t>Basınç çok yüksek</a:t>
            </a:r>
            <a:r>
              <a:rPr lang="tr-TR" sz="2400" dirty="0"/>
              <a:t> ise geniş bir sıcaklık aralığı içinde </a:t>
            </a:r>
            <a:r>
              <a:rPr lang="tr-TR" sz="2400" b="1" u="sng" dirty="0" err="1"/>
              <a:t>eklojitler</a:t>
            </a:r>
            <a:r>
              <a:rPr lang="tr-TR" sz="2400" u="sng" dirty="0"/>
              <a:t>,</a:t>
            </a:r>
            <a:r>
              <a:rPr lang="tr-TR" sz="2400" dirty="0"/>
              <a:t> </a:t>
            </a:r>
            <a:r>
              <a:rPr lang="tr-TR" sz="2400" u="sng" dirty="0"/>
              <a:t>yüksek sıcaklıklarda </a:t>
            </a:r>
            <a:r>
              <a:rPr lang="tr-TR" sz="2400" b="1" u="sng" dirty="0"/>
              <a:t>granülitler</a:t>
            </a:r>
            <a:r>
              <a:rPr lang="tr-TR" sz="2400" u="sng" dirty="0"/>
              <a:t> </a:t>
            </a:r>
            <a:r>
              <a:rPr lang="tr-TR" sz="2400" dirty="0"/>
              <a:t>oluşur.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260648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/>
              <a:t>YEŞİL KAYAÇLAR </a:t>
            </a:r>
            <a:endParaRPr lang="tr-TR" sz="2400" b="1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Düşük dereceli </a:t>
            </a:r>
            <a:r>
              <a:rPr lang="tr-TR" sz="2400" dirty="0" err="1"/>
              <a:t>metamorfizma</a:t>
            </a:r>
            <a:r>
              <a:rPr lang="tr-TR" sz="2400" dirty="0"/>
              <a:t> sonucu oluşan bazı kayaçlara içerdikleri minerallerden ileri gelen renklerinden dolayı, petrografik bir adlandırma olmayan </a:t>
            </a:r>
            <a:r>
              <a:rPr lang="tr-TR" sz="2400" b="1" i="1" dirty="0" err="1"/>
              <a:t>yeşiltaş</a:t>
            </a:r>
            <a:r>
              <a:rPr lang="tr-TR" sz="2400" b="1" i="1" dirty="0"/>
              <a:t> (</a:t>
            </a:r>
            <a:r>
              <a:rPr lang="tr-TR" sz="2400" b="1" i="1" dirty="0" err="1"/>
              <a:t>greenstone</a:t>
            </a:r>
            <a:r>
              <a:rPr lang="tr-TR" sz="2400" dirty="0"/>
              <a:t>), </a:t>
            </a:r>
            <a:r>
              <a:rPr lang="tr-TR" sz="2400" b="1" i="1" dirty="0" err="1"/>
              <a:t>yeşilşist</a:t>
            </a:r>
            <a:r>
              <a:rPr lang="tr-TR" sz="2400" b="1" i="1" dirty="0"/>
              <a:t> </a:t>
            </a:r>
            <a:r>
              <a:rPr lang="tr-TR" sz="2400" dirty="0"/>
              <a:t>(</a:t>
            </a:r>
            <a:r>
              <a:rPr lang="tr-TR" sz="2400" b="1" i="1" dirty="0" err="1"/>
              <a:t>greenschist</a:t>
            </a:r>
            <a:r>
              <a:rPr lang="tr-TR" sz="2400" b="1" i="1" dirty="0"/>
              <a:t>)</a:t>
            </a:r>
            <a:r>
              <a:rPr lang="tr-TR" sz="2400" dirty="0"/>
              <a:t> adı verilir. Bu kayaçlar </a:t>
            </a:r>
            <a:r>
              <a:rPr lang="tr-TR" sz="2400" dirty="0" err="1"/>
              <a:t>klorit</a:t>
            </a:r>
            <a:r>
              <a:rPr lang="tr-TR" sz="2400" dirty="0"/>
              <a:t>, </a:t>
            </a:r>
            <a:r>
              <a:rPr lang="tr-TR" sz="2400" dirty="0" err="1"/>
              <a:t>epidot</a:t>
            </a:r>
            <a:r>
              <a:rPr lang="tr-TR" sz="2400" dirty="0"/>
              <a:t>, talk, </a:t>
            </a:r>
            <a:r>
              <a:rPr lang="tr-TR" sz="2400" dirty="0" err="1"/>
              <a:t>aktinolit</a:t>
            </a:r>
            <a:r>
              <a:rPr lang="tr-TR" sz="2400" dirty="0"/>
              <a:t> gibi yeşil renkli minerallerin yanı sıra </a:t>
            </a:r>
            <a:r>
              <a:rPr lang="tr-TR" sz="2400" dirty="0" err="1"/>
              <a:t>albit</a:t>
            </a:r>
            <a:r>
              <a:rPr lang="tr-TR" sz="2400" dirty="0"/>
              <a:t>, kuvars  gibi açık renkli mineraller de içerir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u="sng" dirty="0" err="1"/>
              <a:t>Klorit</a:t>
            </a:r>
            <a:r>
              <a:rPr lang="tr-TR" sz="2400" u="sng" dirty="0"/>
              <a:t> mineralleri</a:t>
            </a:r>
            <a:r>
              <a:rPr lang="tr-TR" sz="2400" dirty="0"/>
              <a:t> ana bileşen olarak içeren </a:t>
            </a:r>
            <a:r>
              <a:rPr lang="tr-TR" sz="2400" dirty="0" smtClean="0"/>
              <a:t>kayaçlarda </a:t>
            </a:r>
            <a:r>
              <a:rPr lang="tr-TR" sz="2400" dirty="0"/>
              <a:t>bulunan mineral toplulukları arasında en tipik olanı </a:t>
            </a:r>
            <a:r>
              <a:rPr lang="tr-TR" sz="2400" dirty="0" err="1"/>
              <a:t>klorit</a:t>
            </a:r>
            <a:r>
              <a:rPr lang="tr-TR" sz="2400" dirty="0"/>
              <a:t>+</a:t>
            </a:r>
            <a:r>
              <a:rPr lang="tr-TR" sz="2400" dirty="0" err="1"/>
              <a:t>albit</a:t>
            </a:r>
            <a:r>
              <a:rPr lang="tr-TR" sz="2400" dirty="0"/>
              <a:t>+</a:t>
            </a:r>
            <a:r>
              <a:rPr lang="tr-TR" sz="2400" dirty="0" err="1"/>
              <a:t>epidot</a:t>
            </a:r>
            <a:r>
              <a:rPr lang="tr-TR" sz="2400" dirty="0"/>
              <a:t>+</a:t>
            </a:r>
            <a:r>
              <a:rPr lang="tr-TR" sz="2400" dirty="0" err="1"/>
              <a:t>kuvars’dır</a:t>
            </a:r>
            <a:r>
              <a:rPr lang="tr-TR" sz="2400" dirty="0"/>
              <a:t>. </a:t>
            </a:r>
            <a:r>
              <a:rPr lang="tr-TR" sz="2400" dirty="0" err="1"/>
              <a:t>Makroskobik</a:t>
            </a:r>
            <a:r>
              <a:rPr lang="tr-TR" sz="2400" dirty="0"/>
              <a:t> olarak tek tanınabilen mineral </a:t>
            </a:r>
            <a:r>
              <a:rPr lang="tr-TR" sz="2400" u="sng" dirty="0" err="1"/>
              <a:t>klorittir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u="sng" dirty="0"/>
              <a:t>Amfibol</a:t>
            </a:r>
            <a:r>
              <a:rPr lang="tr-TR" sz="2400" dirty="0"/>
              <a:t> minerallerinden </a:t>
            </a:r>
            <a:r>
              <a:rPr lang="tr-TR" sz="2400" dirty="0" err="1"/>
              <a:t>aktinolit</a:t>
            </a:r>
            <a:r>
              <a:rPr lang="tr-TR" sz="2400" dirty="0"/>
              <a:t> veya </a:t>
            </a:r>
            <a:r>
              <a:rPr lang="tr-TR" sz="2400" dirty="0" err="1"/>
              <a:t>hornblend</a:t>
            </a:r>
            <a:r>
              <a:rPr lang="tr-TR" sz="2400" dirty="0"/>
              <a:t> de bu kayaçların bileşenleridir. </a:t>
            </a:r>
            <a:r>
              <a:rPr lang="tr-TR" sz="2400" dirty="0" smtClean="0"/>
              <a:t> Saf </a:t>
            </a:r>
            <a:r>
              <a:rPr lang="tr-TR" sz="2400" dirty="0"/>
              <a:t>tremolit mineraline pek rastlanmaz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51520" y="404664"/>
            <a:ext cx="835292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u="sng" dirty="0" err="1" smtClean="0"/>
              <a:t>Aktinoli</a:t>
            </a:r>
            <a:r>
              <a:rPr lang="tr-TR" sz="2400" b="1" dirty="0" err="1" smtClean="0"/>
              <a:t>t</a:t>
            </a:r>
            <a:r>
              <a:rPr lang="tr-TR" sz="2400" dirty="0" smtClean="0"/>
              <a:t> nispeten alçak sıcaklıklarda </a:t>
            </a:r>
            <a:r>
              <a:rPr lang="tr-TR" sz="2400" dirty="0" err="1" smtClean="0"/>
              <a:t>duraylı</a:t>
            </a:r>
            <a:r>
              <a:rPr lang="tr-TR" sz="2400" dirty="0" smtClean="0"/>
              <a:t> olan bir mineraldir. </a:t>
            </a:r>
            <a:r>
              <a:rPr lang="tr-TR" sz="2400" dirty="0" err="1" smtClean="0"/>
              <a:t>Aktinolit</a:t>
            </a:r>
            <a:r>
              <a:rPr lang="tr-TR" sz="2400" dirty="0" smtClean="0"/>
              <a:t> yüksek sıcaklıklarda yerini </a:t>
            </a:r>
            <a:r>
              <a:rPr lang="tr-TR" sz="2400" dirty="0" err="1" smtClean="0"/>
              <a:t>hornblend</a:t>
            </a:r>
            <a:r>
              <a:rPr lang="tr-TR" sz="2400" dirty="0" smtClean="0"/>
              <a:t> mineraline bırakır. </a:t>
            </a:r>
            <a:r>
              <a:rPr lang="tr-TR" sz="2400" dirty="0" err="1" smtClean="0"/>
              <a:t>Metamorfizma</a:t>
            </a:r>
            <a:r>
              <a:rPr lang="tr-TR" sz="2400" dirty="0" smtClean="0"/>
              <a:t> derecesinin artması ile </a:t>
            </a:r>
            <a:r>
              <a:rPr lang="tr-TR" sz="2400" dirty="0" err="1" smtClean="0"/>
              <a:t>horndblendlerde</a:t>
            </a:r>
            <a:r>
              <a:rPr lang="tr-TR" sz="2400" dirty="0" smtClean="0"/>
              <a:t> kahverengimsi yeşil bir renk ortaya çıkar. Bu oluşum özellikle yüksek </a:t>
            </a:r>
            <a:r>
              <a:rPr lang="tr-TR" sz="2400" dirty="0" err="1" smtClean="0"/>
              <a:t>metamorfizma</a:t>
            </a:r>
            <a:r>
              <a:rPr lang="tr-TR" sz="2400" dirty="0" smtClean="0"/>
              <a:t> dereceli gnayslar ve magmatik kayaçlarda bulunan </a:t>
            </a:r>
            <a:r>
              <a:rPr lang="tr-TR" sz="2400" dirty="0" err="1" smtClean="0"/>
              <a:t>hornblendler</a:t>
            </a:r>
            <a:r>
              <a:rPr lang="tr-TR" sz="2400" dirty="0" smtClean="0"/>
              <a:t> için tipik bir özelliktir. Kayaçta </a:t>
            </a:r>
            <a:r>
              <a:rPr lang="tr-TR" sz="2400" dirty="0" err="1" smtClean="0"/>
              <a:t>hornblendler</a:t>
            </a:r>
            <a:r>
              <a:rPr lang="tr-TR" sz="2400" dirty="0" smtClean="0"/>
              <a:t> de yönlenme gösterebilir. Bazen şist dokusu yerine gnays bantlaşması da görülür. </a:t>
            </a:r>
            <a:r>
              <a:rPr lang="tr-TR" sz="2400" dirty="0" err="1" smtClean="0"/>
              <a:t>Metamorfizma</a:t>
            </a:r>
            <a:r>
              <a:rPr lang="tr-TR" sz="2400" dirty="0" smtClean="0"/>
              <a:t> koşullarının artması ile </a:t>
            </a:r>
            <a:r>
              <a:rPr lang="tr-TR" sz="2400" dirty="0" err="1" smtClean="0"/>
              <a:t>hornblend</a:t>
            </a:r>
            <a:r>
              <a:rPr lang="tr-TR" sz="2400" dirty="0" smtClean="0"/>
              <a:t> </a:t>
            </a:r>
            <a:r>
              <a:rPr lang="tr-TR" sz="2400" dirty="0" err="1" smtClean="0"/>
              <a:t>duraysızlaşır</a:t>
            </a:r>
            <a:r>
              <a:rPr lang="tr-TR" sz="2400" dirty="0" smtClean="0"/>
              <a:t> ve yerine </a:t>
            </a:r>
            <a:r>
              <a:rPr lang="tr-TR" sz="2400" dirty="0" err="1" smtClean="0"/>
              <a:t>hipersten</a:t>
            </a:r>
            <a:r>
              <a:rPr lang="tr-TR" sz="2400" dirty="0" smtClean="0"/>
              <a:t> bileşiminde olan </a:t>
            </a:r>
            <a:r>
              <a:rPr lang="tr-TR" sz="2400" u="sng" dirty="0" err="1" smtClean="0"/>
              <a:t>ortopiroksene</a:t>
            </a:r>
            <a:r>
              <a:rPr lang="tr-TR" sz="2400" dirty="0" smtClean="0"/>
              <a:t> bırakır.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Yeşil şistlerde </a:t>
            </a:r>
            <a:r>
              <a:rPr lang="tr-TR" sz="2400" u="sng" dirty="0" err="1"/>
              <a:t>epidot</a:t>
            </a:r>
            <a:r>
              <a:rPr lang="tr-TR" sz="2400" u="sng" dirty="0"/>
              <a:t> </a:t>
            </a:r>
            <a:r>
              <a:rPr lang="tr-TR" sz="2400" dirty="0"/>
              <a:t>grubu minerallerden </a:t>
            </a:r>
            <a:r>
              <a:rPr lang="tr-TR" sz="2400" dirty="0" err="1"/>
              <a:t>pistazit</a:t>
            </a:r>
            <a:r>
              <a:rPr lang="tr-TR" sz="2400" dirty="0"/>
              <a:t> ve </a:t>
            </a:r>
            <a:r>
              <a:rPr lang="tr-TR" sz="2400" dirty="0" err="1"/>
              <a:t>zoizit</a:t>
            </a:r>
            <a:r>
              <a:rPr lang="tr-TR" sz="2400" dirty="0"/>
              <a:t> </a:t>
            </a:r>
            <a:r>
              <a:rPr lang="tr-TR" sz="2400" dirty="0" smtClean="0"/>
              <a:t>mineralleri de </a:t>
            </a:r>
            <a:r>
              <a:rPr lang="tr-TR" sz="2400" dirty="0"/>
              <a:t>bulunabilir. Başlangıçta ayırt edilemeyecek kadar küçük olan </a:t>
            </a:r>
            <a:r>
              <a:rPr lang="tr-TR" sz="2400" dirty="0" err="1"/>
              <a:t>epidot</a:t>
            </a:r>
            <a:r>
              <a:rPr lang="tr-TR" sz="2400" dirty="0"/>
              <a:t> grubu mineralleri </a:t>
            </a:r>
            <a:r>
              <a:rPr lang="tr-TR" sz="2400" dirty="0" err="1"/>
              <a:t>metamorfizma</a:t>
            </a:r>
            <a:r>
              <a:rPr lang="tr-TR" sz="2400" dirty="0"/>
              <a:t> artması ile özellikle </a:t>
            </a:r>
            <a:r>
              <a:rPr lang="tr-TR" sz="2400" dirty="0" err="1" smtClean="0"/>
              <a:t>hornblend</a:t>
            </a:r>
            <a:r>
              <a:rPr lang="tr-TR" sz="2400" dirty="0" smtClean="0"/>
              <a:t> </a:t>
            </a:r>
            <a:r>
              <a:rPr lang="tr-TR" sz="2400" dirty="0"/>
              <a:t>mineralinin ortaya çıkması ile sarımsı yeşil ve yeşilimsi sarı renklere sahip kristaller halinde </a:t>
            </a:r>
            <a:r>
              <a:rPr lang="tr-TR" sz="2400" dirty="0" err="1"/>
              <a:t>makroskobik</a:t>
            </a:r>
            <a:r>
              <a:rPr lang="tr-TR" sz="2400" dirty="0"/>
              <a:t> olarak tanınabilecek büyüklüğe ulaşırlar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39552" y="54868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/>
              <a:t>Bu şistlerde </a:t>
            </a:r>
            <a:r>
              <a:rPr lang="tr-TR" sz="2400" dirty="0" err="1"/>
              <a:t>albit</a:t>
            </a:r>
            <a:r>
              <a:rPr lang="tr-TR" sz="2400" dirty="0"/>
              <a:t>, K.</a:t>
            </a:r>
            <a:r>
              <a:rPr lang="tr-TR" sz="2400" dirty="0" err="1"/>
              <a:t>feldispat</a:t>
            </a:r>
            <a:r>
              <a:rPr lang="tr-TR" sz="2400" dirty="0"/>
              <a:t> ve kuvars </a:t>
            </a:r>
            <a:r>
              <a:rPr lang="tr-TR" sz="2400" dirty="0" smtClean="0"/>
              <a:t>mineralleri de </a:t>
            </a:r>
            <a:r>
              <a:rPr lang="tr-TR" sz="2400" dirty="0"/>
              <a:t>diğer bileşenleri oluşturur. Düşük </a:t>
            </a:r>
            <a:r>
              <a:rPr lang="tr-TR" sz="2400" dirty="0" err="1"/>
              <a:t>metamorfizma</a:t>
            </a:r>
            <a:r>
              <a:rPr lang="tr-TR" sz="2400" dirty="0"/>
              <a:t> dereceli kayaçlarda bulunan plajiyoklaz minerali </a:t>
            </a:r>
            <a:r>
              <a:rPr lang="tr-TR" sz="2400" dirty="0" err="1"/>
              <a:t>anortit</a:t>
            </a:r>
            <a:r>
              <a:rPr lang="tr-TR" sz="2400" dirty="0"/>
              <a:t> içeriği az olan ve hiç </a:t>
            </a:r>
            <a:r>
              <a:rPr lang="tr-TR" sz="2400" dirty="0" err="1"/>
              <a:t>anortit</a:t>
            </a:r>
            <a:r>
              <a:rPr lang="tr-TR" sz="2400" dirty="0"/>
              <a:t> içermeyen </a:t>
            </a:r>
            <a:r>
              <a:rPr lang="tr-TR" sz="2400" u="sng" dirty="0" err="1"/>
              <a:t>albittir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Çoğunlukla deformasyon ve kristalleşme aynı zamanda </a:t>
            </a:r>
            <a:r>
              <a:rPr lang="tr-TR" sz="2400" dirty="0" smtClean="0"/>
              <a:t>geliştiğinden </a:t>
            </a:r>
            <a:r>
              <a:rPr lang="tr-TR" sz="2400" dirty="0"/>
              <a:t>büyüyen </a:t>
            </a:r>
            <a:r>
              <a:rPr lang="tr-TR" sz="2400" dirty="0" err="1"/>
              <a:t>albit</a:t>
            </a:r>
            <a:r>
              <a:rPr lang="tr-TR" sz="2400" dirty="0"/>
              <a:t> </a:t>
            </a:r>
            <a:r>
              <a:rPr lang="tr-TR" sz="2400" dirty="0" err="1" smtClean="0"/>
              <a:t>porfiroblastlarının</a:t>
            </a:r>
            <a:r>
              <a:rPr lang="tr-TR" sz="2400" dirty="0" smtClean="0"/>
              <a:t> </a:t>
            </a:r>
            <a:r>
              <a:rPr lang="tr-TR" sz="2400" dirty="0" err="1"/>
              <a:t>kloritli</a:t>
            </a:r>
            <a:r>
              <a:rPr lang="tr-TR" sz="2400" dirty="0"/>
              <a:t> bir </a:t>
            </a:r>
            <a:r>
              <a:rPr lang="tr-TR" sz="2400" dirty="0" err="1"/>
              <a:t>matriks</a:t>
            </a:r>
            <a:r>
              <a:rPr lang="tr-TR" sz="2400" dirty="0"/>
              <a:t> içinde rotasyona uğradığı ve </a:t>
            </a:r>
            <a:r>
              <a:rPr lang="tr-TR" sz="2400" dirty="0" err="1"/>
              <a:t>kapanımların</a:t>
            </a:r>
            <a:r>
              <a:rPr lang="tr-TR" sz="2400" dirty="0"/>
              <a:t> mineral içinde S  harfine benzer biçimde dizilim (</a:t>
            </a:r>
            <a:r>
              <a:rPr lang="tr-TR" sz="2400" dirty="0" err="1"/>
              <a:t>helizitik</a:t>
            </a:r>
            <a:r>
              <a:rPr lang="tr-TR" sz="2400" dirty="0"/>
              <a:t> </a:t>
            </a:r>
            <a:r>
              <a:rPr lang="tr-TR" sz="2400" dirty="0" smtClean="0"/>
              <a:t>doku) </a:t>
            </a:r>
            <a:r>
              <a:rPr lang="tr-TR" sz="2400" dirty="0"/>
              <a:t>gösterir. </a:t>
            </a:r>
            <a:r>
              <a:rPr lang="tr-TR" sz="2400" dirty="0" err="1"/>
              <a:t>Albitte</a:t>
            </a:r>
            <a:r>
              <a:rPr lang="tr-TR" sz="2400" dirty="0"/>
              <a:t> </a:t>
            </a:r>
            <a:r>
              <a:rPr lang="tr-TR" sz="2400" dirty="0" err="1"/>
              <a:t>polisentetik</a:t>
            </a:r>
            <a:r>
              <a:rPr lang="tr-TR" sz="2400" dirty="0"/>
              <a:t> ikizlenme gözlenmez. Bu nedenle kuvars minerali ile karıştırılabilir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Tali bileşen olarak manyetit, pirit, karbonat mineralleri bulunur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Yeşil şistlerin adlanmaları içerdikleri minerallere göre yapılır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1955</Words>
  <Application>Microsoft Office PowerPoint</Application>
  <PresentationFormat>Ekran Gösterisi (4:3)</PresentationFormat>
  <Paragraphs>96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5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Administrator</dc:creator>
  <cp:lastModifiedBy>ZKarakaş</cp:lastModifiedBy>
  <cp:revision>40</cp:revision>
  <dcterms:created xsi:type="dcterms:W3CDTF">2017-03-01T16:57:34Z</dcterms:created>
  <dcterms:modified xsi:type="dcterms:W3CDTF">2018-04-08T10:55:57Z</dcterms:modified>
</cp:coreProperties>
</file>