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9" r:id="rId2"/>
    <p:sldId id="257" r:id="rId3"/>
    <p:sldId id="264" r:id="rId4"/>
    <p:sldId id="263" r:id="rId5"/>
    <p:sldId id="258" r:id="rId6"/>
    <p:sldId id="322" r:id="rId7"/>
    <p:sldId id="323" r:id="rId8"/>
    <p:sldId id="325" r:id="rId9"/>
    <p:sldId id="326" r:id="rId10"/>
    <p:sldId id="329" r:id="rId11"/>
    <p:sldId id="269" r:id="rId12"/>
    <p:sldId id="270" r:id="rId13"/>
    <p:sldId id="271" r:id="rId14"/>
    <p:sldId id="328" r:id="rId15"/>
    <p:sldId id="277" r:id="rId16"/>
    <p:sldId id="278" r:id="rId17"/>
    <p:sldId id="280" r:id="rId18"/>
    <p:sldId id="281" r:id="rId19"/>
    <p:sldId id="282" r:id="rId20"/>
    <p:sldId id="283" r:id="rId21"/>
    <p:sldId id="284" r:id="rId22"/>
    <p:sldId id="285" r:id="rId23"/>
    <p:sldId id="321" r:id="rId24"/>
    <p:sldId id="312" r:id="rId25"/>
    <p:sldId id="313" r:id="rId26"/>
    <p:sldId id="314" r:id="rId27"/>
    <p:sldId id="315" r:id="rId28"/>
    <p:sldId id="316" r:id="rId29"/>
    <p:sldId id="317" r:id="rId30"/>
    <p:sldId id="318" r:id="rId31"/>
    <p:sldId id="319"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4CC12-F96F-4196-A15F-3A7FFB59C8E3}" type="datetimeFigureOut">
              <a:rPr lang="tr-TR" smtClean="0"/>
              <a:t>02.04.2018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3963D7-A99A-42A9-BED0-839702E09BB3}" type="slidenum">
              <a:rPr lang="tr-TR" smtClean="0"/>
              <a:t>‹#›</a:t>
            </a:fld>
            <a:endParaRPr lang="tr-TR"/>
          </a:p>
        </p:txBody>
      </p:sp>
    </p:spTree>
    <p:extLst>
      <p:ext uri="{BB962C8B-B14F-4D97-AF65-F5344CB8AC3E}">
        <p14:creationId xmlns:p14="http://schemas.microsoft.com/office/powerpoint/2010/main" val="56762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79B602-A848-4DF2-A44F-BB807B130408}" type="datetimeFigureOut">
              <a:rPr lang="tr-TR" smtClean="0"/>
              <a:pPr/>
              <a:t>02.04.2018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B439577-372F-462D-A06D-626840F16FF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9B602-A848-4DF2-A44F-BB807B130408}" type="datetimeFigureOut">
              <a:rPr lang="tr-TR" smtClean="0"/>
              <a:pPr/>
              <a:t>02.04.2018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39577-372F-462D-A06D-626840F16FF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403648" y="2348880"/>
            <a:ext cx="6081665" cy="830997"/>
          </a:xfrm>
          <a:prstGeom prst="rect">
            <a:avLst/>
          </a:prstGeom>
        </p:spPr>
        <p:txBody>
          <a:bodyPr wrap="none">
            <a:spAutoFit/>
          </a:bodyPr>
          <a:lstStyle/>
          <a:p>
            <a:r>
              <a:rPr lang="tr-TR" sz="4800" b="1" dirty="0" err="1" smtClean="0"/>
              <a:t>Infrared</a:t>
            </a:r>
            <a:r>
              <a:rPr lang="tr-TR" sz="4800" b="1" dirty="0" smtClean="0"/>
              <a:t> Spektroskopisi</a:t>
            </a:r>
            <a:endParaRPr lang="tr-TR"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0"/>
            <a:ext cx="8229600" cy="90872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000" b="0" i="0" u="none" strike="noStrike" kern="1200" cap="none" spc="0" normalizeH="0" baseline="0" noProof="0" smtClean="0">
                <a:ln>
                  <a:noFill/>
                </a:ln>
                <a:solidFill>
                  <a:schemeClr val="tx1"/>
                </a:solidFill>
                <a:effectLst/>
                <a:uLnTx/>
                <a:uFillTx/>
                <a:latin typeface="+mj-lt"/>
                <a:ea typeface="+mj-ea"/>
                <a:cs typeface="+mj-cs"/>
              </a:rPr>
              <a:t>İnfrared (Kızılötesi) Spektroskopisi</a:t>
            </a:r>
            <a:endParaRPr kumimoji="0" lang="tr-TR"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İçerik Yer Tutucusu 2"/>
          <p:cNvSpPr txBox="1">
            <a:spLocks/>
          </p:cNvSpPr>
          <p:nvPr/>
        </p:nvSpPr>
        <p:spPr>
          <a:xfrm>
            <a:off x="179512" y="692696"/>
            <a:ext cx="8229600" cy="489654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Infrared</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spektroskopisine titreşim spektroskopisi de diyebiliriz .Bunun sebebi </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kızılötesi ışınları molekülün titreşim hareketleri tarafından </a:t>
            </a:r>
            <a:r>
              <a:rPr kumimoji="0" lang="tr-TR" sz="1800" b="1" i="0" u="none" strike="noStrike" kern="1200" cap="none" spc="0" normalizeH="0" baseline="0" noProof="0" dirty="0" err="1" smtClean="0">
                <a:ln>
                  <a:noFill/>
                </a:ln>
                <a:solidFill>
                  <a:schemeClr val="tx1"/>
                </a:solidFill>
                <a:effectLst/>
                <a:uLnTx/>
                <a:uFillTx/>
                <a:latin typeface="+mn-lt"/>
                <a:ea typeface="+mn-ea"/>
                <a:cs typeface="+mn-cs"/>
              </a:rPr>
              <a:t>absorblanmasıdır</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Çünkü kızılötesi ışıması UV ve görünür bölge ışıması gibi elektronik geçişleri sağlayacak kadar yüksek enerjili değildir. Ancak moleküldeki dönme ve titreşim düzeyleri arasındaki geçişleri sağlayabilir.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1" i="0" u="none" strike="noStrike" kern="1200" cap="none" spc="0" normalizeH="0" baseline="0" noProof="0" dirty="0" smtClean="0">
                <a:ln>
                  <a:noFill/>
                </a:ln>
                <a:solidFill>
                  <a:schemeClr val="tx1"/>
                </a:solidFill>
                <a:effectLst/>
                <a:uLnTx/>
                <a:uFillTx/>
                <a:latin typeface="+mn-lt"/>
                <a:ea typeface="+mn-ea"/>
                <a:cs typeface="+mn-cs"/>
              </a:rPr>
              <a:t>Bir molekülün kızılötesi ışımasını </a:t>
            </a:r>
            <a:r>
              <a:rPr kumimoji="0" lang="tr-TR" sz="1800" b="1" i="0" u="none" strike="noStrike" kern="1200" cap="none" spc="0" normalizeH="0" baseline="0" noProof="0" dirty="0" err="1" smtClean="0">
                <a:ln>
                  <a:noFill/>
                </a:ln>
                <a:solidFill>
                  <a:schemeClr val="tx1"/>
                </a:solidFill>
                <a:effectLst/>
                <a:uLnTx/>
                <a:uFillTx/>
                <a:latin typeface="+mn-lt"/>
                <a:ea typeface="+mn-ea"/>
                <a:cs typeface="+mn-cs"/>
              </a:rPr>
              <a:t>absorblayabilmesi</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 için </a:t>
            </a:r>
            <a:r>
              <a:rPr kumimoji="0" lang="tr-TR" sz="1800" b="1" i="0" u="none" strike="noStrike" kern="1200" cap="none" spc="0" normalizeH="0" baseline="0" noProof="0" dirty="0" err="1" smtClean="0">
                <a:ln>
                  <a:noFill/>
                </a:ln>
                <a:solidFill>
                  <a:schemeClr val="tx1"/>
                </a:solidFill>
                <a:effectLst/>
                <a:uLnTx/>
                <a:uFillTx/>
                <a:latin typeface="+mn-lt"/>
                <a:ea typeface="+mn-ea"/>
                <a:cs typeface="+mn-cs"/>
              </a:rPr>
              <a:t>dipol</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 momentinde bir değişim olması gerekmektedir </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(Bu tür maddelere IR aktif maddeler de denilir). </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Molekül üzerine gönderilen kızılötesi ışımasının frekansı, molekülün titreşim frekansına eşit olduğu zaman ancak bir </a:t>
            </a:r>
            <a:r>
              <a:rPr kumimoji="0" lang="tr-TR" sz="1800" b="1" i="0" u="none" strike="noStrike" kern="1200" cap="none" spc="0" normalizeH="0" baseline="0" noProof="0" dirty="0" err="1" smtClean="0">
                <a:ln>
                  <a:noFill/>
                </a:ln>
                <a:solidFill>
                  <a:schemeClr val="tx1"/>
                </a:solidFill>
                <a:effectLst/>
                <a:uLnTx/>
                <a:uFillTx/>
                <a:latin typeface="+mn-lt"/>
                <a:ea typeface="+mn-ea"/>
                <a:cs typeface="+mn-cs"/>
              </a:rPr>
              <a:t>absorbsiyon</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 söz konusu olabilir</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HCl</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asit üzerinde açıklamaya çalışırsak </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Cl</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elektronegatif bir element olduğu için H-</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Cl</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arasındaki bağ elektronları </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Cl</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atomu tarafından çekilecektir. Yani simetrik bir yük dağılımı olmayacaktır elektronlar </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Cl</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atomu etrafında yoğunlaşacaktır. Bu nedenle </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HCl</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polardır</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ve net bir </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dipol</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momentten bahsedebiliriz. O</a:t>
            </a:r>
            <a:r>
              <a:rPr kumimoji="0" lang="tr-TR" sz="1800" b="0" i="0" u="none" strike="noStrike" kern="1200" cap="none" spc="0" normalizeH="0" baseline="-25000" noProof="0" dirty="0" smtClean="0">
                <a:ln>
                  <a:noFill/>
                </a:ln>
                <a:solidFill>
                  <a:schemeClr val="tx1"/>
                </a:solidFill>
                <a:effectLst/>
                <a:uLnTx/>
                <a:uFillTx/>
                <a:latin typeface="+mn-lt"/>
                <a:ea typeface="+mn-ea"/>
                <a:cs typeface="+mn-cs"/>
              </a:rPr>
              <a:t>2</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N</a:t>
            </a:r>
            <a:r>
              <a:rPr kumimoji="0" lang="tr-TR" sz="1800" b="0" i="0" u="none" strike="noStrike" kern="1200" cap="none" spc="0" normalizeH="0" baseline="-25000" noProof="0" dirty="0" smtClean="0">
                <a:ln>
                  <a:noFill/>
                </a:ln>
                <a:solidFill>
                  <a:schemeClr val="tx1"/>
                </a:solidFill>
                <a:effectLst/>
                <a:uLnTx/>
                <a:uFillTx/>
                <a:latin typeface="+mn-lt"/>
                <a:ea typeface="+mn-ea"/>
                <a:cs typeface="+mn-cs"/>
              </a:rPr>
              <a:t>2</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Cl</a:t>
            </a:r>
            <a:r>
              <a:rPr kumimoji="0" lang="tr-TR" sz="1800" b="0" i="0" u="none" strike="noStrike" kern="1200" cap="none" spc="0" normalizeH="0" baseline="-25000" noProof="0" dirty="0" smtClean="0">
                <a:ln>
                  <a:noFill/>
                </a:ln>
                <a:solidFill>
                  <a:schemeClr val="tx1"/>
                </a:solidFill>
                <a:effectLst/>
                <a:uLnTx/>
                <a:uFillTx/>
                <a:latin typeface="+mn-lt"/>
                <a:ea typeface="+mn-ea"/>
                <a:cs typeface="+mn-cs"/>
              </a:rPr>
              <a:t>2 </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gibi </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homonükleer</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moleküllerde titreşim ve dönme hareketleri sırasında net bir </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dipol</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 moment değişimi olmadığı için kızılötesi ışımasını </a:t>
            </a:r>
            <a:r>
              <a:rPr kumimoji="0" lang="tr-TR" sz="1800" b="0" i="0" u="none" strike="noStrike" kern="1200" cap="none" spc="0" normalizeH="0" baseline="0" noProof="0" dirty="0" err="1" smtClean="0">
                <a:ln>
                  <a:noFill/>
                </a:ln>
                <a:solidFill>
                  <a:schemeClr val="tx1"/>
                </a:solidFill>
                <a:effectLst/>
                <a:uLnTx/>
                <a:uFillTx/>
                <a:latin typeface="+mn-lt"/>
                <a:ea typeface="+mn-ea"/>
                <a:cs typeface="+mn-cs"/>
              </a:rPr>
              <a:t>absorblayamazlar</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a:spLocks noRot="1" noChangeAspect="1" noMove="1" noResize="1" noEditPoints="1" noAdjustHandles="1" noChangeArrowheads="1" noChangeShapeType="1" noTextEdit="1"/>
          </p:cNvSpPr>
          <p:nvPr/>
        </p:nvSpPr>
        <p:spPr>
          <a:xfrm>
            <a:off x="48768" y="50030"/>
            <a:ext cx="9046464" cy="6924973"/>
          </a:xfrm>
          <a:prstGeom prst="rect">
            <a:avLst/>
          </a:prstGeom>
          <a:blipFill rotWithShape="1">
            <a:blip r:embed="rId3" cstate="print"/>
            <a:stretch>
              <a:fillRect l="-674" t="-704" r="-674"/>
            </a:stretch>
          </a:blipFill>
        </p:spPr>
        <p:txBody>
          <a:bodyPr/>
          <a:lstStyle/>
          <a:p>
            <a:pPr eaLnBrk="1" hangingPunct="1">
              <a:defRPr/>
            </a:pPr>
            <a:r>
              <a:rPr lang="tr-TR">
                <a:noFill/>
              </a:rPr>
              <a:t> </a:t>
            </a:r>
          </a:p>
        </p:txBody>
      </p:sp>
      <p:graphicFrame>
        <p:nvGraphicFramePr>
          <p:cNvPr id="12291" name="Nesne 4"/>
          <p:cNvGraphicFramePr>
            <a:graphicFrameLocks noChangeAspect="1"/>
          </p:cNvGraphicFramePr>
          <p:nvPr/>
        </p:nvGraphicFramePr>
        <p:xfrm>
          <a:off x="346075" y="2371725"/>
          <a:ext cx="8475663" cy="1987550"/>
        </p:xfrm>
        <a:graphic>
          <a:graphicData uri="http://schemas.openxmlformats.org/presentationml/2006/ole">
            <mc:AlternateContent xmlns:mc="http://schemas.openxmlformats.org/markup-compatibility/2006">
              <mc:Choice xmlns:v="urn:schemas-microsoft-com:vml" Requires="v">
                <p:oleObj spid="_x0000_s1032" name="Bit Eşlem Resmi" r:id="rId4" imgW="8345065" imgH="1781424" progId="PBrush">
                  <p:embed/>
                </p:oleObj>
              </mc:Choice>
              <mc:Fallback>
                <p:oleObj name="Bit Eşlem Resmi" r:id="rId4" imgW="8345065" imgH="1781424" progId="PBrush">
                  <p:embed/>
                  <p:pic>
                    <p:nvPicPr>
                      <p:cNvPr id="0" name="Nesn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 y="2371725"/>
                        <a:ext cx="8475663" cy="198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Düz Bağlayıcı 6"/>
          <p:cNvCxnSpPr/>
          <p:nvPr/>
        </p:nvCxnSpPr>
        <p:spPr>
          <a:xfrm>
            <a:off x="2163763" y="2076450"/>
            <a:ext cx="134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293" name="Picture 12"/>
          <p:cNvPicPr>
            <a:picLocks noChangeAspect="1" noChangeArrowheads="1"/>
          </p:cNvPicPr>
          <p:nvPr/>
        </p:nvPicPr>
        <p:blipFill>
          <a:blip r:embed="rId6" cstate="print"/>
          <a:srcRect/>
          <a:stretch>
            <a:fillRect/>
          </a:stretch>
        </p:blipFill>
        <p:spPr bwMode="auto">
          <a:xfrm>
            <a:off x="5537200" y="6105525"/>
            <a:ext cx="1409700" cy="685800"/>
          </a:xfrm>
          <a:prstGeom prst="rect">
            <a:avLst/>
          </a:prstGeom>
          <a:noFill/>
          <a:ln w="12700" cap="sq">
            <a:noFill/>
            <a:miter lim="800000"/>
            <a:headEnd type="none" w="sm" len="sm"/>
            <a:tailEnd type="none" w="sm" len="sm"/>
          </a:ln>
          <a:effectLst/>
        </p:spPr>
      </p:pic>
      <p:pic>
        <p:nvPicPr>
          <p:cNvPr id="12294" name="Picture 13"/>
          <p:cNvPicPr>
            <a:picLocks noChangeAspect="1" noChangeArrowheads="1"/>
          </p:cNvPicPr>
          <p:nvPr/>
        </p:nvPicPr>
        <p:blipFill>
          <a:blip r:embed="rId7" cstate="print"/>
          <a:srcRect/>
          <a:stretch>
            <a:fillRect/>
          </a:stretch>
        </p:blipFill>
        <p:spPr bwMode="auto">
          <a:xfrm>
            <a:off x="7343775" y="6089650"/>
            <a:ext cx="1371600" cy="681038"/>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kdörtgen 4"/>
          <p:cNvSpPr>
            <a:spLocks noChangeArrowheads="1"/>
          </p:cNvSpPr>
          <p:nvPr/>
        </p:nvSpPr>
        <p:spPr bwMode="auto">
          <a:xfrm>
            <a:off x="63500" y="74613"/>
            <a:ext cx="8994775" cy="5570756"/>
          </a:xfrm>
          <a:prstGeom prst="rect">
            <a:avLst/>
          </a:prstGeom>
          <a:noFill/>
          <a:ln w="9525">
            <a:noFill/>
            <a:miter lim="800000"/>
            <a:headEnd/>
            <a:tailEnd/>
          </a:ln>
        </p:spPr>
        <p:txBody>
          <a:bodyPr>
            <a:spAutoFit/>
          </a:bodyPr>
          <a:lstStyle/>
          <a:p>
            <a:pPr algn="just" eaLnBrk="1" hangingPunct="1"/>
            <a:r>
              <a:rPr lang="tr-TR" altLang="tr-TR" sz="2000" b="1" dirty="0" err="1">
                <a:latin typeface="Times New Roman" pitchFamily="18" charset="0"/>
                <a:cs typeface="Times New Roman" pitchFamily="18" charset="0"/>
              </a:rPr>
              <a:t>Dipol</a:t>
            </a:r>
            <a:r>
              <a:rPr lang="tr-TR" altLang="tr-TR" sz="2000" b="1" dirty="0">
                <a:latin typeface="Times New Roman" pitchFamily="18" charset="0"/>
                <a:cs typeface="Times New Roman" pitchFamily="18" charset="0"/>
              </a:rPr>
              <a:t> moment yük merkezleri arasındaki uzaklık ve yük farkının büyüklüğündeki farka bağlıdır. </a:t>
            </a:r>
            <a:r>
              <a:rPr lang="tr-TR" altLang="tr-TR" sz="2000" dirty="0">
                <a:latin typeface="Times New Roman" pitchFamily="18" charset="0"/>
                <a:cs typeface="Times New Roman" pitchFamily="18" charset="0"/>
              </a:rPr>
              <a:t>Genelde titreşimsel ve dönmesel </a:t>
            </a:r>
            <a:r>
              <a:rPr lang="tr-TR" altLang="tr-TR" sz="2000" dirty="0" err="1">
                <a:latin typeface="Times New Roman" pitchFamily="18" charset="0"/>
                <a:cs typeface="Times New Roman" pitchFamily="18" charset="0"/>
              </a:rPr>
              <a:t>dipol</a:t>
            </a:r>
            <a:r>
              <a:rPr lang="tr-TR" altLang="tr-TR" sz="2000" dirty="0">
                <a:latin typeface="Times New Roman" pitchFamily="18" charset="0"/>
                <a:cs typeface="Times New Roman" pitchFamily="18" charset="0"/>
              </a:rPr>
              <a:t> momentinde net bir değişiklik olmayan O</a:t>
            </a:r>
            <a:r>
              <a:rPr lang="tr-TR" altLang="tr-TR" sz="2000" baseline="-25000" dirty="0">
                <a:latin typeface="Times New Roman" pitchFamily="18" charset="0"/>
                <a:cs typeface="Times New Roman" pitchFamily="18" charset="0"/>
              </a:rPr>
              <a:t>2</a:t>
            </a:r>
            <a:r>
              <a:rPr lang="tr-TR" altLang="tr-TR" sz="2000" dirty="0">
                <a:latin typeface="Times New Roman" pitchFamily="18" charset="0"/>
                <a:cs typeface="Times New Roman" pitchFamily="18" charset="0"/>
              </a:rPr>
              <a:t>, N</a:t>
            </a:r>
            <a:r>
              <a:rPr lang="tr-TR" altLang="tr-TR" sz="2000" baseline="-25000" dirty="0">
                <a:latin typeface="Times New Roman" pitchFamily="18" charset="0"/>
                <a:cs typeface="Times New Roman" pitchFamily="18" charset="0"/>
              </a:rPr>
              <a:t>2</a:t>
            </a:r>
            <a:r>
              <a:rPr lang="tr-TR" altLang="tr-TR" sz="2000" dirty="0">
                <a:latin typeface="Times New Roman" pitchFamily="18" charset="0"/>
                <a:cs typeface="Times New Roman" pitchFamily="18" charset="0"/>
              </a:rPr>
              <a:t> ve Cl</a:t>
            </a:r>
            <a:r>
              <a:rPr lang="tr-TR" altLang="tr-TR" sz="2000" baseline="-25000" dirty="0">
                <a:latin typeface="Times New Roman" pitchFamily="18" charset="0"/>
                <a:cs typeface="Times New Roman" pitchFamily="18" charset="0"/>
              </a:rPr>
              <a:t>2</a:t>
            </a:r>
            <a:r>
              <a:rPr lang="tr-TR" altLang="tr-TR" sz="2000" dirty="0">
                <a:latin typeface="Times New Roman" pitchFamily="18" charset="0"/>
                <a:cs typeface="Times New Roman" pitchFamily="18" charset="0"/>
              </a:rPr>
              <a:t> gibi </a:t>
            </a:r>
            <a:r>
              <a:rPr lang="tr-TR" altLang="tr-TR" sz="2000" dirty="0" err="1">
                <a:latin typeface="Times New Roman" pitchFamily="18" charset="0"/>
                <a:cs typeface="Times New Roman" pitchFamily="18" charset="0"/>
              </a:rPr>
              <a:t>homonükleer</a:t>
            </a:r>
            <a:r>
              <a:rPr lang="tr-TR" altLang="tr-TR" sz="2000" dirty="0">
                <a:latin typeface="Times New Roman" pitchFamily="18" charset="0"/>
                <a:cs typeface="Times New Roman" pitchFamily="18" charset="0"/>
              </a:rPr>
              <a:t> türler IR radyasyonunu </a:t>
            </a:r>
            <a:r>
              <a:rPr lang="tr-TR" altLang="tr-TR" sz="2000" dirty="0" err="1">
                <a:latin typeface="Times New Roman" pitchFamily="18" charset="0"/>
                <a:cs typeface="Times New Roman" pitchFamily="18" charset="0"/>
              </a:rPr>
              <a:t>absorplamazlar</a:t>
            </a:r>
            <a:r>
              <a:rPr lang="tr-TR" altLang="tr-TR" sz="2000" dirty="0">
                <a:latin typeface="Times New Roman" pitchFamily="18" charset="0"/>
                <a:cs typeface="Times New Roman" pitchFamily="18" charset="0"/>
              </a:rPr>
              <a:t>.</a:t>
            </a:r>
          </a:p>
          <a:p>
            <a:pPr algn="just" eaLnBrk="1" hangingPunct="1"/>
            <a:endParaRPr lang="tr-TR" altLang="tr-TR" sz="2000" dirty="0">
              <a:latin typeface="Times New Roman" pitchFamily="18" charset="0"/>
              <a:cs typeface="Times New Roman" pitchFamily="18" charset="0"/>
            </a:endParaRPr>
          </a:p>
          <a:p>
            <a:pPr algn="just" eaLnBrk="1" hangingPunct="1"/>
            <a:r>
              <a:rPr lang="tr-TR" altLang="tr-TR" sz="2000" dirty="0">
                <a:latin typeface="Times New Roman" pitchFamily="18" charset="0"/>
                <a:cs typeface="Times New Roman" pitchFamily="18" charset="0"/>
              </a:rPr>
              <a:t>IR ışınları UV, GB ve X-ışınları ile ilgili incelenen elektronik geçişlerin hepsini oluşturacak kadar enerjili değildir. Bu nedenle, </a:t>
            </a:r>
            <a:r>
              <a:rPr lang="tr-TR" altLang="tr-TR" sz="2000" b="1" dirty="0">
                <a:latin typeface="Times New Roman" pitchFamily="18" charset="0"/>
                <a:cs typeface="Times New Roman" pitchFamily="18" charset="0"/>
              </a:rPr>
              <a:t>IR ışınının </a:t>
            </a:r>
            <a:r>
              <a:rPr lang="tr-TR" altLang="tr-TR" sz="2000" b="1" dirty="0" err="1">
                <a:latin typeface="Times New Roman" pitchFamily="18" charset="0"/>
                <a:cs typeface="Times New Roman" pitchFamily="18" charset="0"/>
              </a:rPr>
              <a:t>absorpsiyonu</a:t>
            </a:r>
            <a:r>
              <a:rPr lang="tr-TR" altLang="tr-TR" sz="2000" b="1" dirty="0">
                <a:latin typeface="Times New Roman" pitchFamily="18" charset="0"/>
                <a:cs typeface="Times New Roman" pitchFamily="18" charset="0"/>
              </a:rPr>
              <a:t>, çeşitli titreşim ve dönme halleri arasındaki enerji farklarının küçük olması yüzünden daha çok moleküler yapılarla sınırlıdır.</a:t>
            </a:r>
          </a:p>
          <a:p>
            <a:pPr algn="just" eaLnBrk="1" hangingPunct="1"/>
            <a:endParaRPr lang="tr-TR" altLang="tr-TR" sz="2000" dirty="0">
              <a:latin typeface="Times New Roman" pitchFamily="18" charset="0"/>
              <a:cs typeface="Times New Roman" pitchFamily="18" charset="0"/>
            </a:endParaRPr>
          </a:p>
          <a:p>
            <a:pPr algn="just" eaLnBrk="1" hangingPunct="1"/>
            <a:r>
              <a:rPr lang="tr-TR" altLang="tr-TR" sz="2000" dirty="0">
                <a:latin typeface="Times New Roman" pitchFamily="18" charset="0"/>
                <a:cs typeface="Times New Roman" pitchFamily="18" charset="0"/>
              </a:rPr>
              <a:t>Dönmesel geçişler daha az enerji gerektirdiği için bu geçişler 100 </a:t>
            </a:r>
            <a:r>
              <a:rPr lang="tr-TR" altLang="tr-TR" sz="2000" dirty="0" err="1">
                <a:latin typeface="Symbol" pitchFamily="18" charset="2"/>
                <a:cs typeface="Times New Roman" pitchFamily="18" charset="0"/>
              </a:rPr>
              <a:t>m</a:t>
            </a:r>
            <a:r>
              <a:rPr lang="tr-TR" altLang="tr-TR" sz="2000" dirty="0" err="1">
                <a:latin typeface="Times New Roman" pitchFamily="18" charset="0"/>
                <a:cs typeface="Times New Roman" pitchFamily="18" charset="0"/>
              </a:rPr>
              <a:t>m’den</a:t>
            </a:r>
            <a:r>
              <a:rPr lang="tr-TR" altLang="tr-TR" sz="2000" dirty="0">
                <a:latin typeface="Times New Roman" pitchFamily="18" charset="0"/>
                <a:cs typeface="Times New Roman" pitchFamily="18" charset="0"/>
              </a:rPr>
              <a:t> büyük dalga boylarında olur. Katı ve sıvıları oluşturan moleküllerde dönme olmadığından bu hallerde alınan </a:t>
            </a:r>
            <a:r>
              <a:rPr lang="tr-TR" altLang="tr-TR" sz="2000" b="1" dirty="0">
                <a:latin typeface="Times New Roman" pitchFamily="18" charset="0"/>
                <a:cs typeface="Times New Roman" pitchFamily="18" charset="0"/>
              </a:rPr>
              <a:t>spektrumlar sadece titreşimsel geçişleri </a:t>
            </a:r>
            <a:r>
              <a:rPr lang="tr-TR" altLang="tr-TR" sz="2000" dirty="0">
                <a:latin typeface="Times New Roman" pitchFamily="18" charset="0"/>
                <a:cs typeface="Times New Roman" pitchFamily="18" charset="0"/>
              </a:rPr>
              <a:t>yansıtır</a:t>
            </a:r>
            <a:r>
              <a:rPr lang="tr-TR" altLang="tr-TR" sz="2000" dirty="0" smtClean="0">
                <a:latin typeface="Times New Roman" pitchFamily="18" charset="0"/>
                <a:cs typeface="Times New Roman" pitchFamily="18" charset="0"/>
              </a:rPr>
              <a:t>.</a:t>
            </a:r>
            <a:endParaRPr lang="tr-TR" altLang="tr-TR" sz="2000" dirty="0">
              <a:latin typeface="Times New Roman" pitchFamily="18" charset="0"/>
              <a:cs typeface="Times New Roman" pitchFamily="18" charset="0"/>
            </a:endParaRPr>
          </a:p>
          <a:p>
            <a:pPr algn="just" eaLnBrk="1" hangingPunct="1"/>
            <a:r>
              <a:rPr lang="tr-TR" altLang="tr-TR" sz="2000" b="1" dirty="0">
                <a:latin typeface="Times New Roman" pitchFamily="18" charset="0"/>
                <a:cs typeface="Times New Roman" pitchFamily="18" charset="0"/>
              </a:rPr>
              <a:t>Moleküllerde Titreşim Tipleri</a:t>
            </a:r>
          </a:p>
          <a:p>
            <a:pPr algn="just" eaLnBrk="1" hangingPunct="1"/>
            <a:endParaRPr lang="tr-TR" altLang="tr-TR" sz="800" dirty="0">
              <a:latin typeface="Times New Roman" pitchFamily="18" charset="0"/>
              <a:cs typeface="Times New Roman" pitchFamily="18" charset="0"/>
            </a:endParaRPr>
          </a:p>
          <a:p>
            <a:pPr algn="just" eaLnBrk="1" hangingPunct="1"/>
            <a:r>
              <a:rPr lang="tr-TR" altLang="tr-TR" sz="2000" dirty="0">
                <a:latin typeface="Times New Roman" pitchFamily="18" charset="0"/>
                <a:cs typeface="Times New Roman" pitchFamily="18" charset="0"/>
              </a:rPr>
              <a:t>Moleküller iki tür titreşim yapar:</a:t>
            </a:r>
          </a:p>
          <a:p>
            <a:pPr algn="just" eaLnBrk="1" hangingPunct="1"/>
            <a:r>
              <a:rPr lang="tr-TR" altLang="tr-TR" sz="2000" b="1" dirty="0">
                <a:latin typeface="Times New Roman" pitchFamily="18" charset="0"/>
                <a:cs typeface="Times New Roman" pitchFamily="18" charset="0"/>
              </a:rPr>
              <a:t>1. Gerilme</a:t>
            </a:r>
            <a:r>
              <a:rPr lang="tr-TR" altLang="tr-TR" sz="2000" dirty="0">
                <a:latin typeface="Times New Roman" pitchFamily="18" charset="0"/>
                <a:cs typeface="Times New Roman" pitchFamily="18" charset="0"/>
              </a:rPr>
              <a:t> (atomlar arasındaki uzaklığın değişmesi)</a:t>
            </a:r>
          </a:p>
          <a:p>
            <a:pPr algn="just" eaLnBrk="1" hangingPunct="1"/>
            <a:r>
              <a:rPr lang="tr-TR" altLang="tr-TR" sz="800" b="1" dirty="0">
                <a:latin typeface="Times New Roman" pitchFamily="18" charset="0"/>
                <a:cs typeface="Times New Roman" pitchFamily="18" charset="0"/>
              </a:rPr>
              <a:t>                         </a:t>
            </a:r>
          </a:p>
          <a:p>
            <a:pPr algn="just" eaLnBrk="1" hangingPunct="1"/>
            <a:r>
              <a:rPr lang="tr-TR" altLang="tr-TR" sz="2000" b="1" dirty="0">
                <a:latin typeface="Times New Roman" pitchFamily="18" charset="0"/>
                <a:cs typeface="Times New Roman" pitchFamily="18" charset="0"/>
              </a:rPr>
              <a:t>                        Simetrik                                        Asimetrik</a:t>
            </a:r>
            <a:r>
              <a:rPr lang="tr-TR" altLang="tr-TR" sz="2000" dirty="0">
                <a:latin typeface="Times New Roman" pitchFamily="18" charset="0"/>
                <a:cs typeface="Times New Roman" pitchFamily="18" charset="0"/>
              </a:rPr>
              <a:t>                </a:t>
            </a:r>
            <a:endParaRPr lang="tr-TR" altLang="tr-TR" sz="2000" b="1" dirty="0">
              <a:latin typeface="Times New Roman" pitchFamily="18" charset="0"/>
              <a:cs typeface="Times New Roman" pitchFamily="18" charset="0"/>
            </a:endParaRPr>
          </a:p>
        </p:txBody>
      </p:sp>
      <p:grpSp>
        <p:nvGrpSpPr>
          <p:cNvPr id="2" name="Grup 35"/>
          <p:cNvGrpSpPr>
            <a:grpSpLocks/>
          </p:cNvGrpSpPr>
          <p:nvPr/>
        </p:nvGrpSpPr>
        <p:grpSpPr bwMode="auto">
          <a:xfrm>
            <a:off x="1562100" y="5750768"/>
            <a:ext cx="1143000" cy="990600"/>
            <a:chOff x="1562595" y="5621976"/>
            <a:chExt cx="1143000" cy="990600"/>
          </a:xfrm>
        </p:grpSpPr>
        <p:sp>
          <p:nvSpPr>
            <p:cNvPr id="13326" name="Oval 5"/>
            <p:cNvSpPr>
              <a:spLocks noChangeArrowheads="1"/>
            </p:cNvSpPr>
            <p:nvPr/>
          </p:nvSpPr>
          <p:spPr bwMode="auto">
            <a:xfrm>
              <a:off x="1562595" y="6339307"/>
              <a:ext cx="254000" cy="273269"/>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3327" name="Oval 6"/>
            <p:cNvSpPr>
              <a:spLocks noChangeArrowheads="1"/>
            </p:cNvSpPr>
            <p:nvPr/>
          </p:nvSpPr>
          <p:spPr bwMode="auto">
            <a:xfrm>
              <a:off x="1562595" y="5621976"/>
              <a:ext cx="254000" cy="273269"/>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3328" name="Oval 7"/>
            <p:cNvSpPr>
              <a:spLocks noChangeArrowheads="1"/>
            </p:cNvSpPr>
            <p:nvPr/>
          </p:nvSpPr>
          <p:spPr bwMode="auto">
            <a:xfrm>
              <a:off x="1943595" y="5895245"/>
              <a:ext cx="412750" cy="444062"/>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C</a:t>
              </a:r>
            </a:p>
          </p:txBody>
        </p:sp>
        <p:sp>
          <p:nvSpPr>
            <p:cNvPr id="13329" name="Line 8"/>
            <p:cNvSpPr>
              <a:spLocks noChangeShapeType="1"/>
            </p:cNvSpPr>
            <p:nvPr/>
          </p:nvSpPr>
          <p:spPr bwMode="auto">
            <a:xfrm flipV="1">
              <a:off x="1784845" y="6236831"/>
              <a:ext cx="190500" cy="170793"/>
            </a:xfrm>
            <a:prstGeom prst="line">
              <a:avLst/>
            </a:prstGeom>
            <a:noFill/>
            <a:ln w="76200">
              <a:solidFill>
                <a:schemeClr val="hlink"/>
              </a:solidFill>
              <a:round/>
              <a:headEnd/>
              <a:tailEnd/>
            </a:ln>
            <a:effectLst/>
          </p:spPr>
          <p:txBody>
            <a:bodyPr/>
            <a:lstStyle/>
            <a:p>
              <a:endParaRPr lang="tr-TR"/>
            </a:p>
          </p:txBody>
        </p:sp>
        <p:sp>
          <p:nvSpPr>
            <p:cNvPr id="13330" name="Line 9"/>
            <p:cNvSpPr>
              <a:spLocks noChangeShapeType="1"/>
            </p:cNvSpPr>
            <p:nvPr/>
          </p:nvSpPr>
          <p:spPr bwMode="auto">
            <a:xfrm flipH="1" flipV="1">
              <a:off x="1784845" y="5826928"/>
              <a:ext cx="190500" cy="170793"/>
            </a:xfrm>
            <a:prstGeom prst="line">
              <a:avLst/>
            </a:prstGeom>
            <a:noFill/>
            <a:ln w="76200">
              <a:solidFill>
                <a:schemeClr val="hlink"/>
              </a:solidFill>
              <a:round/>
              <a:headEnd/>
              <a:tailEnd/>
            </a:ln>
            <a:effectLst/>
          </p:spPr>
          <p:txBody>
            <a:bodyPr/>
            <a:lstStyle/>
            <a:p>
              <a:endParaRPr lang="tr-TR"/>
            </a:p>
          </p:txBody>
        </p:sp>
        <p:sp>
          <p:nvSpPr>
            <p:cNvPr id="13331" name="AutoShape 10"/>
            <p:cNvSpPr>
              <a:spLocks noChangeArrowheads="1"/>
            </p:cNvSpPr>
            <p:nvPr/>
          </p:nvSpPr>
          <p:spPr bwMode="auto">
            <a:xfrm rot="-2674825">
              <a:off x="2419845" y="6168514"/>
              <a:ext cx="63500" cy="375745"/>
            </a:xfrm>
            <a:prstGeom prst="triangle">
              <a:avLst>
                <a:gd name="adj" fmla="val 50000"/>
              </a:avLst>
            </a:prstGeom>
            <a:solidFill>
              <a:srgbClr val="FF0000"/>
            </a:solidFill>
            <a:ln w="28575">
              <a:solidFill>
                <a:schemeClr val="tx1"/>
              </a:solidFill>
              <a:miter lim="800000"/>
              <a:headEnd/>
              <a:tailEnd/>
            </a:ln>
            <a:effectLst/>
          </p:spPr>
          <p:txBody>
            <a:bodyPr wrap="none" anchor="ctr"/>
            <a:lstStyle/>
            <a:p>
              <a:pPr eaLnBrk="1" hangingPunct="1"/>
              <a:endParaRPr lang="tr-TR" altLang="tr-TR"/>
            </a:p>
          </p:txBody>
        </p:sp>
        <p:sp>
          <p:nvSpPr>
            <p:cNvPr id="13332" name="AutoShape 11"/>
            <p:cNvSpPr>
              <a:spLocks noChangeArrowheads="1"/>
            </p:cNvSpPr>
            <p:nvPr/>
          </p:nvSpPr>
          <p:spPr bwMode="auto">
            <a:xfrm rot="-7046476">
              <a:off x="2496811" y="5823096"/>
              <a:ext cx="68317" cy="349250"/>
            </a:xfrm>
            <a:prstGeom prst="triangle">
              <a:avLst>
                <a:gd name="adj" fmla="val 50000"/>
              </a:avLst>
            </a:prstGeom>
            <a:solidFill>
              <a:srgbClr val="FF0000"/>
            </a:solidFill>
            <a:ln w="38100" cap="rnd">
              <a:solidFill>
                <a:schemeClr val="tx1"/>
              </a:solidFill>
              <a:prstDash val="sysDot"/>
              <a:miter lim="800000"/>
              <a:headEnd/>
              <a:tailEnd/>
            </a:ln>
            <a:effectLst/>
          </p:spPr>
          <p:txBody>
            <a:bodyPr wrap="none" anchor="ctr"/>
            <a:lstStyle/>
            <a:p>
              <a:pPr eaLnBrk="1" hangingPunct="1"/>
              <a:endParaRPr lang="tr-TR" altLang="tr-TR"/>
            </a:p>
          </p:txBody>
        </p:sp>
        <p:sp>
          <p:nvSpPr>
            <p:cNvPr id="13333" name="Line 12"/>
            <p:cNvSpPr>
              <a:spLocks noChangeShapeType="1"/>
            </p:cNvSpPr>
            <p:nvPr/>
          </p:nvSpPr>
          <p:spPr bwMode="auto">
            <a:xfrm flipH="1">
              <a:off x="1848345" y="6373466"/>
              <a:ext cx="222250" cy="239110"/>
            </a:xfrm>
            <a:prstGeom prst="line">
              <a:avLst/>
            </a:prstGeom>
            <a:noFill/>
            <a:ln w="38100">
              <a:solidFill>
                <a:schemeClr val="tx1"/>
              </a:solidFill>
              <a:round/>
              <a:headEnd/>
              <a:tailEnd type="triangle" w="med" len="med"/>
            </a:ln>
            <a:effectLst/>
          </p:spPr>
          <p:txBody>
            <a:bodyPr/>
            <a:lstStyle/>
            <a:p>
              <a:endParaRPr lang="tr-TR"/>
            </a:p>
          </p:txBody>
        </p:sp>
        <p:sp>
          <p:nvSpPr>
            <p:cNvPr id="13334" name="Line 13"/>
            <p:cNvSpPr>
              <a:spLocks noChangeShapeType="1"/>
            </p:cNvSpPr>
            <p:nvPr/>
          </p:nvSpPr>
          <p:spPr bwMode="auto">
            <a:xfrm flipH="1" flipV="1">
              <a:off x="1848345" y="5621976"/>
              <a:ext cx="222250" cy="239110"/>
            </a:xfrm>
            <a:prstGeom prst="line">
              <a:avLst/>
            </a:prstGeom>
            <a:noFill/>
            <a:ln w="38100">
              <a:solidFill>
                <a:schemeClr val="tx1"/>
              </a:solidFill>
              <a:round/>
              <a:headEnd/>
              <a:tailEnd type="triangle" w="med" len="med"/>
            </a:ln>
            <a:effectLst/>
          </p:spPr>
          <p:txBody>
            <a:bodyPr/>
            <a:lstStyle/>
            <a:p>
              <a:endParaRPr lang="tr-TR"/>
            </a:p>
          </p:txBody>
        </p:sp>
      </p:grpSp>
      <p:grpSp>
        <p:nvGrpSpPr>
          <p:cNvPr id="3" name="Grup 36"/>
          <p:cNvGrpSpPr>
            <a:grpSpLocks/>
          </p:cNvGrpSpPr>
          <p:nvPr/>
        </p:nvGrpSpPr>
        <p:grpSpPr bwMode="auto">
          <a:xfrm>
            <a:off x="5207000" y="5729288"/>
            <a:ext cx="1066800" cy="914400"/>
            <a:chOff x="5206340" y="5728854"/>
            <a:chExt cx="1066800" cy="914400"/>
          </a:xfrm>
        </p:grpSpPr>
        <p:sp>
          <p:nvSpPr>
            <p:cNvPr id="13317" name="Oval 15"/>
            <p:cNvSpPr>
              <a:spLocks noChangeArrowheads="1"/>
            </p:cNvSpPr>
            <p:nvPr/>
          </p:nvSpPr>
          <p:spPr bwMode="auto">
            <a:xfrm>
              <a:off x="5206340" y="6391006"/>
              <a:ext cx="237067" cy="252248"/>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3318" name="Oval 16"/>
            <p:cNvSpPr>
              <a:spLocks noChangeArrowheads="1"/>
            </p:cNvSpPr>
            <p:nvPr/>
          </p:nvSpPr>
          <p:spPr bwMode="auto">
            <a:xfrm>
              <a:off x="5206340" y="5728854"/>
              <a:ext cx="237067" cy="252248"/>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3319" name="Oval 17"/>
            <p:cNvSpPr>
              <a:spLocks noChangeArrowheads="1"/>
            </p:cNvSpPr>
            <p:nvPr/>
          </p:nvSpPr>
          <p:spPr bwMode="auto">
            <a:xfrm>
              <a:off x="5561940" y="5981102"/>
              <a:ext cx="385233" cy="409903"/>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C</a:t>
              </a:r>
            </a:p>
          </p:txBody>
        </p:sp>
        <p:sp>
          <p:nvSpPr>
            <p:cNvPr id="13320" name="Line 18"/>
            <p:cNvSpPr>
              <a:spLocks noChangeShapeType="1"/>
            </p:cNvSpPr>
            <p:nvPr/>
          </p:nvSpPr>
          <p:spPr bwMode="auto">
            <a:xfrm flipV="1">
              <a:off x="5413773" y="6296413"/>
              <a:ext cx="177800" cy="157655"/>
            </a:xfrm>
            <a:prstGeom prst="line">
              <a:avLst/>
            </a:prstGeom>
            <a:noFill/>
            <a:ln w="76200">
              <a:solidFill>
                <a:schemeClr val="hlink"/>
              </a:solidFill>
              <a:round/>
              <a:headEnd/>
              <a:tailEnd/>
            </a:ln>
            <a:effectLst/>
          </p:spPr>
          <p:txBody>
            <a:bodyPr/>
            <a:lstStyle/>
            <a:p>
              <a:endParaRPr lang="tr-TR"/>
            </a:p>
          </p:txBody>
        </p:sp>
        <p:sp>
          <p:nvSpPr>
            <p:cNvPr id="13321" name="Line 19"/>
            <p:cNvSpPr>
              <a:spLocks noChangeShapeType="1"/>
            </p:cNvSpPr>
            <p:nvPr/>
          </p:nvSpPr>
          <p:spPr bwMode="auto">
            <a:xfrm flipH="1" flipV="1">
              <a:off x="5413773" y="5918040"/>
              <a:ext cx="177800" cy="157655"/>
            </a:xfrm>
            <a:prstGeom prst="line">
              <a:avLst/>
            </a:prstGeom>
            <a:noFill/>
            <a:ln w="76200">
              <a:solidFill>
                <a:schemeClr val="hlink"/>
              </a:solidFill>
              <a:round/>
              <a:headEnd/>
              <a:tailEnd/>
            </a:ln>
            <a:effectLst/>
          </p:spPr>
          <p:txBody>
            <a:bodyPr/>
            <a:lstStyle/>
            <a:p>
              <a:endParaRPr lang="tr-TR"/>
            </a:p>
          </p:txBody>
        </p:sp>
        <p:sp>
          <p:nvSpPr>
            <p:cNvPr id="13322" name="AutoShape 20"/>
            <p:cNvSpPr>
              <a:spLocks noChangeArrowheads="1"/>
            </p:cNvSpPr>
            <p:nvPr/>
          </p:nvSpPr>
          <p:spPr bwMode="auto">
            <a:xfrm rot="-2674825">
              <a:off x="6006440" y="6233351"/>
              <a:ext cx="59267" cy="346841"/>
            </a:xfrm>
            <a:prstGeom prst="triangle">
              <a:avLst>
                <a:gd name="adj" fmla="val 50000"/>
              </a:avLst>
            </a:prstGeom>
            <a:solidFill>
              <a:srgbClr val="FF0000"/>
            </a:solidFill>
            <a:ln w="28575">
              <a:solidFill>
                <a:schemeClr val="tx1"/>
              </a:solidFill>
              <a:miter lim="800000"/>
              <a:headEnd/>
              <a:tailEnd/>
            </a:ln>
            <a:effectLst/>
          </p:spPr>
          <p:txBody>
            <a:bodyPr wrap="none" anchor="ctr"/>
            <a:lstStyle/>
            <a:p>
              <a:pPr eaLnBrk="1" hangingPunct="1"/>
              <a:endParaRPr lang="tr-TR" altLang="tr-TR"/>
            </a:p>
          </p:txBody>
        </p:sp>
        <p:sp>
          <p:nvSpPr>
            <p:cNvPr id="13323" name="AutoShape 21"/>
            <p:cNvSpPr>
              <a:spLocks noChangeArrowheads="1"/>
            </p:cNvSpPr>
            <p:nvPr/>
          </p:nvSpPr>
          <p:spPr bwMode="auto">
            <a:xfrm rot="-7046476">
              <a:off x="6078626" y="5912712"/>
              <a:ext cx="63062" cy="325967"/>
            </a:xfrm>
            <a:prstGeom prst="triangle">
              <a:avLst>
                <a:gd name="adj" fmla="val 50000"/>
              </a:avLst>
            </a:prstGeom>
            <a:solidFill>
              <a:srgbClr val="FF0000"/>
            </a:solidFill>
            <a:ln w="38100" cap="rnd">
              <a:solidFill>
                <a:schemeClr val="tx1"/>
              </a:solidFill>
              <a:prstDash val="sysDot"/>
              <a:miter lim="800000"/>
              <a:headEnd/>
              <a:tailEnd/>
            </a:ln>
            <a:effectLst/>
          </p:spPr>
          <p:txBody>
            <a:bodyPr wrap="none" anchor="ctr"/>
            <a:lstStyle/>
            <a:p>
              <a:pPr eaLnBrk="1" hangingPunct="1"/>
              <a:endParaRPr lang="tr-TR" altLang="tr-TR"/>
            </a:p>
          </p:txBody>
        </p:sp>
        <p:sp>
          <p:nvSpPr>
            <p:cNvPr id="13324" name="Line 22"/>
            <p:cNvSpPr>
              <a:spLocks noChangeShapeType="1"/>
            </p:cNvSpPr>
            <p:nvPr/>
          </p:nvSpPr>
          <p:spPr bwMode="auto">
            <a:xfrm flipH="1">
              <a:off x="5473040" y="6422537"/>
              <a:ext cx="207433" cy="220717"/>
            </a:xfrm>
            <a:prstGeom prst="line">
              <a:avLst/>
            </a:prstGeom>
            <a:noFill/>
            <a:ln w="38100">
              <a:solidFill>
                <a:schemeClr val="tx1"/>
              </a:solidFill>
              <a:round/>
              <a:headEnd/>
              <a:tailEnd type="triangle" w="med" len="med"/>
            </a:ln>
            <a:effectLst/>
          </p:spPr>
          <p:txBody>
            <a:bodyPr/>
            <a:lstStyle/>
            <a:p>
              <a:endParaRPr lang="tr-TR"/>
            </a:p>
          </p:txBody>
        </p:sp>
        <p:sp>
          <p:nvSpPr>
            <p:cNvPr id="13325" name="Line 23"/>
            <p:cNvSpPr>
              <a:spLocks noChangeShapeType="1"/>
            </p:cNvSpPr>
            <p:nvPr/>
          </p:nvSpPr>
          <p:spPr bwMode="auto">
            <a:xfrm>
              <a:off x="5473040" y="5760385"/>
              <a:ext cx="207433" cy="220717"/>
            </a:xfrm>
            <a:prstGeom prst="line">
              <a:avLst/>
            </a:prstGeom>
            <a:noFill/>
            <a:ln w="38100">
              <a:solidFill>
                <a:schemeClr val="tx1"/>
              </a:solidFill>
              <a:round/>
              <a:headEnd/>
              <a:tailEnd type="triangle" w="med" len="med"/>
            </a:ln>
            <a:effectLst/>
          </p:spPr>
          <p:txBody>
            <a:bodyPr/>
            <a:lstStyle/>
            <a:p>
              <a:endParaRPr lang="tr-T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kdörtgen 4"/>
          <p:cNvSpPr>
            <a:spLocks noChangeArrowheads="1"/>
          </p:cNvSpPr>
          <p:nvPr/>
        </p:nvSpPr>
        <p:spPr bwMode="auto">
          <a:xfrm>
            <a:off x="63500" y="74613"/>
            <a:ext cx="8994775" cy="6924675"/>
          </a:xfrm>
          <a:prstGeom prst="rect">
            <a:avLst/>
          </a:prstGeom>
          <a:noFill/>
          <a:ln w="9525">
            <a:noFill/>
            <a:miter lim="800000"/>
            <a:headEnd/>
            <a:tailEnd/>
          </a:ln>
        </p:spPr>
        <p:txBody>
          <a:bodyPr>
            <a:spAutoFit/>
          </a:bodyPr>
          <a:lstStyle/>
          <a:p>
            <a:pPr algn="just" eaLnBrk="1" hangingPunct="1"/>
            <a:r>
              <a:rPr lang="tr-TR" altLang="tr-TR" sz="2000" b="1">
                <a:latin typeface="Times New Roman" pitchFamily="18" charset="0"/>
                <a:cs typeface="Times New Roman" pitchFamily="18" charset="0"/>
              </a:rPr>
              <a:t>2. Eğilme</a:t>
            </a:r>
            <a:r>
              <a:rPr lang="tr-TR" altLang="tr-TR" sz="2000">
                <a:latin typeface="Times New Roman" pitchFamily="18" charset="0"/>
                <a:cs typeface="Times New Roman" pitchFamily="18" charset="0"/>
              </a:rPr>
              <a:t> (iki bağ arasındaki açının değişmesi)</a:t>
            </a:r>
          </a:p>
          <a:p>
            <a:pPr algn="just" eaLnBrk="1" hangingPunct="1"/>
            <a:r>
              <a:rPr lang="tr-TR" altLang="tr-TR" sz="800" b="1">
                <a:latin typeface="Times New Roman" pitchFamily="18" charset="0"/>
                <a:cs typeface="Times New Roman" pitchFamily="18" charset="0"/>
              </a:rPr>
              <a:t>                         </a:t>
            </a:r>
          </a:p>
          <a:p>
            <a:pPr algn="just" eaLnBrk="1" hangingPunct="1"/>
            <a:r>
              <a:rPr lang="tr-TR" altLang="tr-TR" sz="2000" b="1">
                <a:latin typeface="Times New Roman" pitchFamily="18" charset="0"/>
                <a:cs typeface="Times New Roman" pitchFamily="18" charset="0"/>
              </a:rPr>
              <a:t>      Makaslama                Sallanma                 Burkulma                  Salınma</a:t>
            </a:r>
          </a:p>
          <a:p>
            <a:pPr algn="just" eaLnBrk="1" hangingPunct="1"/>
            <a:endParaRPr lang="tr-TR" altLang="tr-TR" sz="2000" b="1">
              <a:latin typeface="Times New Roman" pitchFamily="18" charset="0"/>
              <a:cs typeface="Times New Roman" pitchFamily="18" charset="0"/>
            </a:endParaRPr>
          </a:p>
          <a:p>
            <a:pPr algn="just" eaLnBrk="1" hangingPunct="1"/>
            <a:endParaRPr lang="tr-TR" altLang="tr-TR" sz="2000" b="1">
              <a:latin typeface="Times New Roman" pitchFamily="18" charset="0"/>
              <a:cs typeface="Times New Roman" pitchFamily="18" charset="0"/>
            </a:endParaRPr>
          </a:p>
          <a:p>
            <a:pPr algn="just" eaLnBrk="1" hangingPunct="1"/>
            <a:endParaRPr lang="tr-TR" altLang="tr-TR" sz="2000" b="1">
              <a:latin typeface="Times New Roman" pitchFamily="18" charset="0"/>
              <a:cs typeface="Times New Roman" pitchFamily="18" charset="0"/>
            </a:endParaRPr>
          </a:p>
          <a:p>
            <a:pPr algn="just" eaLnBrk="1" hangingPunct="1"/>
            <a:endParaRPr lang="tr-TR" altLang="tr-TR" sz="2000" b="1">
              <a:latin typeface="Times New Roman" pitchFamily="18" charset="0"/>
              <a:cs typeface="Times New Roman" pitchFamily="18" charset="0"/>
            </a:endParaRPr>
          </a:p>
          <a:p>
            <a:pPr algn="just" eaLnBrk="1" hangingPunct="1"/>
            <a:r>
              <a:rPr lang="tr-TR" altLang="tr-TR" sz="2000" b="1">
                <a:latin typeface="Times New Roman" pitchFamily="18" charset="0"/>
                <a:cs typeface="Times New Roman" pitchFamily="18" charset="0"/>
              </a:rPr>
              <a:t>                       Düzlem içi                                                 Düzlem dışı</a:t>
            </a:r>
          </a:p>
          <a:p>
            <a:pPr algn="just" eaLnBrk="1" hangingPunct="1"/>
            <a:endParaRPr lang="tr-TR" altLang="tr-TR" sz="2000" b="1">
              <a:latin typeface="Times New Roman" pitchFamily="18" charset="0"/>
              <a:cs typeface="Times New Roman" pitchFamily="18" charset="0"/>
            </a:endParaRPr>
          </a:p>
          <a:p>
            <a:pPr algn="just" eaLnBrk="1" hangingPunct="1"/>
            <a:endParaRPr lang="tr-TR" altLang="tr-TR" sz="2000">
              <a:latin typeface="Times New Roman" pitchFamily="18" charset="0"/>
              <a:cs typeface="Times New Roman" pitchFamily="18" charset="0"/>
            </a:endParaRPr>
          </a:p>
          <a:p>
            <a:pPr algn="just" eaLnBrk="1" hangingPunct="1"/>
            <a:endParaRPr lang="tr-TR" altLang="tr-TR" sz="2000">
              <a:latin typeface="Times New Roman" pitchFamily="18" charset="0"/>
              <a:cs typeface="Times New Roman" pitchFamily="18" charset="0"/>
            </a:endParaRPr>
          </a:p>
          <a:p>
            <a:pPr algn="just" eaLnBrk="1" hangingPunct="1"/>
            <a:endParaRPr lang="tr-TR" altLang="tr-TR" sz="2000">
              <a:latin typeface="Times New Roman" pitchFamily="18" charset="0"/>
              <a:cs typeface="Times New Roman" pitchFamily="18" charset="0"/>
            </a:endParaRPr>
          </a:p>
          <a:p>
            <a:pPr algn="just" eaLnBrk="1" hangingPunct="1"/>
            <a:endParaRPr lang="tr-TR" altLang="tr-TR" sz="2000">
              <a:latin typeface="Times New Roman" pitchFamily="18" charset="0"/>
              <a:cs typeface="Times New Roman" pitchFamily="18" charset="0"/>
            </a:endParaRPr>
          </a:p>
          <a:p>
            <a:pPr algn="just" eaLnBrk="1" hangingPunct="1"/>
            <a:endParaRPr lang="tr-TR" altLang="tr-TR" sz="2000">
              <a:latin typeface="Times New Roman" pitchFamily="18" charset="0"/>
              <a:cs typeface="Times New Roman" pitchFamily="18" charset="0"/>
            </a:endParaRPr>
          </a:p>
          <a:p>
            <a:pPr algn="just" eaLnBrk="1" hangingPunct="1"/>
            <a:endParaRPr lang="tr-TR" altLang="tr-TR" sz="2000">
              <a:latin typeface="Times New Roman" pitchFamily="18" charset="0"/>
              <a:cs typeface="Times New Roman" pitchFamily="18" charset="0"/>
            </a:endParaRPr>
          </a:p>
          <a:p>
            <a:pPr algn="just" eaLnBrk="1" hangingPunct="1"/>
            <a:endParaRPr lang="tr-TR" altLang="tr-TR" sz="2000">
              <a:latin typeface="Times New Roman" pitchFamily="18" charset="0"/>
              <a:cs typeface="Times New Roman" pitchFamily="18" charset="0"/>
            </a:endParaRPr>
          </a:p>
          <a:p>
            <a:pPr algn="just" eaLnBrk="1" hangingPunct="1"/>
            <a:endParaRPr lang="tr-TR" altLang="tr-TR" sz="2000">
              <a:latin typeface="Times New Roman" pitchFamily="18" charset="0"/>
              <a:cs typeface="Times New Roman" pitchFamily="18" charset="0"/>
            </a:endParaRPr>
          </a:p>
          <a:p>
            <a:pPr algn="just" eaLnBrk="1" hangingPunct="1"/>
            <a:endParaRPr lang="tr-TR" altLang="tr-TR" sz="2000">
              <a:latin typeface="Times New Roman" pitchFamily="18" charset="0"/>
              <a:cs typeface="Times New Roman" pitchFamily="18" charset="0"/>
            </a:endParaRPr>
          </a:p>
          <a:p>
            <a:pPr algn="just" eaLnBrk="1" hangingPunct="1"/>
            <a:r>
              <a:rPr lang="tr-TR" altLang="tr-TR">
                <a:latin typeface="Times New Roman" pitchFamily="18" charset="0"/>
                <a:cs typeface="Times New Roman" pitchFamily="18" charset="0"/>
              </a:rPr>
              <a:t>                         </a:t>
            </a:r>
          </a:p>
          <a:p>
            <a:pPr algn="just" eaLnBrk="1" hangingPunct="1"/>
            <a:r>
              <a:rPr lang="tr-TR" altLang="tr-TR">
                <a:latin typeface="Times New Roman" pitchFamily="18" charset="0"/>
                <a:cs typeface="Times New Roman" pitchFamily="18" charset="0"/>
              </a:rPr>
              <a:t>                      Formaldehitteki CH</a:t>
            </a:r>
            <a:r>
              <a:rPr lang="tr-TR" altLang="tr-TR" baseline="-25000">
                <a:latin typeface="Times New Roman" pitchFamily="18" charset="0"/>
                <a:cs typeface="Times New Roman" pitchFamily="18" charset="0"/>
              </a:rPr>
              <a:t>2</a:t>
            </a:r>
            <a:r>
              <a:rPr lang="tr-TR" altLang="tr-TR">
                <a:latin typeface="Times New Roman" pitchFamily="18" charset="0"/>
                <a:cs typeface="Times New Roman" pitchFamily="18" charset="0"/>
              </a:rPr>
              <a:t>’nin hesaplanmış IR absorpsiyon bantları</a:t>
            </a:r>
          </a:p>
          <a:p>
            <a:pPr algn="just" eaLnBrk="1" hangingPunct="1"/>
            <a:endParaRPr lang="tr-TR" altLang="tr-TR" sz="1200">
              <a:latin typeface="Times New Roman" pitchFamily="18" charset="0"/>
              <a:cs typeface="Times New Roman" pitchFamily="18" charset="0"/>
            </a:endParaRPr>
          </a:p>
          <a:p>
            <a:pPr algn="just" eaLnBrk="1" hangingPunct="1"/>
            <a:r>
              <a:rPr lang="tr-TR" altLang="tr-TR" sz="2000">
                <a:latin typeface="Times New Roman" pitchFamily="18" charset="0"/>
                <a:cs typeface="Times New Roman" pitchFamily="18" charset="0"/>
              </a:rPr>
              <a:t>Görüldüğü gibi gerilme titreşimlerine karşılık gelen absorpsiyon bantları, eğilme titreşimlerine karşılık gelen absorpsiyon bantlarından daha yüksek frekansta çıkmıştır.             </a:t>
            </a:r>
            <a:endParaRPr lang="tr-TR" altLang="tr-TR" sz="2000" b="1">
              <a:latin typeface="Times New Roman" pitchFamily="18" charset="0"/>
              <a:cs typeface="Times New Roman" pitchFamily="18" charset="0"/>
            </a:endParaRPr>
          </a:p>
        </p:txBody>
      </p:sp>
      <p:grpSp>
        <p:nvGrpSpPr>
          <p:cNvPr id="2" name="Group 26"/>
          <p:cNvGrpSpPr>
            <a:grpSpLocks/>
          </p:cNvGrpSpPr>
          <p:nvPr/>
        </p:nvGrpSpPr>
        <p:grpSpPr bwMode="auto">
          <a:xfrm>
            <a:off x="504825" y="1049338"/>
            <a:ext cx="1143000" cy="914400"/>
            <a:chOff x="336" y="336"/>
            <a:chExt cx="1968" cy="1392"/>
          </a:xfrm>
        </p:grpSpPr>
        <p:sp>
          <p:nvSpPr>
            <p:cNvPr id="14374" name="Oval 27"/>
            <p:cNvSpPr>
              <a:spLocks noChangeArrowheads="1"/>
            </p:cNvSpPr>
            <p:nvPr/>
          </p:nvSpPr>
          <p:spPr bwMode="auto">
            <a:xfrm>
              <a:off x="576" y="1344"/>
              <a:ext cx="384" cy="38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4375" name="Oval 28"/>
            <p:cNvSpPr>
              <a:spLocks noChangeArrowheads="1"/>
            </p:cNvSpPr>
            <p:nvPr/>
          </p:nvSpPr>
          <p:spPr bwMode="auto">
            <a:xfrm>
              <a:off x="576" y="336"/>
              <a:ext cx="384" cy="38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4376" name="Oval 29"/>
            <p:cNvSpPr>
              <a:spLocks noChangeArrowheads="1"/>
            </p:cNvSpPr>
            <p:nvPr/>
          </p:nvSpPr>
          <p:spPr bwMode="auto">
            <a:xfrm>
              <a:off x="1152" y="720"/>
              <a:ext cx="624" cy="62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C</a:t>
              </a:r>
            </a:p>
          </p:txBody>
        </p:sp>
        <p:sp>
          <p:nvSpPr>
            <p:cNvPr id="14377" name="Line 30"/>
            <p:cNvSpPr>
              <a:spLocks noChangeShapeType="1"/>
            </p:cNvSpPr>
            <p:nvPr/>
          </p:nvSpPr>
          <p:spPr bwMode="auto">
            <a:xfrm flipV="1">
              <a:off x="912" y="1200"/>
              <a:ext cx="288" cy="240"/>
            </a:xfrm>
            <a:prstGeom prst="line">
              <a:avLst/>
            </a:prstGeom>
            <a:noFill/>
            <a:ln w="76200">
              <a:solidFill>
                <a:schemeClr val="hlink"/>
              </a:solidFill>
              <a:round/>
              <a:headEnd/>
              <a:tailEnd/>
            </a:ln>
            <a:effectLst/>
          </p:spPr>
          <p:txBody>
            <a:bodyPr/>
            <a:lstStyle/>
            <a:p>
              <a:endParaRPr lang="tr-TR"/>
            </a:p>
          </p:txBody>
        </p:sp>
        <p:sp>
          <p:nvSpPr>
            <p:cNvPr id="14378" name="Line 31"/>
            <p:cNvSpPr>
              <a:spLocks noChangeShapeType="1"/>
            </p:cNvSpPr>
            <p:nvPr/>
          </p:nvSpPr>
          <p:spPr bwMode="auto">
            <a:xfrm flipH="1" flipV="1">
              <a:off x="912" y="624"/>
              <a:ext cx="288" cy="240"/>
            </a:xfrm>
            <a:prstGeom prst="line">
              <a:avLst/>
            </a:prstGeom>
            <a:noFill/>
            <a:ln w="76200">
              <a:solidFill>
                <a:schemeClr val="hlink"/>
              </a:solidFill>
              <a:round/>
              <a:headEnd/>
              <a:tailEnd/>
            </a:ln>
            <a:effectLst/>
          </p:spPr>
          <p:txBody>
            <a:bodyPr/>
            <a:lstStyle/>
            <a:p>
              <a:endParaRPr lang="tr-TR"/>
            </a:p>
          </p:txBody>
        </p:sp>
        <p:sp>
          <p:nvSpPr>
            <p:cNvPr id="14379" name="AutoShape 32"/>
            <p:cNvSpPr>
              <a:spLocks noChangeArrowheads="1"/>
            </p:cNvSpPr>
            <p:nvPr/>
          </p:nvSpPr>
          <p:spPr bwMode="auto">
            <a:xfrm rot="-2674825">
              <a:off x="1872" y="1104"/>
              <a:ext cx="96" cy="528"/>
            </a:xfrm>
            <a:prstGeom prst="triangle">
              <a:avLst>
                <a:gd name="adj" fmla="val 50000"/>
              </a:avLst>
            </a:prstGeom>
            <a:solidFill>
              <a:srgbClr val="FF0000"/>
            </a:solidFill>
            <a:ln w="28575">
              <a:solidFill>
                <a:schemeClr val="tx1"/>
              </a:solidFill>
              <a:miter lim="800000"/>
              <a:headEnd/>
              <a:tailEnd/>
            </a:ln>
            <a:effectLst/>
          </p:spPr>
          <p:txBody>
            <a:bodyPr wrap="none" anchor="ctr"/>
            <a:lstStyle/>
            <a:p>
              <a:pPr eaLnBrk="1" hangingPunct="1"/>
              <a:endParaRPr lang="tr-TR" altLang="tr-TR"/>
            </a:p>
          </p:txBody>
        </p:sp>
        <p:sp>
          <p:nvSpPr>
            <p:cNvPr id="14380" name="AutoShape 33"/>
            <p:cNvSpPr>
              <a:spLocks noChangeArrowheads="1"/>
            </p:cNvSpPr>
            <p:nvPr/>
          </p:nvSpPr>
          <p:spPr bwMode="auto">
            <a:xfrm rot="-7046476">
              <a:off x="1992" y="600"/>
              <a:ext cx="96" cy="528"/>
            </a:xfrm>
            <a:prstGeom prst="triangle">
              <a:avLst>
                <a:gd name="adj" fmla="val 50000"/>
              </a:avLst>
            </a:prstGeom>
            <a:solidFill>
              <a:srgbClr val="FF0000"/>
            </a:solidFill>
            <a:ln w="38100" cap="rnd">
              <a:solidFill>
                <a:schemeClr val="tx1"/>
              </a:solidFill>
              <a:prstDash val="sysDot"/>
              <a:miter lim="800000"/>
              <a:headEnd/>
              <a:tailEnd/>
            </a:ln>
            <a:effectLst/>
          </p:spPr>
          <p:txBody>
            <a:bodyPr wrap="none" anchor="ctr"/>
            <a:lstStyle/>
            <a:p>
              <a:pPr eaLnBrk="1" hangingPunct="1"/>
              <a:endParaRPr lang="tr-TR" altLang="tr-TR"/>
            </a:p>
          </p:txBody>
        </p:sp>
        <p:sp>
          <p:nvSpPr>
            <p:cNvPr id="14381" name="Oval 34"/>
            <p:cNvSpPr>
              <a:spLocks noChangeArrowheads="1"/>
            </p:cNvSpPr>
            <p:nvPr/>
          </p:nvSpPr>
          <p:spPr bwMode="auto">
            <a:xfrm>
              <a:off x="1152" y="720"/>
              <a:ext cx="624" cy="62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C</a:t>
              </a:r>
            </a:p>
          </p:txBody>
        </p:sp>
        <p:sp>
          <p:nvSpPr>
            <p:cNvPr id="14382" name="AutoShape 35"/>
            <p:cNvSpPr>
              <a:spLocks noChangeArrowheads="1"/>
            </p:cNvSpPr>
            <p:nvPr/>
          </p:nvSpPr>
          <p:spPr bwMode="auto">
            <a:xfrm rot="-5550514">
              <a:off x="288" y="1296"/>
              <a:ext cx="48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tr-TR"/>
            </a:p>
          </p:txBody>
        </p:sp>
        <p:sp>
          <p:nvSpPr>
            <p:cNvPr id="14383" name="AutoShape 36"/>
            <p:cNvSpPr>
              <a:spLocks noChangeArrowheads="1"/>
            </p:cNvSpPr>
            <p:nvPr/>
          </p:nvSpPr>
          <p:spPr bwMode="auto">
            <a:xfrm rot="5550514" flipV="1">
              <a:off x="288" y="384"/>
              <a:ext cx="48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tr-TR"/>
            </a:p>
          </p:txBody>
        </p:sp>
      </p:grpSp>
      <p:grpSp>
        <p:nvGrpSpPr>
          <p:cNvPr id="3" name="Group 37"/>
          <p:cNvGrpSpPr>
            <a:grpSpLocks/>
          </p:cNvGrpSpPr>
          <p:nvPr/>
        </p:nvGrpSpPr>
        <p:grpSpPr bwMode="auto">
          <a:xfrm>
            <a:off x="2746375" y="1085850"/>
            <a:ext cx="1066800" cy="838200"/>
            <a:chOff x="2880" y="336"/>
            <a:chExt cx="1968" cy="1440"/>
          </a:xfrm>
        </p:grpSpPr>
        <p:sp>
          <p:nvSpPr>
            <p:cNvPr id="14364" name="Oval 38"/>
            <p:cNvSpPr>
              <a:spLocks noChangeArrowheads="1"/>
            </p:cNvSpPr>
            <p:nvPr/>
          </p:nvSpPr>
          <p:spPr bwMode="auto">
            <a:xfrm>
              <a:off x="3120" y="1392"/>
              <a:ext cx="384" cy="38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4365" name="Oval 39"/>
            <p:cNvSpPr>
              <a:spLocks noChangeArrowheads="1"/>
            </p:cNvSpPr>
            <p:nvPr/>
          </p:nvSpPr>
          <p:spPr bwMode="auto">
            <a:xfrm>
              <a:off x="3120" y="384"/>
              <a:ext cx="384" cy="38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4366" name="Oval 40"/>
            <p:cNvSpPr>
              <a:spLocks noChangeArrowheads="1"/>
            </p:cNvSpPr>
            <p:nvPr/>
          </p:nvSpPr>
          <p:spPr bwMode="auto">
            <a:xfrm>
              <a:off x="3696" y="768"/>
              <a:ext cx="624" cy="62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C</a:t>
              </a:r>
            </a:p>
          </p:txBody>
        </p:sp>
        <p:sp>
          <p:nvSpPr>
            <p:cNvPr id="14367" name="Line 41"/>
            <p:cNvSpPr>
              <a:spLocks noChangeShapeType="1"/>
            </p:cNvSpPr>
            <p:nvPr/>
          </p:nvSpPr>
          <p:spPr bwMode="auto">
            <a:xfrm flipV="1">
              <a:off x="3456" y="1248"/>
              <a:ext cx="288" cy="240"/>
            </a:xfrm>
            <a:prstGeom prst="line">
              <a:avLst/>
            </a:prstGeom>
            <a:noFill/>
            <a:ln w="76200">
              <a:solidFill>
                <a:schemeClr val="hlink"/>
              </a:solidFill>
              <a:round/>
              <a:headEnd/>
              <a:tailEnd/>
            </a:ln>
            <a:effectLst/>
          </p:spPr>
          <p:txBody>
            <a:bodyPr/>
            <a:lstStyle/>
            <a:p>
              <a:endParaRPr lang="tr-TR"/>
            </a:p>
          </p:txBody>
        </p:sp>
        <p:sp>
          <p:nvSpPr>
            <p:cNvPr id="14368" name="Line 42"/>
            <p:cNvSpPr>
              <a:spLocks noChangeShapeType="1"/>
            </p:cNvSpPr>
            <p:nvPr/>
          </p:nvSpPr>
          <p:spPr bwMode="auto">
            <a:xfrm flipH="1" flipV="1">
              <a:off x="3456" y="672"/>
              <a:ext cx="288" cy="240"/>
            </a:xfrm>
            <a:prstGeom prst="line">
              <a:avLst/>
            </a:prstGeom>
            <a:noFill/>
            <a:ln w="76200">
              <a:solidFill>
                <a:schemeClr val="hlink"/>
              </a:solidFill>
              <a:round/>
              <a:headEnd/>
              <a:tailEnd/>
            </a:ln>
            <a:effectLst/>
          </p:spPr>
          <p:txBody>
            <a:bodyPr/>
            <a:lstStyle/>
            <a:p>
              <a:endParaRPr lang="tr-TR"/>
            </a:p>
          </p:txBody>
        </p:sp>
        <p:sp>
          <p:nvSpPr>
            <p:cNvPr id="14369" name="AutoShape 43"/>
            <p:cNvSpPr>
              <a:spLocks noChangeArrowheads="1"/>
            </p:cNvSpPr>
            <p:nvPr/>
          </p:nvSpPr>
          <p:spPr bwMode="auto">
            <a:xfrm rot="-2674825">
              <a:off x="4416" y="1152"/>
              <a:ext cx="96" cy="528"/>
            </a:xfrm>
            <a:prstGeom prst="triangle">
              <a:avLst>
                <a:gd name="adj" fmla="val 50000"/>
              </a:avLst>
            </a:prstGeom>
            <a:solidFill>
              <a:srgbClr val="FF0000"/>
            </a:solidFill>
            <a:ln w="28575">
              <a:solidFill>
                <a:schemeClr val="tx1"/>
              </a:solidFill>
              <a:miter lim="800000"/>
              <a:headEnd/>
              <a:tailEnd/>
            </a:ln>
            <a:effectLst/>
          </p:spPr>
          <p:txBody>
            <a:bodyPr wrap="none" anchor="ctr"/>
            <a:lstStyle/>
            <a:p>
              <a:pPr eaLnBrk="1" hangingPunct="1"/>
              <a:endParaRPr lang="tr-TR" altLang="tr-TR"/>
            </a:p>
          </p:txBody>
        </p:sp>
        <p:sp>
          <p:nvSpPr>
            <p:cNvPr id="14370" name="AutoShape 44"/>
            <p:cNvSpPr>
              <a:spLocks noChangeArrowheads="1"/>
            </p:cNvSpPr>
            <p:nvPr/>
          </p:nvSpPr>
          <p:spPr bwMode="auto">
            <a:xfrm rot="-7046476">
              <a:off x="4536" y="648"/>
              <a:ext cx="96" cy="528"/>
            </a:xfrm>
            <a:prstGeom prst="triangle">
              <a:avLst>
                <a:gd name="adj" fmla="val 50000"/>
              </a:avLst>
            </a:prstGeom>
            <a:solidFill>
              <a:srgbClr val="FF0000"/>
            </a:solidFill>
            <a:ln w="38100" cap="rnd">
              <a:solidFill>
                <a:schemeClr val="tx1"/>
              </a:solidFill>
              <a:prstDash val="sysDot"/>
              <a:miter lim="800000"/>
              <a:headEnd/>
              <a:tailEnd/>
            </a:ln>
            <a:effectLst/>
          </p:spPr>
          <p:txBody>
            <a:bodyPr wrap="none" anchor="ctr"/>
            <a:lstStyle/>
            <a:p>
              <a:pPr eaLnBrk="1" hangingPunct="1"/>
              <a:endParaRPr lang="tr-TR" altLang="tr-TR"/>
            </a:p>
          </p:txBody>
        </p:sp>
        <p:sp>
          <p:nvSpPr>
            <p:cNvPr id="14371" name="Oval 45"/>
            <p:cNvSpPr>
              <a:spLocks noChangeArrowheads="1"/>
            </p:cNvSpPr>
            <p:nvPr/>
          </p:nvSpPr>
          <p:spPr bwMode="auto">
            <a:xfrm>
              <a:off x="3696" y="768"/>
              <a:ext cx="624" cy="62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C</a:t>
              </a:r>
            </a:p>
          </p:txBody>
        </p:sp>
        <p:sp>
          <p:nvSpPr>
            <p:cNvPr id="14372" name="AutoShape 46"/>
            <p:cNvSpPr>
              <a:spLocks noChangeArrowheads="1"/>
            </p:cNvSpPr>
            <p:nvPr/>
          </p:nvSpPr>
          <p:spPr bwMode="auto">
            <a:xfrm rot="-5550514">
              <a:off x="2832" y="1344"/>
              <a:ext cx="48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tr-TR"/>
            </a:p>
          </p:txBody>
        </p:sp>
        <p:sp>
          <p:nvSpPr>
            <p:cNvPr id="14373" name="AutoShape 47"/>
            <p:cNvSpPr>
              <a:spLocks noChangeArrowheads="1"/>
            </p:cNvSpPr>
            <p:nvPr/>
          </p:nvSpPr>
          <p:spPr bwMode="auto">
            <a:xfrm rot="-5550514">
              <a:off x="2832" y="384"/>
              <a:ext cx="480"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p:spPr>
          <p:txBody>
            <a:bodyPr wrap="none" anchor="ctr"/>
            <a:lstStyle/>
            <a:p>
              <a:endParaRPr lang="tr-TR"/>
            </a:p>
          </p:txBody>
        </p:sp>
      </p:grpSp>
      <p:grpSp>
        <p:nvGrpSpPr>
          <p:cNvPr id="4" name="Group 48"/>
          <p:cNvGrpSpPr>
            <a:grpSpLocks/>
          </p:cNvGrpSpPr>
          <p:nvPr/>
        </p:nvGrpSpPr>
        <p:grpSpPr bwMode="auto">
          <a:xfrm>
            <a:off x="7237413" y="1133475"/>
            <a:ext cx="990600" cy="838200"/>
            <a:chOff x="2832" y="2256"/>
            <a:chExt cx="2016" cy="1536"/>
          </a:xfrm>
        </p:grpSpPr>
        <p:sp>
          <p:nvSpPr>
            <p:cNvPr id="14354" name="Oval 49"/>
            <p:cNvSpPr>
              <a:spLocks noChangeArrowheads="1"/>
            </p:cNvSpPr>
            <p:nvPr/>
          </p:nvSpPr>
          <p:spPr bwMode="auto">
            <a:xfrm>
              <a:off x="3120" y="3408"/>
              <a:ext cx="384" cy="38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4355" name="Oval 50"/>
            <p:cNvSpPr>
              <a:spLocks noChangeArrowheads="1"/>
            </p:cNvSpPr>
            <p:nvPr/>
          </p:nvSpPr>
          <p:spPr bwMode="auto">
            <a:xfrm>
              <a:off x="3120" y="2400"/>
              <a:ext cx="384" cy="38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4356" name="Oval 51"/>
            <p:cNvSpPr>
              <a:spLocks noChangeArrowheads="1"/>
            </p:cNvSpPr>
            <p:nvPr/>
          </p:nvSpPr>
          <p:spPr bwMode="auto">
            <a:xfrm>
              <a:off x="3696" y="2784"/>
              <a:ext cx="624" cy="62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C</a:t>
              </a:r>
            </a:p>
          </p:txBody>
        </p:sp>
        <p:sp>
          <p:nvSpPr>
            <p:cNvPr id="14357" name="Line 52"/>
            <p:cNvSpPr>
              <a:spLocks noChangeShapeType="1"/>
            </p:cNvSpPr>
            <p:nvPr/>
          </p:nvSpPr>
          <p:spPr bwMode="auto">
            <a:xfrm flipV="1">
              <a:off x="3456" y="3264"/>
              <a:ext cx="288" cy="240"/>
            </a:xfrm>
            <a:prstGeom prst="line">
              <a:avLst/>
            </a:prstGeom>
            <a:noFill/>
            <a:ln w="76200">
              <a:solidFill>
                <a:schemeClr val="hlink"/>
              </a:solidFill>
              <a:round/>
              <a:headEnd/>
              <a:tailEnd/>
            </a:ln>
            <a:effectLst/>
          </p:spPr>
          <p:txBody>
            <a:bodyPr/>
            <a:lstStyle/>
            <a:p>
              <a:endParaRPr lang="tr-TR"/>
            </a:p>
          </p:txBody>
        </p:sp>
        <p:sp>
          <p:nvSpPr>
            <p:cNvPr id="14358" name="Line 53"/>
            <p:cNvSpPr>
              <a:spLocks noChangeShapeType="1"/>
            </p:cNvSpPr>
            <p:nvPr/>
          </p:nvSpPr>
          <p:spPr bwMode="auto">
            <a:xfrm flipH="1" flipV="1">
              <a:off x="3456" y="2688"/>
              <a:ext cx="288" cy="240"/>
            </a:xfrm>
            <a:prstGeom prst="line">
              <a:avLst/>
            </a:prstGeom>
            <a:noFill/>
            <a:ln w="76200">
              <a:solidFill>
                <a:schemeClr val="hlink"/>
              </a:solidFill>
              <a:round/>
              <a:headEnd/>
              <a:tailEnd/>
            </a:ln>
            <a:effectLst/>
          </p:spPr>
          <p:txBody>
            <a:bodyPr/>
            <a:lstStyle/>
            <a:p>
              <a:endParaRPr lang="tr-TR"/>
            </a:p>
          </p:txBody>
        </p:sp>
        <p:sp>
          <p:nvSpPr>
            <p:cNvPr id="14359" name="AutoShape 54"/>
            <p:cNvSpPr>
              <a:spLocks noChangeArrowheads="1"/>
            </p:cNvSpPr>
            <p:nvPr/>
          </p:nvSpPr>
          <p:spPr bwMode="auto">
            <a:xfrm rot="-2674825">
              <a:off x="4416" y="3168"/>
              <a:ext cx="96" cy="528"/>
            </a:xfrm>
            <a:prstGeom prst="triangle">
              <a:avLst>
                <a:gd name="adj" fmla="val 50000"/>
              </a:avLst>
            </a:prstGeom>
            <a:solidFill>
              <a:srgbClr val="FF0000"/>
            </a:solidFill>
            <a:ln w="28575">
              <a:solidFill>
                <a:schemeClr val="tx1"/>
              </a:solidFill>
              <a:miter lim="800000"/>
              <a:headEnd/>
              <a:tailEnd/>
            </a:ln>
            <a:effectLst/>
          </p:spPr>
          <p:txBody>
            <a:bodyPr wrap="none" anchor="ctr"/>
            <a:lstStyle/>
            <a:p>
              <a:pPr eaLnBrk="1" hangingPunct="1"/>
              <a:endParaRPr lang="tr-TR" altLang="tr-TR"/>
            </a:p>
          </p:txBody>
        </p:sp>
        <p:sp>
          <p:nvSpPr>
            <p:cNvPr id="14360" name="AutoShape 55"/>
            <p:cNvSpPr>
              <a:spLocks noChangeArrowheads="1"/>
            </p:cNvSpPr>
            <p:nvPr/>
          </p:nvSpPr>
          <p:spPr bwMode="auto">
            <a:xfrm rot="-7046476">
              <a:off x="4536" y="2664"/>
              <a:ext cx="96" cy="528"/>
            </a:xfrm>
            <a:prstGeom prst="triangle">
              <a:avLst>
                <a:gd name="adj" fmla="val 50000"/>
              </a:avLst>
            </a:prstGeom>
            <a:solidFill>
              <a:srgbClr val="FF0000"/>
            </a:solidFill>
            <a:ln w="38100" cap="rnd">
              <a:solidFill>
                <a:schemeClr val="tx1"/>
              </a:solidFill>
              <a:prstDash val="sysDot"/>
              <a:miter lim="800000"/>
              <a:headEnd/>
              <a:tailEnd/>
            </a:ln>
            <a:effectLst/>
          </p:spPr>
          <p:txBody>
            <a:bodyPr wrap="none" anchor="ctr"/>
            <a:lstStyle/>
            <a:p>
              <a:pPr eaLnBrk="1" hangingPunct="1"/>
              <a:endParaRPr lang="tr-TR" altLang="tr-TR"/>
            </a:p>
          </p:txBody>
        </p:sp>
        <p:sp>
          <p:nvSpPr>
            <p:cNvPr id="14361" name="Oval 56"/>
            <p:cNvSpPr>
              <a:spLocks noChangeArrowheads="1"/>
            </p:cNvSpPr>
            <p:nvPr/>
          </p:nvSpPr>
          <p:spPr bwMode="auto">
            <a:xfrm>
              <a:off x="3696" y="2784"/>
              <a:ext cx="624" cy="62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C</a:t>
              </a:r>
            </a:p>
          </p:txBody>
        </p:sp>
        <p:sp>
          <p:nvSpPr>
            <p:cNvPr id="14362" name="AutoShape 57"/>
            <p:cNvSpPr>
              <a:spLocks noChangeArrowheads="1"/>
            </p:cNvSpPr>
            <p:nvPr/>
          </p:nvSpPr>
          <p:spPr bwMode="auto">
            <a:xfrm flipV="1">
              <a:off x="2832" y="2256"/>
              <a:ext cx="288" cy="336"/>
            </a:xfrm>
            <a:prstGeom prst="curvedRightArrow">
              <a:avLst>
                <a:gd name="adj1" fmla="val 23333"/>
                <a:gd name="adj2" fmla="val 46667"/>
                <a:gd name="adj3" fmla="val 33333"/>
              </a:avLst>
            </a:prstGeom>
            <a:solidFill>
              <a:schemeClr val="accent1"/>
            </a:solidFill>
            <a:ln w="9525">
              <a:solidFill>
                <a:schemeClr val="tx1"/>
              </a:solidFill>
              <a:miter lim="800000"/>
              <a:headEnd/>
              <a:tailEnd/>
            </a:ln>
            <a:effectLst/>
          </p:spPr>
          <p:txBody>
            <a:bodyPr wrap="none" anchor="ctr"/>
            <a:lstStyle/>
            <a:p>
              <a:pPr eaLnBrk="1" hangingPunct="1"/>
              <a:endParaRPr lang="tr-TR" altLang="tr-TR"/>
            </a:p>
          </p:txBody>
        </p:sp>
        <p:sp>
          <p:nvSpPr>
            <p:cNvPr id="14363" name="AutoShape 58"/>
            <p:cNvSpPr>
              <a:spLocks noChangeArrowheads="1"/>
            </p:cNvSpPr>
            <p:nvPr/>
          </p:nvSpPr>
          <p:spPr bwMode="auto">
            <a:xfrm flipV="1">
              <a:off x="2832" y="3312"/>
              <a:ext cx="288" cy="336"/>
            </a:xfrm>
            <a:prstGeom prst="curvedRightArrow">
              <a:avLst>
                <a:gd name="adj1" fmla="val 23333"/>
                <a:gd name="adj2" fmla="val 46667"/>
                <a:gd name="adj3" fmla="val 33333"/>
              </a:avLst>
            </a:prstGeom>
            <a:solidFill>
              <a:schemeClr val="accent1"/>
            </a:solidFill>
            <a:ln w="9525">
              <a:solidFill>
                <a:schemeClr val="tx1"/>
              </a:solidFill>
              <a:miter lim="800000"/>
              <a:headEnd/>
              <a:tailEnd/>
            </a:ln>
            <a:effectLst/>
          </p:spPr>
          <p:txBody>
            <a:bodyPr wrap="none" anchor="ctr"/>
            <a:lstStyle/>
            <a:p>
              <a:pPr eaLnBrk="1" hangingPunct="1"/>
              <a:endParaRPr lang="tr-TR" altLang="tr-TR"/>
            </a:p>
          </p:txBody>
        </p:sp>
      </p:grpSp>
      <p:grpSp>
        <p:nvGrpSpPr>
          <p:cNvPr id="5" name="Group 59"/>
          <p:cNvGrpSpPr>
            <a:grpSpLocks/>
          </p:cNvGrpSpPr>
          <p:nvPr/>
        </p:nvGrpSpPr>
        <p:grpSpPr bwMode="auto">
          <a:xfrm>
            <a:off x="4868863" y="1192213"/>
            <a:ext cx="1066800" cy="838200"/>
            <a:chOff x="288" y="2304"/>
            <a:chExt cx="2016" cy="1584"/>
          </a:xfrm>
        </p:grpSpPr>
        <p:sp>
          <p:nvSpPr>
            <p:cNvPr id="14344" name="Oval 60"/>
            <p:cNvSpPr>
              <a:spLocks noChangeArrowheads="1"/>
            </p:cNvSpPr>
            <p:nvPr/>
          </p:nvSpPr>
          <p:spPr bwMode="auto">
            <a:xfrm>
              <a:off x="576" y="3408"/>
              <a:ext cx="384" cy="38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4345" name="Oval 61"/>
            <p:cNvSpPr>
              <a:spLocks noChangeArrowheads="1"/>
            </p:cNvSpPr>
            <p:nvPr/>
          </p:nvSpPr>
          <p:spPr bwMode="auto">
            <a:xfrm>
              <a:off x="576" y="2400"/>
              <a:ext cx="384" cy="38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H</a:t>
              </a:r>
            </a:p>
          </p:txBody>
        </p:sp>
        <p:sp>
          <p:nvSpPr>
            <p:cNvPr id="14346" name="Oval 62"/>
            <p:cNvSpPr>
              <a:spLocks noChangeArrowheads="1"/>
            </p:cNvSpPr>
            <p:nvPr/>
          </p:nvSpPr>
          <p:spPr bwMode="auto">
            <a:xfrm>
              <a:off x="1152" y="2784"/>
              <a:ext cx="624" cy="62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C</a:t>
              </a:r>
            </a:p>
          </p:txBody>
        </p:sp>
        <p:sp>
          <p:nvSpPr>
            <p:cNvPr id="14347" name="Line 63"/>
            <p:cNvSpPr>
              <a:spLocks noChangeShapeType="1"/>
            </p:cNvSpPr>
            <p:nvPr/>
          </p:nvSpPr>
          <p:spPr bwMode="auto">
            <a:xfrm flipV="1">
              <a:off x="912" y="3264"/>
              <a:ext cx="288" cy="240"/>
            </a:xfrm>
            <a:prstGeom prst="line">
              <a:avLst/>
            </a:prstGeom>
            <a:noFill/>
            <a:ln w="76200">
              <a:solidFill>
                <a:schemeClr val="hlink"/>
              </a:solidFill>
              <a:round/>
              <a:headEnd/>
              <a:tailEnd/>
            </a:ln>
            <a:effectLst/>
          </p:spPr>
          <p:txBody>
            <a:bodyPr/>
            <a:lstStyle/>
            <a:p>
              <a:endParaRPr lang="tr-TR"/>
            </a:p>
          </p:txBody>
        </p:sp>
        <p:sp>
          <p:nvSpPr>
            <p:cNvPr id="14348" name="Line 64"/>
            <p:cNvSpPr>
              <a:spLocks noChangeShapeType="1"/>
            </p:cNvSpPr>
            <p:nvPr/>
          </p:nvSpPr>
          <p:spPr bwMode="auto">
            <a:xfrm flipH="1" flipV="1">
              <a:off x="912" y="2688"/>
              <a:ext cx="288" cy="240"/>
            </a:xfrm>
            <a:prstGeom prst="line">
              <a:avLst/>
            </a:prstGeom>
            <a:noFill/>
            <a:ln w="76200">
              <a:solidFill>
                <a:schemeClr val="hlink"/>
              </a:solidFill>
              <a:round/>
              <a:headEnd/>
              <a:tailEnd/>
            </a:ln>
            <a:effectLst/>
          </p:spPr>
          <p:txBody>
            <a:bodyPr/>
            <a:lstStyle/>
            <a:p>
              <a:endParaRPr lang="tr-TR"/>
            </a:p>
          </p:txBody>
        </p:sp>
        <p:sp>
          <p:nvSpPr>
            <p:cNvPr id="14349" name="AutoShape 65"/>
            <p:cNvSpPr>
              <a:spLocks noChangeArrowheads="1"/>
            </p:cNvSpPr>
            <p:nvPr/>
          </p:nvSpPr>
          <p:spPr bwMode="auto">
            <a:xfrm rot="-2674825">
              <a:off x="1872" y="3168"/>
              <a:ext cx="96" cy="528"/>
            </a:xfrm>
            <a:prstGeom prst="triangle">
              <a:avLst>
                <a:gd name="adj" fmla="val 50000"/>
              </a:avLst>
            </a:prstGeom>
            <a:solidFill>
              <a:srgbClr val="FF0000"/>
            </a:solidFill>
            <a:ln w="28575">
              <a:solidFill>
                <a:schemeClr val="tx1"/>
              </a:solidFill>
              <a:miter lim="800000"/>
              <a:headEnd/>
              <a:tailEnd/>
            </a:ln>
            <a:effectLst/>
          </p:spPr>
          <p:txBody>
            <a:bodyPr wrap="none" anchor="ctr"/>
            <a:lstStyle/>
            <a:p>
              <a:pPr eaLnBrk="1" hangingPunct="1"/>
              <a:endParaRPr lang="tr-TR" altLang="tr-TR"/>
            </a:p>
          </p:txBody>
        </p:sp>
        <p:sp>
          <p:nvSpPr>
            <p:cNvPr id="14350" name="AutoShape 66"/>
            <p:cNvSpPr>
              <a:spLocks noChangeArrowheads="1"/>
            </p:cNvSpPr>
            <p:nvPr/>
          </p:nvSpPr>
          <p:spPr bwMode="auto">
            <a:xfrm rot="-7046476">
              <a:off x="1992" y="2664"/>
              <a:ext cx="96" cy="528"/>
            </a:xfrm>
            <a:prstGeom prst="triangle">
              <a:avLst>
                <a:gd name="adj" fmla="val 50000"/>
              </a:avLst>
            </a:prstGeom>
            <a:solidFill>
              <a:srgbClr val="FF0000"/>
            </a:solidFill>
            <a:ln w="38100" cap="rnd">
              <a:solidFill>
                <a:schemeClr val="tx1"/>
              </a:solidFill>
              <a:prstDash val="sysDot"/>
              <a:miter lim="800000"/>
              <a:headEnd/>
              <a:tailEnd/>
            </a:ln>
            <a:effectLst/>
          </p:spPr>
          <p:txBody>
            <a:bodyPr wrap="none" anchor="ctr"/>
            <a:lstStyle/>
            <a:p>
              <a:pPr eaLnBrk="1" hangingPunct="1"/>
              <a:endParaRPr lang="tr-TR" altLang="tr-TR"/>
            </a:p>
          </p:txBody>
        </p:sp>
        <p:sp>
          <p:nvSpPr>
            <p:cNvPr id="14351" name="Oval 67"/>
            <p:cNvSpPr>
              <a:spLocks noChangeArrowheads="1"/>
            </p:cNvSpPr>
            <p:nvPr/>
          </p:nvSpPr>
          <p:spPr bwMode="auto">
            <a:xfrm>
              <a:off x="1152" y="2784"/>
              <a:ext cx="624" cy="624"/>
            </a:xfrm>
            <a:prstGeom prst="ellipse">
              <a:avLst/>
            </a:prstGeom>
            <a:solidFill>
              <a:schemeClr val="accent1"/>
            </a:solidFill>
            <a:ln w="9525">
              <a:solidFill>
                <a:schemeClr val="tx1"/>
              </a:solidFill>
              <a:round/>
              <a:headEnd/>
              <a:tailEnd/>
            </a:ln>
            <a:effectLst/>
          </p:spPr>
          <p:txBody>
            <a:bodyPr wrap="none" lIns="91428" tIns="45714" rIns="91428" bIns="45714" anchor="ctr"/>
            <a:lstStyle/>
            <a:p>
              <a:pPr algn="ctr" eaLnBrk="1" hangingPunct="1"/>
              <a:r>
                <a:rPr lang="en-US" altLang="tr-TR" sz="1600" b="1"/>
                <a:t>C</a:t>
              </a:r>
            </a:p>
          </p:txBody>
        </p:sp>
        <p:sp>
          <p:nvSpPr>
            <p:cNvPr id="14352" name="AutoShape 68"/>
            <p:cNvSpPr>
              <a:spLocks noChangeArrowheads="1"/>
            </p:cNvSpPr>
            <p:nvPr/>
          </p:nvSpPr>
          <p:spPr bwMode="auto">
            <a:xfrm flipV="1">
              <a:off x="288" y="2304"/>
              <a:ext cx="288" cy="336"/>
            </a:xfrm>
            <a:prstGeom prst="curvedRightArrow">
              <a:avLst>
                <a:gd name="adj1" fmla="val 23333"/>
                <a:gd name="adj2" fmla="val 46667"/>
                <a:gd name="adj3" fmla="val 33333"/>
              </a:avLst>
            </a:prstGeom>
            <a:solidFill>
              <a:schemeClr val="accent1"/>
            </a:solidFill>
            <a:ln w="9525">
              <a:solidFill>
                <a:schemeClr val="tx1"/>
              </a:solidFill>
              <a:miter lim="800000"/>
              <a:headEnd/>
              <a:tailEnd/>
            </a:ln>
            <a:effectLst/>
          </p:spPr>
          <p:txBody>
            <a:bodyPr wrap="none" anchor="ctr"/>
            <a:lstStyle/>
            <a:p>
              <a:pPr eaLnBrk="1" hangingPunct="1"/>
              <a:endParaRPr lang="tr-TR" altLang="tr-TR"/>
            </a:p>
          </p:txBody>
        </p:sp>
        <p:sp>
          <p:nvSpPr>
            <p:cNvPr id="14353" name="AutoShape 69"/>
            <p:cNvSpPr>
              <a:spLocks noChangeArrowheads="1"/>
            </p:cNvSpPr>
            <p:nvPr/>
          </p:nvSpPr>
          <p:spPr bwMode="auto">
            <a:xfrm flipH="1">
              <a:off x="336" y="3552"/>
              <a:ext cx="240" cy="336"/>
            </a:xfrm>
            <a:prstGeom prst="curvedLeftArrow">
              <a:avLst>
                <a:gd name="adj1" fmla="val 28000"/>
                <a:gd name="adj2" fmla="val 56000"/>
                <a:gd name="adj3" fmla="val 33333"/>
              </a:avLst>
            </a:prstGeom>
            <a:solidFill>
              <a:schemeClr val="accent1"/>
            </a:solidFill>
            <a:ln w="9525">
              <a:solidFill>
                <a:schemeClr val="tx1"/>
              </a:solidFill>
              <a:miter lim="800000"/>
              <a:headEnd/>
              <a:tailEnd/>
            </a:ln>
            <a:effectLst/>
          </p:spPr>
          <p:txBody>
            <a:bodyPr wrap="none" anchor="ctr"/>
            <a:lstStyle/>
            <a:p>
              <a:pPr eaLnBrk="1" hangingPunct="1"/>
              <a:endParaRPr lang="tr-TR" altLang="tr-TR"/>
            </a:p>
          </p:txBody>
        </p:sp>
      </p:grpSp>
      <p:graphicFrame>
        <p:nvGraphicFramePr>
          <p:cNvPr id="14343" name="Nesne 48"/>
          <p:cNvGraphicFramePr>
            <a:graphicFrameLocks noChangeAspect="1"/>
          </p:cNvGraphicFramePr>
          <p:nvPr/>
        </p:nvGraphicFramePr>
        <p:xfrm>
          <a:off x="1149350" y="2543175"/>
          <a:ext cx="6342063" cy="3095625"/>
        </p:xfrm>
        <a:graphic>
          <a:graphicData uri="http://schemas.openxmlformats.org/presentationml/2006/ole">
            <mc:AlternateContent xmlns:mc="http://schemas.openxmlformats.org/markup-compatibility/2006">
              <mc:Choice xmlns:v="urn:schemas-microsoft-com:vml" Requires="v">
                <p:oleObj spid="_x0000_s2056" name="Bit Eşlem Resmi" r:id="rId3" imgW="5540220" imgH="2704762" progId="PBrush">
                  <p:embed/>
                </p:oleObj>
              </mc:Choice>
              <mc:Fallback>
                <p:oleObj name="Bit Eşlem Resmi" r:id="rId3" imgW="5540220" imgH="2704762" progId="PBrush">
                  <p:embed/>
                  <p:pic>
                    <p:nvPicPr>
                      <p:cNvPr id="0" name="Nesn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350" y="2543175"/>
                        <a:ext cx="6342063" cy="309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899592" y="692696"/>
            <a:ext cx="6908237" cy="5181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148013" y="11113"/>
            <a:ext cx="2209800" cy="401637"/>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tr-TR" altLang="tr-TR" sz="2000" b="1">
                <a:solidFill>
                  <a:schemeClr val="tx2"/>
                </a:solidFill>
                <a:latin typeface="Times New Roman" pitchFamily="18" charset="0"/>
                <a:cs typeface="Times New Roman" pitchFamily="18" charset="0"/>
              </a:rPr>
              <a:t>IR Uygulamaları</a:t>
            </a:r>
          </a:p>
        </p:txBody>
      </p:sp>
      <p:sp>
        <p:nvSpPr>
          <p:cNvPr id="20483" name="Text Box 4"/>
          <p:cNvSpPr txBox="1">
            <a:spLocks noChangeArrowheads="1"/>
          </p:cNvSpPr>
          <p:nvPr/>
        </p:nvSpPr>
        <p:spPr bwMode="auto">
          <a:xfrm>
            <a:off x="265113" y="211138"/>
            <a:ext cx="4114800" cy="401637"/>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tr-TR" altLang="tr-TR" sz="2000" b="1">
                <a:solidFill>
                  <a:schemeClr val="tx2"/>
                </a:solidFill>
                <a:latin typeface="Times New Roman" pitchFamily="18" charset="0"/>
                <a:cs typeface="Times New Roman" pitchFamily="18" charset="0"/>
              </a:rPr>
              <a:t>1. Kalitatif Uygulamalar</a:t>
            </a:r>
          </a:p>
        </p:txBody>
      </p:sp>
      <p:sp>
        <p:nvSpPr>
          <p:cNvPr id="20484" name="Text Box 5"/>
          <p:cNvSpPr txBox="1">
            <a:spLocks noChangeArrowheads="1"/>
          </p:cNvSpPr>
          <p:nvPr/>
        </p:nvSpPr>
        <p:spPr bwMode="auto">
          <a:xfrm>
            <a:off x="228600" y="571500"/>
            <a:ext cx="8686800" cy="1016000"/>
          </a:xfrm>
          <a:prstGeom prst="rect">
            <a:avLst/>
          </a:prstGeom>
          <a:noFill/>
          <a:ln w="12700" cap="sq">
            <a:noFill/>
            <a:miter lim="800000"/>
            <a:headEnd type="none" w="sm" len="sm"/>
            <a:tailEnd type="none" w="sm" len="sm"/>
          </a:ln>
          <a:effectLst/>
        </p:spPr>
        <p:txBody>
          <a:bodyPr>
            <a:spAutoFit/>
          </a:bodyPr>
          <a:lstStyle/>
          <a:p>
            <a:pPr algn="just" eaLnBrk="1" hangingPunct="1">
              <a:spcBef>
                <a:spcPct val="50000"/>
              </a:spcBef>
            </a:pPr>
            <a:r>
              <a:rPr lang="tr-TR" altLang="tr-TR" sz="2000">
                <a:solidFill>
                  <a:schemeClr val="tx2"/>
                </a:solidFill>
                <a:latin typeface="Times New Roman" pitchFamily="18" charset="0"/>
                <a:cs typeface="Times New Roman" pitchFamily="18" charset="0"/>
              </a:rPr>
              <a:t>Erime noktası, kaynama noktası elementel analiz sonuçları ve kırılma indisi gibi bilgilerle birlikte kullanıldığı zaman infrared spektrumları maddenin nitel analizi açısından vazgeçilmez bir bilgi kaynağıdır.</a:t>
            </a:r>
          </a:p>
        </p:txBody>
      </p:sp>
      <p:graphicFrame>
        <p:nvGraphicFramePr>
          <p:cNvPr id="20485" name="Object 7"/>
          <p:cNvGraphicFramePr>
            <a:graphicFrameLocks noChangeAspect="1"/>
          </p:cNvGraphicFramePr>
          <p:nvPr/>
        </p:nvGraphicFramePr>
        <p:xfrm>
          <a:off x="3735388" y="1728788"/>
          <a:ext cx="5180012" cy="4687887"/>
        </p:xfrm>
        <a:graphic>
          <a:graphicData uri="http://schemas.openxmlformats.org/presentationml/2006/ole">
            <mc:AlternateContent xmlns:mc="http://schemas.openxmlformats.org/markup-compatibility/2006">
              <mc:Choice xmlns:v="urn:schemas-microsoft-com:vml" Requires="v">
                <p:oleObj spid="_x0000_s5128" name="Bit Eşlem Resmi" r:id="rId3" imgW="6039693" imgH="5466667" progId="PBrush">
                  <p:embed/>
                </p:oleObj>
              </mc:Choice>
              <mc:Fallback>
                <p:oleObj name="Bit Eşlem Resmi" r:id="rId3" imgW="6039693" imgH="5466667" progId="PBrush">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388" y="1728788"/>
                        <a:ext cx="5180012" cy="468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6" name="Dikdörtgen 7"/>
          <p:cNvSpPr>
            <a:spLocks noChangeArrowheads="1"/>
          </p:cNvSpPr>
          <p:nvPr/>
        </p:nvSpPr>
        <p:spPr bwMode="auto">
          <a:xfrm>
            <a:off x="171450" y="1784350"/>
            <a:ext cx="3644900" cy="4554538"/>
          </a:xfrm>
          <a:prstGeom prst="rect">
            <a:avLst/>
          </a:prstGeom>
          <a:noFill/>
          <a:ln w="9525">
            <a:noFill/>
            <a:miter lim="800000"/>
            <a:headEnd/>
            <a:tailEnd/>
          </a:ln>
        </p:spPr>
        <p:txBody>
          <a:bodyPr>
            <a:spAutoFit/>
          </a:bodyPr>
          <a:lstStyle/>
          <a:p>
            <a:pPr eaLnBrk="1" hangingPunct="1">
              <a:spcBef>
                <a:spcPct val="50000"/>
              </a:spcBef>
            </a:pPr>
            <a:r>
              <a:rPr lang="tr-TR" altLang="tr-TR" sz="2000" b="1">
                <a:solidFill>
                  <a:schemeClr val="tx2"/>
                </a:solidFill>
                <a:latin typeface="Times New Roman" pitchFamily="18" charset="0"/>
                <a:cs typeface="Times New Roman" pitchFamily="18" charset="0"/>
              </a:rPr>
              <a:t>a) </a:t>
            </a:r>
            <a:r>
              <a:rPr lang="tr-TR" altLang="tr-TR" sz="2000">
                <a:solidFill>
                  <a:schemeClr val="tx2"/>
                </a:solidFill>
                <a:latin typeface="Times New Roman" pitchFamily="18" charset="0"/>
                <a:cs typeface="Times New Roman" pitchFamily="18" charset="0"/>
              </a:rPr>
              <a:t>Grup frekans bölgesi:</a:t>
            </a:r>
          </a:p>
          <a:p>
            <a:pPr eaLnBrk="1" hangingPunct="1">
              <a:spcBef>
                <a:spcPct val="50000"/>
              </a:spcBef>
            </a:pPr>
            <a:r>
              <a:rPr lang="tr-TR" altLang="tr-TR" sz="2000">
                <a:solidFill>
                  <a:schemeClr val="tx2"/>
                </a:solidFill>
                <a:latin typeface="Times New Roman" pitchFamily="18" charset="0"/>
                <a:cs typeface="Times New Roman" pitchFamily="18" charset="0"/>
              </a:rPr>
              <a:t>C=O, C=C, C-H, C≡C veya O-H gibi grupların IR absorpsiyon frekansları nerdeyse değişmez.</a:t>
            </a:r>
          </a:p>
          <a:p>
            <a:pPr eaLnBrk="1" hangingPunct="1">
              <a:spcBef>
                <a:spcPct val="50000"/>
              </a:spcBef>
            </a:pPr>
            <a:r>
              <a:rPr lang="tr-TR" altLang="tr-TR" sz="2000">
                <a:solidFill>
                  <a:schemeClr val="tx2"/>
                </a:solidFill>
                <a:latin typeface="Times New Roman" pitchFamily="18" charset="0"/>
                <a:cs typeface="Times New Roman" pitchFamily="18" charset="0"/>
              </a:rPr>
              <a:t>Bilinmeyen maddelerin infrared spektrumları şüphelenilen maddelerin aynı koşullarda çekilen spektrumları ile veya kataloglarda bulunan spektrumlarla karşılaştırılır. </a:t>
            </a:r>
          </a:p>
          <a:p>
            <a:pPr eaLnBrk="1" hangingPunct="1">
              <a:spcBef>
                <a:spcPct val="50000"/>
              </a:spcBef>
            </a:pPr>
            <a:r>
              <a:rPr lang="tr-TR" altLang="tr-TR" sz="2000">
                <a:latin typeface="Times New Roman" pitchFamily="18" charset="0"/>
                <a:cs typeface="Times New Roman" pitchFamily="18" charset="0"/>
              </a:rPr>
              <a:t>Titreşim frekansını moleküldeki hidrojen bağları, konjugasyon (çift bağlar) ve rezonans etkiler.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kdörtgen 3"/>
          <p:cNvSpPr>
            <a:spLocks noChangeArrowheads="1"/>
          </p:cNvSpPr>
          <p:nvPr/>
        </p:nvSpPr>
        <p:spPr bwMode="auto">
          <a:xfrm>
            <a:off x="88900" y="125413"/>
            <a:ext cx="8936038" cy="1016000"/>
          </a:xfrm>
          <a:prstGeom prst="rect">
            <a:avLst/>
          </a:prstGeom>
          <a:noFill/>
          <a:ln w="9525">
            <a:noFill/>
            <a:miter lim="800000"/>
            <a:headEnd/>
            <a:tailEnd/>
          </a:ln>
        </p:spPr>
        <p:txBody>
          <a:bodyPr>
            <a:spAutoFit/>
          </a:bodyPr>
          <a:lstStyle/>
          <a:p>
            <a:pPr algn="just" eaLnBrk="1" hangingPunct="1"/>
            <a:r>
              <a:rPr lang="tr-TR" altLang="tr-TR" sz="2000" b="1">
                <a:latin typeface="Times New Roman" pitchFamily="18" charset="0"/>
                <a:cs typeface="Times New Roman" pitchFamily="18" charset="0"/>
              </a:rPr>
              <a:t>b) </a:t>
            </a:r>
            <a:r>
              <a:rPr lang="tr-TR" altLang="tr-TR" sz="2000">
                <a:latin typeface="Times New Roman" pitchFamily="18" charset="0"/>
                <a:cs typeface="Times New Roman" pitchFamily="18" charset="0"/>
              </a:rPr>
              <a:t>Parmak izi bölgesi:</a:t>
            </a:r>
          </a:p>
          <a:p>
            <a:pPr algn="just" eaLnBrk="1" hangingPunct="1"/>
            <a:r>
              <a:rPr lang="tr-TR" altLang="tr-TR" sz="2000">
                <a:latin typeface="Times New Roman" pitchFamily="18" charset="0"/>
                <a:cs typeface="Times New Roman" pitchFamily="18" charset="0"/>
              </a:rPr>
              <a:t>IR bölgesinin 1200 cm</a:t>
            </a:r>
            <a:r>
              <a:rPr lang="tr-TR" altLang="tr-TR" sz="2000" baseline="30000">
                <a:latin typeface="Times New Roman" pitchFamily="18" charset="0"/>
                <a:cs typeface="Times New Roman" pitchFamily="18" charset="0"/>
              </a:rPr>
              <a:t>-1</a:t>
            </a:r>
            <a:r>
              <a:rPr lang="tr-TR" altLang="tr-TR" sz="2000">
                <a:latin typeface="Times New Roman" pitchFamily="18" charset="0"/>
                <a:cs typeface="Times New Roman" pitchFamily="18" charset="0"/>
              </a:rPr>
              <a:t> – 700 cm</a:t>
            </a:r>
            <a:r>
              <a:rPr lang="tr-TR" altLang="tr-TR" sz="2000" baseline="30000">
                <a:latin typeface="Times New Roman" pitchFamily="18" charset="0"/>
                <a:cs typeface="Times New Roman" pitchFamily="18" charset="0"/>
              </a:rPr>
              <a:t>-1</a:t>
            </a:r>
            <a:r>
              <a:rPr lang="tr-TR" altLang="tr-TR" sz="2000">
                <a:latin typeface="Times New Roman" pitchFamily="18" charset="0"/>
                <a:cs typeface="Times New Roman" pitchFamily="18" charset="0"/>
              </a:rPr>
              <a:t> dalga sayısı aralığı tamamen moleküle özgü molekül yapısından etkilendiğinden bu aralığa </a:t>
            </a:r>
            <a:r>
              <a:rPr lang="tr-TR" altLang="tr-TR" sz="2000" b="1" i="1">
                <a:latin typeface="Times New Roman" pitchFamily="18" charset="0"/>
                <a:cs typeface="Times New Roman" pitchFamily="18" charset="0"/>
              </a:rPr>
              <a:t>parmak izi bölgesi </a:t>
            </a:r>
            <a:r>
              <a:rPr lang="tr-TR" altLang="tr-TR" sz="2000">
                <a:latin typeface="Times New Roman" pitchFamily="18" charset="0"/>
                <a:cs typeface="Times New Roman" pitchFamily="18" charset="0"/>
              </a:rPr>
              <a:t>denir.</a:t>
            </a:r>
          </a:p>
        </p:txBody>
      </p:sp>
      <p:graphicFrame>
        <p:nvGraphicFramePr>
          <p:cNvPr id="7" name="Nesne 6"/>
          <p:cNvGraphicFramePr>
            <a:graphicFrameLocks noChangeAspect="1"/>
          </p:cNvGraphicFramePr>
          <p:nvPr/>
        </p:nvGraphicFramePr>
        <p:xfrm>
          <a:off x="1804988" y="1184275"/>
          <a:ext cx="5441950" cy="5557838"/>
        </p:xfrm>
        <a:graphic>
          <a:graphicData uri="http://schemas.openxmlformats.org/presentationml/2006/ole">
            <mc:AlternateContent xmlns:mc="http://schemas.openxmlformats.org/markup-compatibility/2006">
              <mc:Choice xmlns:v="urn:schemas-microsoft-com:vml" Requires="v">
                <p:oleObj spid="_x0000_s6152" name="Bit Eşlem Resmi" r:id="rId3" imgW="5323810" imgH="5439534" progId="PBrush">
                  <p:embed/>
                </p:oleObj>
              </mc:Choice>
              <mc:Fallback>
                <p:oleObj name="Bit Eşlem Resmi" r:id="rId3" imgW="5323810" imgH="5439534" progId="PBrush">
                  <p:embed/>
                  <p:pic>
                    <p:nvPicPr>
                      <p:cNvPr id="0" name="Nesn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8" y="1184275"/>
                        <a:ext cx="5441950" cy="555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050"/>
          <p:cNvSpPr txBox="1">
            <a:spLocks noChangeArrowheads="1"/>
          </p:cNvSpPr>
          <p:nvPr/>
        </p:nvSpPr>
        <p:spPr bwMode="auto">
          <a:xfrm>
            <a:off x="442913" y="369888"/>
            <a:ext cx="411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tr-TR" sz="2000" b="1" kern="0" dirty="0">
                <a:latin typeface="Times New Roman" pitchFamily="18" charset="0"/>
                <a:cs typeface="Times New Roman" pitchFamily="18" charset="0"/>
              </a:rPr>
              <a:t>2. Kantitatif Uygulama</a:t>
            </a:r>
          </a:p>
        </p:txBody>
      </p:sp>
      <p:sp>
        <p:nvSpPr>
          <p:cNvPr id="10" name="Text Box 2051"/>
          <p:cNvSpPr txBox="1">
            <a:spLocks noChangeArrowheads="1"/>
          </p:cNvSpPr>
          <p:nvPr/>
        </p:nvSpPr>
        <p:spPr bwMode="auto">
          <a:xfrm>
            <a:off x="442913" y="1143000"/>
            <a:ext cx="8320087"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fontAlgn="auto" hangingPunct="1">
              <a:spcBef>
                <a:spcPct val="50000"/>
              </a:spcBef>
              <a:spcAft>
                <a:spcPts val="0"/>
              </a:spcAft>
              <a:defRPr/>
            </a:pPr>
            <a:r>
              <a:rPr lang="tr-TR" sz="2000" kern="0" dirty="0">
                <a:solidFill>
                  <a:sysClr val="windowText" lastClr="000000"/>
                </a:solidFill>
                <a:latin typeface="Times New Roman" pitchFamily="18" charset="0"/>
                <a:cs typeface="Times New Roman" pitchFamily="18" charset="0"/>
              </a:rPr>
              <a:t>IR spektroskopisi ile </a:t>
            </a:r>
            <a:r>
              <a:rPr lang="tr-TR" sz="2000" b="1" kern="0" dirty="0">
                <a:solidFill>
                  <a:sysClr val="windowText" lastClr="000000"/>
                </a:solidFill>
                <a:latin typeface="Times New Roman" pitchFamily="18" charset="0"/>
                <a:cs typeface="Times New Roman" pitchFamily="18" charset="0"/>
              </a:rPr>
              <a:t>kantitatif analiz yapmak </a:t>
            </a:r>
            <a:r>
              <a:rPr lang="tr-TR" sz="2000" kern="0" dirty="0">
                <a:solidFill>
                  <a:sysClr val="windowText" lastClr="000000"/>
                </a:solidFill>
                <a:latin typeface="Times New Roman" pitchFamily="18" charset="0"/>
                <a:cs typeface="Times New Roman" pitchFamily="18" charset="0"/>
              </a:rPr>
              <a:t>UV-Görünür bölgeye göre </a:t>
            </a:r>
            <a:r>
              <a:rPr lang="tr-TR" sz="2000" b="1" kern="0" dirty="0">
                <a:solidFill>
                  <a:sysClr val="windowText" lastClr="000000"/>
                </a:solidFill>
                <a:latin typeface="Times New Roman" pitchFamily="18" charset="0"/>
                <a:cs typeface="Times New Roman" pitchFamily="18" charset="0"/>
              </a:rPr>
              <a:t>zordur.</a:t>
            </a:r>
            <a:r>
              <a:rPr lang="tr-TR" sz="2000" kern="0" dirty="0">
                <a:solidFill>
                  <a:sysClr val="windowText" lastClr="000000"/>
                </a:solidFill>
                <a:latin typeface="Times New Roman" pitchFamily="18" charset="0"/>
                <a:cs typeface="Times New Roman" pitchFamily="18" charset="0"/>
              </a:rPr>
              <a:t> Çünkü,</a:t>
            </a:r>
          </a:p>
          <a:p>
            <a:pPr algn="just" eaLnBrk="1" fontAlgn="auto" hangingPunct="1">
              <a:spcBef>
                <a:spcPct val="50000"/>
              </a:spcBef>
              <a:spcAft>
                <a:spcPts val="0"/>
              </a:spcAft>
              <a:defRPr/>
            </a:pPr>
            <a:endParaRPr lang="tr-TR" sz="2000" kern="0" dirty="0">
              <a:solidFill>
                <a:sysClr val="windowText" lastClr="000000"/>
              </a:solidFill>
              <a:latin typeface="Times New Roman" pitchFamily="18" charset="0"/>
              <a:cs typeface="Times New Roman" pitchFamily="18" charset="0"/>
            </a:endParaRPr>
          </a:p>
          <a:p>
            <a:pPr algn="just" eaLnBrk="1" fontAlgn="auto" hangingPunct="1">
              <a:spcBef>
                <a:spcPct val="50000"/>
              </a:spcBef>
              <a:spcAft>
                <a:spcPts val="0"/>
              </a:spcAft>
              <a:buFontTx/>
              <a:buChar char="•"/>
              <a:defRPr/>
            </a:pPr>
            <a:r>
              <a:rPr lang="tr-TR" sz="2000" kern="0" dirty="0">
                <a:solidFill>
                  <a:sysClr val="windowText" lastClr="000000"/>
                </a:solidFill>
                <a:latin typeface="Times New Roman" pitchFamily="18" charset="0"/>
                <a:cs typeface="Times New Roman" pitchFamily="18" charset="0"/>
              </a:rPr>
              <a:t> Oluşan bantların dar olması</a:t>
            </a:r>
          </a:p>
          <a:p>
            <a:pPr algn="just" eaLnBrk="1" fontAlgn="auto" hangingPunct="1">
              <a:spcBef>
                <a:spcPct val="50000"/>
              </a:spcBef>
              <a:spcAft>
                <a:spcPts val="0"/>
              </a:spcAft>
              <a:buFontTx/>
              <a:buChar char="•"/>
              <a:defRPr/>
            </a:pPr>
            <a:r>
              <a:rPr lang="tr-TR" sz="2000" kern="0" dirty="0">
                <a:solidFill>
                  <a:sysClr val="windowText" lastClr="000000"/>
                </a:solidFill>
                <a:latin typeface="Times New Roman" pitchFamily="18" charset="0"/>
                <a:cs typeface="Times New Roman" pitchFamily="18" charset="0"/>
              </a:rPr>
              <a:t>  Spektrumların kompleks oluşu</a:t>
            </a:r>
          </a:p>
          <a:p>
            <a:pPr algn="just" eaLnBrk="1" fontAlgn="auto" hangingPunct="1">
              <a:spcBef>
                <a:spcPct val="50000"/>
              </a:spcBef>
              <a:spcAft>
                <a:spcPts val="0"/>
              </a:spcAft>
              <a:buFontTx/>
              <a:buChar char="•"/>
              <a:defRPr/>
            </a:pPr>
            <a:r>
              <a:rPr lang="tr-TR" sz="2000" kern="0" dirty="0">
                <a:solidFill>
                  <a:sysClr val="windowText" lastClr="000000"/>
                </a:solidFill>
                <a:latin typeface="Times New Roman" pitchFamily="18" charset="0"/>
                <a:cs typeface="Times New Roman" pitchFamily="18" charset="0"/>
              </a:rPr>
              <a:t>  Düşük giriş sinyali</a:t>
            </a:r>
          </a:p>
          <a:p>
            <a:pPr algn="just" eaLnBrk="1" fontAlgn="auto" hangingPunct="1">
              <a:spcBef>
                <a:spcPct val="50000"/>
              </a:spcBef>
              <a:spcAft>
                <a:spcPts val="0"/>
              </a:spcAft>
              <a:buFontTx/>
              <a:buChar char="•"/>
              <a:defRPr/>
            </a:pPr>
            <a:r>
              <a:rPr lang="tr-TR" sz="2000" kern="0" dirty="0">
                <a:solidFill>
                  <a:sysClr val="windowText" lastClr="000000"/>
                </a:solidFill>
                <a:latin typeface="Times New Roman" pitchFamily="18" charset="0"/>
                <a:cs typeface="Times New Roman" pitchFamily="18" charset="0"/>
              </a:rPr>
              <a:t>  </a:t>
            </a:r>
            <a:r>
              <a:rPr lang="tr-TR" sz="2000" kern="0" dirty="0" err="1">
                <a:solidFill>
                  <a:sysClr val="windowText" lastClr="000000"/>
                </a:solidFill>
                <a:latin typeface="Times New Roman" pitchFamily="18" charset="0"/>
                <a:cs typeface="Times New Roman" pitchFamily="18" charset="0"/>
              </a:rPr>
              <a:t>Dedektörlerin</a:t>
            </a:r>
            <a:r>
              <a:rPr lang="tr-TR" sz="2000" kern="0" dirty="0">
                <a:solidFill>
                  <a:sysClr val="windowText" lastClr="000000"/>
                </a:solidFill>
                <a:latin typeface="Times New Roman" pitchFamily="18" charset="0"/>
                <a:cs typeface="Times New Roman" pitchFamily="18" charset="0"/>
              </a:rPr>
              <a:t> hassasiyetinin düşük oluşu</a:t>
            </a:r>
          </a:p>
          <a:p>
            <a:pPr algn="just" eaLnBrk="1" fontAlgn="auto" hangingPunct="1">
              <a:spcBef>
                <a:spcPct val="50000"/>
              </a:spcBef>
              <a:spcAft>
                <a:spcPts val="0"/>
              </a:spcAft>
              <a:buFontTx/>
              <a:buChar char="•"/>
              <a:defRPr/>
            </a:pPr>
            <a:r>
              <a:rPr lang="tr-TR" sz="2000" kern="0" dirty="0">
                <a:solidFill>
                  <a:sysClr val="windowText" lastClr="000000"/>
                </a:solidFill>
                <a:latin typeface="Times New Roman" pitchFamily="18" charset="0"/>
                <a:cs typeface="Times New Roman" pitchFamily="18" charset="0"/>
              </a:rPr>
              <a:t>  Çözücü </a:t>
            </a:r>
            <a:r>
              <a:rPr lang="tr-TR" sz="2000" kern="0" dirty="0" err="1">
                <a:solidFill>
                  <a:sysClr val="windowText" lastClr="000000"/>
                </a:solidFill>
                <a:latin typeface="Times New Roman" pitchFamily="18" charset="0"/>
                <a:cs typeface="Times New Roman" pitchFamily="18" charset="0"/>
              </a:rPr>
              <a:t>absorpsiyonu</a:t>
            </a:r>
            <a:endParaRPr lang="tr-TR" sz="2000" kern="0" dirty="0">
              <a:solidFill>
                <a:sysClr val="windowText" lastClr="000000"/>
              </a:solidFill>
              <a:latin typeface="Times New Roman" pitchFamily="18" charset="0"/>
              <a:cs typeface="Times New Roman" pitchFamily="18" charset="0"/>
            </a:endParaRPr>
          </a:p>
          <a:p>
            <a:pPr algn="just" eaLnBrk="1" fontAlgn="auto" hangingPunct="1">
              <a:spcBef>
                <a:spcPct val="50000"/>
              </a:spcBef>
              <a:spcAft>
                <a:spcPts val="0"/>
              </a:spcAft>
              <a:defRPr/>
            </a:pPr>
            <a:endParaRPr lang="tr-TR" sz="2000" kern="0" dirty="0">
              <a:solidFill>
                <a:sysClr val="windowText" lastClr="000000"/>
              </a:solidFill>
              <a:latin typeface="Times New Roman" pitchFamily="18" charset="0"/>
              <a:cs typeface="Times New Roman" pitchFamily="18" charset="0"/>
            </a:endParaRPr>
          </a:p>
          <a:p>
            <a:pPr algn="just" eaLnBrk="1" fontAlgn="auto" hangingPunct="1">
              <a:spcBef>
                <a:spcPct val="50000"/>
              </a:spcBef>
              <a:spcAft>
                <a:spcPts val="0"/>
              </a:spcAft>
              <a:defRPr/>
            </a:pPr>
            <a:r>
              <a:rPr lang="tr-TR" sz="2000" kern="0" dirty="0">
                <a:solidFill>
                  <a:sysClr val="windowText" lastClr="000000"/>
                </a:solidFill>
                <a:latin typeface="Times New Roman" pitchFamily="18" charset="0"/>
                <a:cs typeface="Times New Roman" pitchFamily="18" charset="0"/>
              </a:rPr>
              <a:t>gibi etkenler </a:t>
            </a:r>
            <a:r>
              <a:rPr lang="tr-TR" sz="2000" kern="0" dirty="0" err="1">
                <a:solidFill>
                  <a:sysClr val="windowText" lastClr="000000"/>
                </a:solidFill>
                <a:latin typeface="Times New Roman" pitchFamily="18" charset="0"/>
                <a:cs typeface="Times New Roman" pitchFamily="18" charset="0"/>
              </a:rPr>
              <a:t>Beer</a:t>
            </a:r>
            <a:r>
              <a:rPr lang="tr-TR" sz="2000" kern="0" dirty="0">
                <a:solidFill>
                  <a:sysClr val="windowText" lastClr="000000"/>
                </a:solidFill>
                <a:latin typeface="Times New Roman" pitchFamily="18" charset="0"/>
                <a:cs typeface="Times New Roman" pitchFamily="18" charset="0"/>
              </a:rPr>
              <a:t> kanunundan sapmalara sebep olur.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kdörtgen 3"/>
          <p:cNvSpPr>
            <a:spLocks noChangeArrowheads="1"/>
          </p:cNvSpPr>
          <p:nvPr/>
        </p:nvSpPr>
        <p:spPr bwMode="auto">
          <a:xfrm>
            <a:off x="141288" y="173038"/>
            <a:ext cx="8915400" cy="708025"/>
          </a:xfrm>
          <a:prstGeom prst="rect">
            <a:avLst/>
          </a:prstGeom>
          <a:noFill/>
          <a:ln w="9525">
            <a:noFill/>
            <a:miter lim="800000"/>
            <a:headEnd/>
            <a:tailEnd/>
          </a:ln>
        </p:spPr>
        <p:txBody>
          <a:bodyPr>
            <a:spAutoFit/>
          </a:bodyPr>
          <a:lstStyle/>
          <a:p>
            <a:pPr algn="ctr" eaLnBrk="1" hangingPunct="1"/>
            <a:r>
              <a:rPr lang="tr-TR" altLang="tr-TR" sz="2000" b="1">
                <a:latin typeface="Times New Roman" pitchFamily="18" charset="0"/>
                <a:cs typeface="Times New Roman" pitchFamily="18" charset="0"/>
              </a:rPr>
              <a:t>İnfrared Cihazları</a:t>
            </a:r>
          </a:p>
          <a:p>
            <a:pPr algn="just" eaLnBrk="1" hangingPunct="1"/>
            <a:endParaRPr lang="tr-TR" altLang="tr-TR" sz="2000">
              <a:latin typeface="Times New Roman" pitchFamily="18" charset="0"/>
              <a:cs typeface="Times New Roman" pitchFamily="18" charset="0"/>
            </a:endParaRPr>
          </a:p>
        </p:txBody>
      </p:sp>
      <p:pic>
        <p:nvPicPr>
          <p:cNvPr id="24579" name="Picture 4"/>
          <p:cNvPicPr>
            <a:picLocks noChangeAspect="1" noChangeArrowheads="1"/>
          </p:cNvPicPr>
          <p:nvPr/>
        </p:nvPicPr>
        <p:blipFill>
          <a:blip r:embed="rId2" cstate="print"/>
          <a:srcRect/>
          <a:stretch>
            <a:fillRect/>
          </a:stretch>
        </p:blipFill>
        <p:spPr bwMode="auto">
          <a:xfrm>
            <a:off x="1979712" y="476672"/>
            <a:ext cx="6927304" cy="3993931"/>
          </a:xfrm>
          <a:prstGeom prst="rect">
            <a:avLst/>
          </a:prstGeom>
          <a:noFill/>
          <a:ln w="9525">
            <a:noFill/>
            <a:miter lim="800000"/>
            <a:headEnd/>
            <a:tailEnd/>
          </a:ln>
        </p:spPr>
      </p:pic>
      <p:pic>
        <p:nvPicPr>
          <p:cNvPr id="4" name="Picture 2" descr="C:\Users\Salih\Desktop\fiti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221088"/>
            <a:ext cx="2974470"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190500" y="168275"/>
            <a:ext cx="8799513" cy="6232525"/>
          </a:xfrm>
          <a:prstGeom prst="rect">
            <a:avLst/>
          </a:prstGeom>
          <a:noFill/>
          <a:ln w="9525">
            <a:noFill/>
            <a:miter lim="800000"/>
            <a:headEnd/>
            <a:tailEnd/>
          </a:ln>
          <a:effectLst/>
        </p:spPr>
        <p:txBody>
          <a:bodyPr/>
          <a:lstStyle/>
          <a:p>
            <a:pPr algn="just">
              <a:lnSpc>
                <a:spcPct val="80000"/>
              </a:lnSpc>
              <a:spcBef>
                <a:spcPct val="20000"/>
              </a:spcBef>
              <a:buFont typeface="Wingdings" pitchFamily="2" charset="2"/>
              <a:buNone/>
            </a:pPr>
            <a:r>
              <a:rPr lang="tr-TR" altLang="tr-TR" sz="2000" b="1">
                <a:latin typeface="Times New Roman" pitchFamily="18" charset="0"/>
                <a:cs typeface="Times New Roman" pitchFamily="18" charset="0"/>
              </a:rPr>
              <a:t>Işık Kaynakları:</a:t>
            </a:r>
            <a:endParaRPr lang="tr-TR" altLang="tr-TR" sz="20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İnfrared ışın kaynakları, elektrikle 1500 ile 2000 K'e kadar ısıtılabilen inert katılardır. Bir siyah cisminkine yakın sürekli bir ışıma oluşur. Bu sıcaklıklardaki maksimum ışın şiddeti 5000 ile 5900 cm</a:t>
            </a:r>
            <a:r>
              <a:rPr lang="tr-TR" altLang="tr-TR" sz="2000" baseline="30000">
                <a:latin typeface="Times New Roman" pitchFamily="18" charset="0"/>
                <a:cs typeface="Times New Roman" pitchFamily="18" charset="0"/>
              </a:rPr>
              <a:t>-1</a:t>
            </a:r>
            <a:r>
              <a:rPr lang="tr-TR" altLang="tr-TR" sz="2000">
                <a:latin typeface="Times New Roman" pitchFamily="18" charset="0"/>
                <a:cs typeface="Times New Roman" pitchFamily="18" charset="0"/>
              </a:rPr>
              <a:t> (2 ile 1,7 </a:t>
            </a:r>
            <a:r>
              <a:rPr lang="tr-TR" altLang="tr-TR" sz="2000">
                <a:latin typeface="Times New Roman" pitchFamily="18" charset="0"/>
                <a:cs typeface="Times New Roman" pitchFamily="18" charset="0"/>
                <a:sym typeface="Symbol" pitchFamily="18" charset="2"/>
              </a:rPr>
              <a:t></a:t>
            </a:r>
            <a:r>
              <a:rPr lang="tr-TR" altLang="tr-TR" sz="2000">
                <a:latin typeface="Times New Roman" pitchFamily="18" charset="0"/>
                <a:cs typeface="Times New Roman" pitchFamily="18" charset="0"/>
              </a:rPr>
              <a:t>m) arasında olur. Uzun dalga boylarında şiddet, 670 cm</a:t>
            </a:r>
            <a:r>
              <a:rPr lang="tr-TR" altLang="tr-TR" sz="2000" baseline="30000">
                <a:latin typeface="Times New Roman" pitchFamily="18" charset="0"/>
                <a:cs typeface="Times New Roman" pitchFamily="18" charset="0"/>
              </a:rPr>
              <a:t>-1</a:t>
            </a:r>
            <a:r>
              <a:rPr lang="tr-TR" altLang="tr-TR" sz="2000">
                <a:latin typeface="Times New Roman" pitchFamily="18" charset="0"/>
                <a:cs typeface="Times New Roman" pitchFamily="18" charset="0"/>
              </a:rPr>
              <a:t>(15 </a:t>
            </a:r>
            <a:r>
              <a:rPr lang="tr-TR" altLang="tr-TR" sz="2000">
                <a:latin typeface="Times New Roman" pitchFamily="18" charset="0"/>
                <a:cs typeface="Times New Roman" pitchFamily="18" charset="0"/>
                <a:sym typeface="Symbol" pitchFamily="18" charset="2"/>
              </a:rPr>
              <a:t>m</a:t>
            </a:r>
            <a:r>
              <a:rPr lang="tr-TR" altLang="tr-TR" sz="2000">
                <a:latin typeface="Times New Roman" pitchFamily="18" charset="0"/>
                <a:cs typeface="Times New Roman" pitchFamily="18" charset="0"/>
              </a:rPr>
              <a:t>)'de maksimum değerinin yaklaşık % 1 ine kadar düzenli olarak düşer. Kısa dalga boylu kısımda ise, düşüş daha hızlıdır ve şiddetteki benzer bir azalma 10000 cm</a:t>
            </a:r>
            <a:r>
              <a:rPr lang="tr-TR" altLang="tr-TR" sz="2000" baseline="30000">
                <a:latin typeface="Times New Roman" pitchFamily="18" charset="0"/>
                <a:cs typeface="Times New Roman" pitchFamily="18" charset="0"/>
              </a:rPr>
              <a:t>-1</a:t>
            </a:r>
            <a:r>
              <a:rPr lang="tr-TR" altLang="tr-TR" sz="2000">
                <a:latin typeface="Times New Roman" pitchFamily="18" charset="0"/>
                <a:cs typeface="Times New Roman" pitchFamily="18" charset="0"/>
              </a:rPr>
              <a:t> (1 </a:t>
            </a:r>
            <a:r>
              <a:rPr lang="tr-TR" altLang="tr-TR" sz="2000">
                <a:latin typeface="Times New Roman" pitchFamily="18" charset="0"/>
                <a:cs typeface="Times New Roman" pitchFamily="18" charset="0"/>
                <a:sym typeface="Symbol" pitchFamily="18" charset="2"/>
              </a:rPr>
              <a:t></a:t>
            </a:r>
            <a:r>
              <a:rPr lang="tr-TR" altLang="tr-TR" sz="2000">
                <a:latin typeface="Times New Roman" pitchFamily="18" charset="0"/>
                <a:cs typeface="Times New Roman" pitchFamily="18" charset="0"/>
              </a:rPr>
              <a:t>m) civarında gözlenir.</a:t>
            </a:r>
          </a:p>
          <a:p>
            <a:pPr algn="just">
              <a:lnSpc>
                <a:spcPct val="80000"/>
              </a:lnSpc>
              <a:spcBef>
                <a:spcPct val="20000"/>
              </a:spcBef>
              <a:buFont typeface="Wingdings" pitchFamily="2" charset="2"/>
              <a:buNone/>
            </a:pPr>
            <a:endParaRPr lang="tr-TR" altLang="tr-TR" sz="20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b="1">
                <a:latin typeface="Times New Roman" pitchFamily="18" charset="0"/>
                <a:cs typeface="Times New Roman" pitchFamily="18" charset="0"/>
              </a:rPr>
              <a:t>1. </a:t>
            </a:r>
            <a:r>
              <a:rPr lang="tr-TR" altLang="tr-TR" sz="2000">
                <a:latin typeface="Times New Roman" pitchFamily="18" charset="0"/>
                <a:cs typeface="Times New Roman" pitchFamily="18" charset="0"/>
              </a:rPr>
              <a:t>Nernst Çubuğu</a:t>
            </a: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1-2 mm çaplı ve 20 mm uzunluğunda silindir halde nadir toprak elementlerinin oksitleridir. Sistemden akım geçince 1200-2200 K arası sıcaklık meydana gelir.</a:t>
            </a:r>
          </a:p>
          <a:p>
            <a:pPr algn="just">
              <a:lnSpc>
                <a:spcPct val="80000"/>
              </a:lnSpc>
              <a:spcBef>
                <a:spcPct val="20000"/>
              </a:spcBef>
              <a:buFont typeface="Wingdings" pitchFamily="2" charset="2"/>
              <a:buNone/>
            </a:pPr>
            <a:endParaRPr lang="tr-TR" altLang="tr-TR" sz="20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b="1">
                <a:latin typeface="Times New Roman" pitchFamily="18" charset="0"/>
                <a:cs typeface="Times New Roman" pitchFamily="18" charset="0"/>
              </a:rPr>
              <a:t>2. </a:t>
            </a:r>
            <a:r>
              <a:rPr lang="tr-TR" altLang="tr-TR" sz="2000">
                <a:latin typeface="Times New Roman" pitchFamily="18" charset="0"/>
                <a:cs typeface="Times New Roman" pitchFamily="18" charset="0"/>
              </a:rPr>
              <a:t>Globar Kaynağı</a:t>
            </a: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50 mm uzunluğunda 5 mm çapında olan ve  elektrik arkını engellemek için su soğutmasına sahip silikon karbür teldir. Elektrik akımı ile 1300-1500 K arası sıcaklık meydana gelir.</a:t>
            </a:r>
          </a:p>
          <a:p>
            <a:pPr algn="just">
              <a:lnSpc>
                <a:spcPct val="80000"/>
              </a:lnSpc>
              <a:spcBef>
                <a:spcPct val="20000"/>
              </a:spcBef>
              <a:buFont typeface="Wingdings" pitchFamily="2" charset="2"/>
              <a:buNone/>
            </a:pPr>
            <a:endParaRPr lang="tr-TR" altLang="tr-TR" sz="20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b="1">
                <a:latin typeface="Times New Roman" pitchFamily="18" charset="0"/>
                <a:cs typeface="Times New Roman" pitchFamily="18" charset="0"/>
              </a:rPr>
              <a:t>3. </a:t>
            </a:r>
            <a:r>
              <a:rPr lang="tr-TR" altLang="tr-TR" sz="2000">
                <a:latin typeface="Times New Roman" pitchFamily="18" charset="0"/>
                <a:cs typeface="Times New Roman" pitchFamily="18" charset="0"/>
              </a:rPr>
              <a:t>Nikron Tel </a:t>
            </a: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Nikel –krom alaşımı teldir. Elektrik ile 1100 K’e kadar sıcaklık oluşturulabilir.</a:t>
            </a:r>
          </a:p>
          <a:p>
            <a:pPr algn="just">
              <a:lnSpc>
                <a:spcPct val="80000"/>
              </a:lnSpc>
              <a:spcBef>
                <a:spcPct val="20000"/>
              </a:spcBef>
              <a:buFont typeface="Wingdings" pitchFamily="2" charset="2"/>
              <a:buNone/>
            </a:pPr>
            <a:endParaRPr lang="tr-TR" altLang="tr-TR" sz="20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Ayrıca cıva ark lambası (uzak IR, </a:t>
            </a:r>
            <a:r>
              <a:rPr lang="el-GR" altLang="tr-TR" sz="2000">
                <a:latin typeface="Times New Roman" pitchFamily="18" charset="0"/>
                <a:cs typeface="Times New Roman" pitchFamily="18" charset="0"/>
              </a:rPr>
              <a:t>λ&gt;50 </a:t>
            </a:r>
            <a:r>
              <a:rPr lang="tr-TR" altLang="tr-TR" sz="2000">
                <a:latin typeface="Symbol" pitchFamily="18" charset="2"/>
                <a:cs typeface="Times New Roman" pitchFamily="18" charset="0"/>
              </a:rPr>
              <a:t>m</a:t>
            </a:r>
            <a:r>
              <a:rPr lang="tr-TR" altLang="tr-TR" sz="2000">
                <a:latin typeface="Times New Roman" pitchFamily="18" charset="0"/>
                <a:cs typeface="Times New Roman" pitchFamily="18" charset="0"/>
              </a:rPr>
              <a:t>m) ve tungsten telli lamba da (yakın IR, 4000-12800 cm</a:t>
            </a:r>
            <a:r>
              <a:rPr lang="tr-TR" altLang="tr-TR" sz="2000" baseline="30000">
                <a:latin typeface="Times New Roman" pitchFamily="18" charset="0"/>
                <a:cs typeface="Times New Roman" pitchFamily="18" charset="0"/>
              </a:rPr>
              <a:t>-1</a:t>
            </a:r>
            <a:r>
              <a:rPr lang="tr-TR" altLang="tr-TR" sz="2000">
                <a:latin typeface="Times New Roman" pitchFamily="18" charset="0"/>
                <a:cs typeface="Times New Roman" pitchFamily="18" charset="0"/>
              </a:rPr>
              <a:t>) ışık kaynağı olarak kullanılır.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pPr algn="ctr"/>
            <a:r>
              <a:rPr lang="tr-TR" dirty="0" smtClean="0"/>
              <a:t>Infrared Spektroskopisi</a:t>
            </a:r>
            <a:endParaRPr lang="tr-TR" dirty="0"/>
          </a:p>
        </p:txBody>
      </p:sp>
      <p:sp>
        <p:nvSpPr>
          <p:cNvPr id="5" name="4 İçerik Yer Tutucusu"/>
          <p:cNvSpPr>
            <a:spLocks noGrp="1"/>
          </p:cNvSpPr>
          <p:nvPr>
            <p:ph idx="1"/>
          </p:nvPr>
        </p:nvSpPr>
        <p:spPr>
          <a:xfrm>
            <a:off x="395536" y="1556792"/>
            <a:ext cx="8229600" cy="4526280"/>
          </a:xfrm>
        </p:spPr>
        <p:txBody>
          <a:bodyPr>
            <a:normAutofit/>
          </a:bodyPr>
          <a:lstStyle/>
          <a:p>
            <a:r>
              <a:rPr lang="tr-TR" dirty="0" smtClean="0"/>
              <a:t>Tanım</a:t>
            </a:r>
          </a:p>
          <a:p>
            <a:r>
              <a:rPr lang="tr-TR" dirty="0" smtClean="0"/>
              <a:t>Giriş</a:t>
            </a:r>
          </a:p>
          <a:p>
            <a:r>
              <a:rPr lang="tr-TR" dirty="0" smtClean="0"/>
              <a:t>Tarihçe</a:t>
            </a:r>
          </a:p>
          <a:p>
            <a:r>
              <a:rPr lang="tr-TR" dirty="0" smtClean="0"/>
              <a:t>Çalışma Prensibi, Infrared Parçaları</a:t>
            </a:r>
          </a:p>
          <a:p>
            <a:r>
              <a:rPr lang="tr-TR" dirty="0" smtClean="0"/>
              <a:t>Infrared Cihazları</a:t>
            </a:r>
          </a:p>
          <a:p>
            <a:r>
              <a:rPr lang="tr-TR" dirty="0" smtClean="0"/>
              <a:t>Numune Hazırlanışı</a:t>
            </a:r>
          </a:p>
          <a:p>
            <a:r>
              <a:rPr lang="tr-TR" dirty="0" smtClean="0"/>
              <a:t>Avantaj/Dezavantajları</a:t>
            </a:r>
          </a:p>
          <a:p>
            <a:pPr>
              <a:buNone/>
            </a:pPr>
            <a:endParaRPr lang="tr-TR" dirty="0" smtClean="0"/>
          </a:p>
          <a:p>
            <a:endParaRPr lang="tr-TR"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190500" y="95250"/>
            <a:ext cx="8786813" cy="6519863"/>
          </a:xfrm>
          <a:prstGeom prst="rect">
            <a:avLst/>
          </a:prstGeom>
          <a:noFill/>
          <a:ln w="9525">
            <a:noFill/>
            <a:miter lim="800000"/>
            <a:headEnd/>
            <a:tailEnd/>
          </a:ln>
          <a:effectLst/>
        </p:spPr>
        <p:txBody>
          <a:bodyPr/>
          <a:lstStyle/>
          <a:p>
            <a:pPr algn="just">
              <a:lnSpc>
                <a:spcPct val="80000"/>
              </a:lnSpc>
              <a:spcBef>
                <a:spcPct val="20000"/>
              </a:spcBef>
              <a:buFont typeface="Wingdings" pitchFamily="2" charset="2"/>
              <a:buNone/>
            </a:pPr>
            <a:r>
              <a:rPr lang="tr-TR" altLang="tr-TR" sz="2000" b="1">
                <a:latin typeface="Times New Roman" pitchFamily="18" charset="0"/>
                <a:cs typeface="Times New Roman" pitchFamily="18" charset="0"/>
              </a:rPr>
              <a:t>İnfrared Dedektörleri:</a:t>
            </a:r>
            <a:endParaRPr lang="tr-TR" altLang="tr-TR" sz="20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IR’de genellikle zamana bağlı olarak, sıcaklıktaki değişimi tespit eden termal dedektör sistemleri (termoçiftler, bolometreler, piroelektrik transduserler) ve ayrıca fotoiletken dedektörler kullanılır.</a:t>
            </a:r>
          </a:p>
          <a:p>
            <a:pPr algn="just">
              <a:lnSpc>
                <a:spcPct val="80000"/>
              </a:lnSpc>
              <a:spcBef>
                <a:spcPct val="20000"/>
              </a:spcBef>
              <a:buFont typeface="Wingdings" pitchFamily="2" charset="2"/>
              <a:buNone/>
            </a:pPr>
            <a:endParaRPr lang="tr-TR" altLang="tr-TR" sz="20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b="1">
                <a:latin typeface="Times New Roman" pitchFamily="18" charset="0"/>
                <a:cs typeface="Times New Roman" pitchFamily="18" charset="0"/>
              </a:rPr>
              <a:t>1. </a:t>
            </a:r>
            <a:r>
              <a:rPr lang="tr-TR" altLang="tr-TR" sz="2000">
                <a:latin typeface="Times New Roman" pitchFamily="18" charset="0"/>
                <a:cs typeface="Times New Roman" pitchFamily="18" charset="0"/>
              </a:rPr>
              <a:t>Termal dedektörler</a:t>
            </a: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Işının </a:t>
            </a:r>
            <a:r>
              <a:rPr lang="tr-TR" altLang="tr-TR" sz="2000" b="1">
                <a:latin typeface="Times New Roman" pitchFamily="18" charset="0"/>
                <a:cs typeface="Times New Roman" pitchFamily="18" charset="0"/>
              </a:rPr>
              <a:t>ısıtma</a:t>
            </a:r>
            <a:r>
              <a:rPr lang="tr-TR" altLang="tr-TR" sz="2000">
                <a:latin typeface="Times New Roman" pitchFamily="18" charset="0"/>
                <a:cs typeface="Times New Roman" pitchFamily="18" charset="0"/>
              </a:rPr>
              <a:t> etkisine bağlı olan bu dedektörler en kısa dalga boylu infrared dalga boyları hariç, infrared dalga boylarının hepsini tayin etmek için kullanılırlar. </a:t>
            </a:r>
          </a:p>
          <a:p>
            <a:pPr algn="just">
              <a:lnSpc>
                <a:spcPct val="80000"/>
              </a:lnSpc>
              <a:spcBef>
                <a:spcPct val="20000"/>
              </a:spcBef>
              <a:buFont typeface="Wingdings" pitchFamily="2" charset="2"/>
              <a:buNone/>
            </a:pPr>
            <a:endParaRPr lang="tr-TR" altLang="tr-TR" sz="8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Bu düzeneklerde ışın küçük bir siyah cisim tarafından absorplanır ve oluşan sıcaklık yükselmesi ölçülür. En iyi şartlar altında, sıcaklık değişmeleri binde birkaç Kelvin aralığındadır.</a:t>
            </a:r>
          </a:p>
          <a:p>
            <a:pPr algn="just">
              <a:lnSpc>
                <a:spcPct val="80000"/>
              </a:lnSpc>
              <a:spcBef>
                <a:spcPct val="20000"/>
              </a:spcBef>
              <a:buFont typeface="Wingdings" pitchFamily="2" charset="2"/>
              <a:buNone/>
            </a:pPr>
            <a:endParaRPr lang="tr-TR" altLang="tr-TR" sz="20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b="1">
                <a:latin typeface="Times New Roman" pitchFamily="18" charset="0"/>
                <a:cs typeface="Times New Roman" pitchFamily="18" charset="0"/>
              </a:rPr>
              <a:t>2. </a:t>
            </a:r>
            <a:r>
              <a:rPr lang="tr-TR" altLang="tr-TR" sz="2000">
                <a:latin typeface="Times New Roman" pitchFamily="18" charset="0"/>
                <a:cs typeface="Times New Roman" pitchFamily="18" charset="0"/>
              </a:rPr>
              <a:t>Fotoiletken dedektörler</a:t>
            </a: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Yakın IR bölgedeki (0.75-3 </a:t>
            </a:r>
            <a:r>
              <a:rPr lang="tr-TR" altLang="tr-TR" sz="2000">
                <a:latin typeface="Symbol" pitchFamily="18" charset="2"/>
                <a:cs typeface="Times New Roman" pitchFamily="18" charset="0"/>
              </a:rPr>
              <a:t>m</a:t>
            </a:r>
            <a:r>
              <a:rPr lang="tr-TR" altLang="tr-TR" sz="2000">
                <a:latin typeface="Times New Roman" pitchFamily="18" charset="0"/>
                <a:cs typeface="Times New Roman" pitchFamily="18" charset="0"/>
              </a:rPr>
              <a:t>m) ışınların taranmasında kullanılan en duyarlı dedektörler bu bölgedeki ışınları absorpladığında direnci düşen </a:t>
            </a:r>
            <a:r>
              <a:rPr lang="tr-TR" altLang="tr-TR" sz="2000" b="1">
                <a:latin typeface="Times New Roman" pitchFamily="18" charset="0"/>
                <a:cs typeface="Times New Roman" pitchFamily="18" charset="0"/>
              </a:rPr>
              <a:t>yarıiletkenler</a:t>
            </a:r>
            <a:r>
              <a:rPr lang="tr-TR" altLang="tr-TR" sz="2000">
                <a:latin typeface="Times New Roman" pitchFamily="18" charset="0"/>
                <a:cs typeface="Times New Roman" pitchFamily="18" charset="0"/>
              </a:rPr>
              <a:t>dir. </a:t>
            </a:r>
          </a:p>
          <a:p>
            <a:pPr algn="just">
              <a:lnSpc>
                <a:spcPct val="80000"/>
              </a:lnSpc>
              <a:spcBef>
                <a:spcPct val="20000"/>
              </a:spcBef>
              <a:buFont typeface="Wingdings" pitchFamily="2" charset="2"/>
              <a:buNone/>
            </a:pPr>
            <a:endParaRPr lang="tr-TR" altLang="tr-TR" sz="8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İnfrared fotoiletken dedektör, iletken olmayan bir cam üzerine PbS ve HgCdTe yarıiletken maddelerin ince bir film halinde kaplanmasıyla hazırlanmıştır. </a:t>
            </a:r>
          </a:p>
          <a:p>
            <a:pPr algn="just">
              <a:lnSpc>
                <a:spcPct val="80000"/>
              </a:lnSpc>
              <a:spcBef>
                <a:spcPct val="20000"/>
              </a:spcBef>
              <a:buFont typeface="Wingdings" pitchFamily="2" charset="2"/>
              <a:buNone/>
            </a:pPr>
            <a:endParaRPr lang="tr-TR" altLang="tr-TR" sz="800">
              <a:latin typeface="Times New Roman" pitchFamily="18" charset="0"/>
              <a:cs typeface="Times New Roman" pitchFamily="18" charset="0"/>
            </a:endParaRPr>
          </a:p>
          <a:p>
            <a:pPr algn="just">
              <a:lnSpc>
                <a:spcPct val="80000"/>
              </a:lnSpc>
              <a:spcBef>
                <a:spcPct val="20000"/>
              </a:spcBef>
              <a:buFont typeface="Wingdings" pitchFamily="2" charset="2"/>
              <a:buNone/>
            </a:pPr>
            <a:r>
              <a:rPr lang="tr-TR" altLang="tr-TR" sz="2000">
                <a:latin typeface="Times New Roman" pitchFamily="18" charset="0"/>
                <a:cs typeface="Times New Roman" pitchFamily="18" charset="0"/>
              </a:rPr>
              <a:t>Işının bu malzemeler tarafından absorpsiyonu iletken olmayan değerlik elektronlarını yüksek enerjili iletken seviyeye çıkarır ve böylece yarıiletkenin elektriksel direnci azalır.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kdörtgen 4"/>
          <p:cNvSpPr>
            <a:spLocks noChangeArrowheads="1"/>
          </p:cNvSpPr>
          <p:nvPr/>
        </p:nvSpPr>
        <p:spPr bwMode="auto">
          <a:xfrm>
            <a:off x="119063" y="122238"/>
            <a:ext cx="8942387" cy="1631950"/>
          </a:xfrm>
          <a:prstGeom prst="rect">
            <a:avLst/>
          </a:prstGeom>
          <a:noFill/>
          <a:ln w="9525">
            <a:noFill/>
            <a:miter lim="800000"/>
            <a:headEnd/>
            <a:tailEnd/>
          </a:ln>
        </p:spPr>
        <p:txBody>
          <a:bodyPr>
            <a:spAutoFit/>
          </a:bodyPr>
          <a:lstStyle/>
          <a:p>
            <a:pPr algn="just" eaLnBrk="1" hangingPunct="1"/>
            <a:r>
              <a:rPr lang="tr-TR" altLang="tr-TR" sz="2000" b="1">
                <a:latin typeface="Times New Roman" pitchFamily="18" charset="0"/>
                <a:cs typeface="Times New Roman" pitchFamily="18" charset="0"/>
              </a:rPr>
              <a:t>Monokromatörler: </a:t>
            </a:r>
          </a:p>
          <a:p>
            <a:pPr algn="just" eaLnBrk="1" hangingPunct="1"/>
            <a:r>
              <a:rPr lang="tr-TR" altLang="tr-TR" sz="2000">
                <a:latin typeface="Times New Roman" pitchFamily="18" charset="0"/>
                <a:cs typeface="Times New Roman" pitchFamily="18" charset="0"/>
              </a:rPr>
              <a:t>Optik ağ veya prizmalar kullanılır. İyi bir ayırma için 2 optik ağ birlikte kullanılmalıdır. Bunların birinde mm’de 300 çıkıntı vardır ve 2 </a:t>
            </a:r>
            <a:r>
              <a:rPr lang="el-GR" altLang="tr-TR" sz="2000">
                <a:latin typeface="Times New Roman" pitchFamily="18" charset="0"/>
                <a:cs typeface="Times New Roman" pitchFamily="18" charset="0"/>
              </a:rPr>
              <a:t>μ</a:t>
            </a:r>
            <a:r>
              <a:rPr lang="tr-TR" altLang="tr-TR" sz="2000">
                <a:latin typeface="Times New Roman" pitchFamily="18" charset="0"/>
                <a:cs typeface="Times New Roman" pitchFamily="18" charset="0"/>
              </a:rPr>
              <a:t>m ile 5 </a:t>
            </a:r>
            <a:r>
              <a:rPr lang="el-GR" altLang="tr-TR" sz="2000">
                <a:latin typeface="Times New Roman" pitchFamily="18" charset="0"/>
                <a:cs typeface="Times New Roman" pitchFamily="18" charset="0"/>
              </a:rPr>
              <a:t>μ</a:t>
            </a:r>
            <a:r>
              <a:rPr lang="tr-TR" altLang="tr-TR" sz="2000">
                <a:latin typeface="Times New Roman" pitchFamily="18" charset="0"/>
                <a:cs typeface="Times New Roman" pitchFamily="18" charset="0"/>
              </a:rPr>
              <a:t>m arasındaki dalga boylarını ayırır. Uzun dalga boylarında mm’deki çıkıntı sayısı azalır.</a:t>
            </a:r>
          </a:p>
          <a:p>
            <a:pPr algn="just" eaLnBrk="1" hangingPunct="1"/>
            <a:endParaRPr lang="tr-TR" altLang="tr-TR" sz="2000">
              <a:latin typeface="Times New Roman" pitchFamily="18" charset="0"/>
              <a:cs typeface="Times New Roman" pitchFamily="18" charset="0"/>
            </a:endParaRPr>
          </a:p>
        </p:txBody>
      </p:sp>
      <p:pic>
        <p:nvPicPr>
          <p:cNvPr id="27651" name="Picture 6" descr="http://www.ece.ucdavis.edu/misl/Web/Pages/LSMweb/Image2.gif"/>
          <p:cNvPicPr>
            <a:picLocks noChangeAspect="1" noChangeArrowheads="1"/>
          </p:cNvPicPr>
          <p:nvPr/>
        </p:nvPicPr>
        <p:blipFill>
          <a:blip r:embed="rId2" cstate="print"/>
          <a:srcRect/>
          <a:stretch>
            <a:fillRect/>
          </a:stretch>
        </p:blipFill>
        <p:spPr bwMode="auto">
          <a:xfrm>
            <a:off x="4595813" y="1862138"/>
            <a:ext cx="4421187" cy="4300537"/>
          </a:xfrm>
          <a:prstGeom prst="rect">
            <a:avLst/>
          </a:prstGeom>
          <a:noFill/>
          <a:ln w="9525">
            <a:noFill/>
            <a:miter lim="800000"/>
            <a:headEnd/>
            <a:tailEnd/>
          </a:ln>
        </p:spPr>
      </p:pic>
      <p:sp>
        <p:nvSpPr>
          <p:cNvPr id="27652" name="Dikdörtgen 1"/>
          <p:cNvSpPr>
            <a:spLocks noChangeArrowheads="1"/>
          </p:cNvSpPr>
          <p:nvPr/>
        </p:nvSpPr>
        <p:spPr bwMode="auto">
          <a:xfrm>
            <a:off x="125413" y="1736725"/>
            <a:ext cx="4435475" cy="4802188"/>
          </a:xfrm>
          <a:prstGeom prst="rect">
            <a:avLst/>
          </a:prstGeom>
          <a:noFill/>
          <a:ln w="9525">
            <a:noFill/>
            <a:miter lim="800000"/>
            <a:headEnd/>
            <a:tailEnd/>
          </a:ln>
        </p:spPr>
        <p:txBody>
          <a:bodyPr>
            <a:spAutoFit/>
          </a:bodyPr>
          <a:lstStyle/>
          <a:p>
            <a:pPr algn="just" eaLnBrk="1" hangingPunct="1"/>
            <a:r>
              <a:rPr lang="tr-TR" altLang="tr-TR">
                <a:latin typeface="Times New Roman" pitchFamily="18" charset="0"/>
                <a:cs typeface="Times New Roman" pitchFamily="18" charset="0"/>
              </a:rPr>
              <a:t>Fourier dönüşümlü (</a:t>
            </a:r>
            <a:r>
              <a:rPr lang="tr-TR" altLang="tr-TR" b="1">
                <a:latin typeface="Times New Roman" pitchFamily="18" charset="0"/>
                <a:cs typeface="Times New Roman" pitchFamily="18" charset="0"/>
              </a:rPr>
              <a:t>FT</a:t>
            </a:r>
            <a:r>
              <a:rPr lang="tr-TR" altLang="tr-TR">
                <a:latin typeface="Times New Roman" pitchFamily="18" charset="0"/>
                <a:cs typeface="Times New Roman" pitchFamily="18" charset="0"/>
              </a:rPr>
              <a:t>) IR spektroskopisinde monokromatör yoktur. Monokromatörün yerine </a:t>
            </a:r>
            <a:r>
              <a:rPr lang="tr-TR" altLang="tr-TR" b="1">
                <a:latin typeface="Times New Roman" pitchFamily="18" charset="0"/>
                <a:cs typeface="Times New Roman" pitchFamily="18" charset="0"/>
              </a:rPr>
              <a:t>interferometre </a:t>
            </a:r>
            <a:r>
              <a:rPr lang="tr-TR" altLang="tr-TR">
                <a:latin typeface="Times New Roman" pitchFamily="18" charset="0"/>
                <a:cs typeface="Times New Roman" pitchFamily="18" charset="0"/>
              </a:rPr>
              <a:t>denilen aynalar kullanılır. </a:t>
            </a:r>
          </a:p>
          <a:p>
            <a:pPr algn="just" eaLnBrk="1" hangingPunct="1"/>
            <a:r>
              <a:rPr lang="tr-TR" altLang="tr-TR">
                <a:latin typeface="Times New Roman" pitchFamily="18" charset="0"/>
                <a:cs typeface="Times New Roman" pitchFamily="18" charset="0"/>
              </a:rPr>
              <a:t>FT-IR’de tüm frekansların aynı anda numune ile etkileşmesi sağlanır ve tüm frekansları kapsayan bu bilgilerin zamanla değişimi izlenir. Zaman ölçeğindeki spektrum birçok kez elde edilir ve bu bilgi depolanarak toplam sinyal elde edilir. Başka bir deyişle klasik IR spektroskopisi </a:t>
            </a:r>
            <a:r>
              <a:rPr lang="tr-TR" altLang="tr-TR" b="1">
                <a:latin typeface="Times New Roman" pitchFamily="18" charset="0"/>
                <a:cs typeface="Times New Roman" pitchFamily="18" charset="0"/>
              </a:rPr>
              <a:t>frekans</a:t>
            </a:r>
            <a:r>
              <a:rPr lang="tr-TR" altLang="tr-TR">
                <a:latin typeface="Times New Roman" pitchFamily="18" charset="0"/>
                <a:cs typeface="Times New Roman" pitchFamily="18" charset="0"/>
              </a:rPr>
              <a:t> bağımlı iken FT-IR spektroskopisi </a:t>
            </a:r>
            <a:r>
              <a:rPr lang="tr-TR" altLang="tr-TR" b="1">
                <a:latin typeface="Times New Roman" pitchFamily="18" charset="0"/>
                <a:cs typeface="Times New Roman" pitchFamily="18" charset="0"/>
              </a:rPr>
              <a:t>zaman </a:t>
            </a:r>
            <a:r>
              <a:rPr lang="tr-TR" altLang="tr-TR">
                <a:latin typeface="Times New Roman" pitchFamily="18" charset="0"/>
                <a:cs typeface="Times New Roman" pitchFamily="18" charset="0"/>
              </a:rPr>
              <a:t>bağımlıdır. Zaman ölçeğinde alınan data, daha sonra frekans ölçeğine çevrilir. </a:t>
            </a:r>
          </a:p>
          <a:p>
            <a:pPr algn="just" eaLnBrk="1" hangingPunct="1"/>
            <a:r>
              <a:rPr lang="tr-TR" altLang="tr-TR">
                <a:latin typeface="Times New Roman" pitchFamily="18" charset="0"/>
                <a:cs typeface="Times New Roman" pitchFamily="18" charset="0"/>
              </a:rPr>
              <a:t>FT-IR’nin en önemli avantajı, optik elemanı az olduğu için sinyal/gürültü oranı (S/N) daha büyüktür.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txBox="1">
            <a:spLocks noChangeArrowheads="1"/>
          </p:cNvSpPr>
          <p:nvPr/>
        </p:nvSpPr>
        <p:spPr bwMode="auto">
          <a:xfrm>
            <a:off x="119063" y="82550"/>
            <a:ext cx="8918575" cy="6745288"/>
          </a:xfrm>
          <a:prstGeom prst="rect">
            <a:avLst/>
          </a:prstGeom>
          <a:noFill/>
          <a:ln w="9525">
            <a:noFill/>
            <a:miter lim="800000"/>
            <a:headEnd/>
            <a:tailEnd/>
          </a:ln>
          <a:effectLst/>
        </p:spPr>
        <p:txBody>
          <a:bodyPr/>
          <a:lstStyle/>
          <a:p>
            <a:pPr algn="just">
              <a:lnSpc>
                <a:spcPct val="90000"/>
              </a:lnSpc>
              <a:spcBef>
                <a:spcPct val="20000"/>
              </a:spcBef>
              <a:buFont typeface="Wingdings" pitchFamily="2" charset="2"/>
              <a:buNone/>
            </a:pPr>
            <a:r>
              <a:rPr lang="tr-TR" altLang="tr-TR" sz="2000" b="1" dirty="0">
                <a:latin typeface="Times New Roman" pitchFamily="18" charset="0"/>
                <a:cs typeface="Times New Roman" pitchFamily="18" charset="0"/>
              </a:rPr>
              <a:t>Numune Hazırlama:</a:t>
            </a:r>
          </a:p>
          <a:p>
            <a:pPr algn="just">
              <a:lnSpc>
                <a:spcPct val="90000"/>
              </a:lnSpc>
              <a:spcBef>
                <a:spcPct val="20000"/>
              </a:spcBef>
              <a:buFont typeface="Wingdings" pitchFamily="2" charset="2"/>
              <a:buNone/>
            </a:pPr>
            <a:r>
              <a:rPr lang="tr-TR" altLang="tr-TR" sz="2000" dirty="0" err="1">
                <a:latin typeface="Times New Roman" pitchFamily="18" charset="0"/>
                <a:cs typeface="Times New Roman" pitchFamily="18" charset="0"/>
              </a:rPr>
              <a:t>İnfrared</a:t>
            </a:r>
            <a:r>
              <a:rPr lang="tr-TR" altLang="tr-TR" sz="2000" dirty="0">
                <a:latin typeface="Times New Roman" pitchFamily="18" charset="0"/>
                <a:cs typeface="Times New Roman" pitchFamily="18" charset="0"/>
              </a:rPr>
              <a:t> spektroskopisi ile gaz, sıvı ve katı numuneler incelenebilir. Numune kabı penceresi olarak </a:t>
            </a:r>
            <a:r>
              <a:rPr lang="tr-TR" altLang="tr-TR" sz="2000" dirty="0" err="1">
                <a:latin typeface="Times New Roman" pitchFamily="18" charset="0"/>
                <a:cs typeface="Times New Roman" pitchFamily="18" charset="0"/>
              </a:rPr>
              <a:t>infrared</a:t>
            </a:r>
            <a:r>
              <a:rPr lang="tr-TR" altLang="tr-TR" sz="2000" dirty="0">
                <a:latin typeface="Times New Roman" pitchFamily="18" charset="0"/>
                <a:cs typeface="Times New Roman" pitchFamily="18" charset="0"/>
              </a:rPr>
              <a:t> bölgesinde geçirgen olduğu bilinen alkali </a:t>
            </a:r>
            <a:r>
              <a:rPr lang="tr-TR" altLang="tr-TR" sz="2000" dirty="0" err="1">
                <a:latin typeface="Times New Roman" pitchFamily="18" charset="0"/>
                <a:cs typeface="Times New Roman" pitchFamily="18" charset="0"/>
              </a:rPr>
              <a:t>halojenürler</a:t>
            </a:r>
            <a:r>
              <a:rPr lang="tr-TR" altLang="tr-TR" sz="2000" dirty="0">
                <a:latin typeface="Times New Roman" pitchFamily="18" charset="0"/>
                <a:cs typeface="Times New Roman" pitchFamily="18" charset="0"/>
              </a:rPr>
              <a:t> (</a:t>
            </a:r>
            <a:r>
              <a:rPr lang="tr-TR" altLang="tr-TR" sz="2000" dirty="0" err="1">
                <a:latin typeface="Times New Roman" pitchFamily="18" charset="0"/>
                <a:cs typeface="Times New Roman" pitchFamily="18" charset="0"/>
              </a:rPr>
              <a:t>NaCl</a:t>
            </a:r>
            <a:r>
              <a:rPr lang="tr-TR" altLang="tr-TR" sz="2000" dirty="0">
                <a:latin typeface="Times New Roman" pitchFamily="18" charset="0"/>
                <a:cs typeface="Times New Roman" pitchFamily="18" charset="0"/>
              </a:rPr>
              <a:t>, </a:t>
            </a:r>
            <a:r>
              <a:rPr lang="tr-TR" altLang="tr-TR" sz="2000" dirty="0" err="1">
                <a:latin typeface="Times New Roman" pitchFamily="18" charset="0"/>
                <a:cs typeface="Times New Roman" pitchFamily="18" charset="0"/>
              </a:rPr>
              <a:t>KBr</a:t>
            </a:r>
            <a:r>
              <a:rPr lang="tr-TR" altLang="tr-TR" sz="2000" dirty="0">
                <a:latin typeface="Times New Roman" pitchFamily="18" charset="0"/>
                <a:cs typeface="Times New Roman" pitchFamily="18" charset="0"/>
              </a:rPr>
              <a:t>) kullanılır. </a:t>
            </a:r>
          </a:p>
          <a:p>
            <a:pPr algn="just">
              <a:lnSpc>
                <a:spcPct val="90000"/>
              </a:lnSpc>
              <a:spcBef>
                <a:spcPct val="20000"/>
              </a:spcBef>
              <a:buFont typeface="Wingdings" pitchFamily="2" charset="2"/>
              <a:buNone/>
            </a:pPr>
            <a:endParaRPr lang="tr-TR" altLang="tr-TR" sz="1000" dirty="0">
              <a:latin typeface="Times New Roman" pitchFamily="18" charset="0"/>
              <a:cs typeface="Times New Roman" pitchFamily="18" charset="0"/>
            </a:endParaRPr>
          </a:p>
          <a:p>
            <a:pPr algn="just">
              <a:lnSpc>
                <a:spcPct val="90000"/>
              </a:lnSpc>
              <a:spcBef>
                <a:spcPct val="20000"/>
              </a:spcBef>
              <a:buFont typeface="Wingdings" pitchFamily="2" charset="2"/>
              <a:buNone/>
            </a:pPr>
            <a:r>
              <a:rPr lang="tr-TR" altLang="tr-TR" sz="2000" dirty="0">
                <a:latin typeface="Times New Roman" pitchFamily="18" charset="0"/>
                <a:cs typeface="Times New Roman" pitchFamily="18" charset="0"/>
              </a:rPr>
              <a:t>Numune katı halde ise, çok ince toz haline getirilmiş birkaç mg ağırlığındaki katı numune bir­kaç yüz mg kuru </a:t>
            </a:r>
            <a:r>
              <a:rPr lang="tr-TR" altLang="tr-TR" sz="2000" dirty="0" err="1">
                <a:latin typeface="Times New Roman" pitchFamily="18" charset="0"/>
                <a:cs typeface="Times New Roman" pitchFamily="18" charset="0"/>
              </a:rPr>
              <a:t>KBr</a:t>
            </a:r>
            <a:r>
              <a:rPr lang="tr-TR" altLang="tr-TR" sz="2000" dirty="0">
                <a:latin typeface="Times New Roman" pitchFamily="18" charset="0"/>
                <a:cs typeface="Times New Roman" pitchFamily="18" charset="0"/>
              </a:rPr>
              <a:t> ile iyice karıştırılır ve bir preste birkaç tonluk basınç uygulanarak 0,5 mm kalınlığında ve 1 cm çapında bir tablet haline getirilir.</a:t>
            </a:r>
          </a:p>
          <a:p>
            <a:pPr algn="just">
              <a:lnSpc>
                <a:spcPct val="90000"/>
              </a:lnSpc>
              <a:spcBef>
                <a:spcPct val="20000"/>
              </a:spcBef>
              <a:buFont typeface="Wingdings" pitchFamily="2" charset="2"/>
              <a:buNone/>
            </a:pPr>
            <a:endParaRPr lang="tr-TR" altLang="tr-TR" sz="1000" dirty="0">
              <a:latin typeface="Times New Roman" pitchFamily="18" charset="0"/>
              <a:cs typeface="Times New Roman" pitchFamily="18" charset="0"/>
            </a:endParaRPr>
          </a:p>
          <a:p>
            <a:pPr algn="just">
              <a:lnSpc>
                <a:spcPct val="90000"/>
              </a:lnSpc>
              <a:spcBef>
                <a:spcPct val="20000"/>
              </a:spcBef>
            </a:pPr>
            <a:r>
              <a:rPr lang="tr-TR" altLang="tr-TR" sz="2000" dirty="0">
                <a:latin typeface="Times New Roman" pitchFamily="18" charset="0"/>
                <a:cs typeface="Times New Roman" pitchFamily="18" charset="0"/>
              </a:rPr>
              <a:t>Bazı katıların </a:t>
            </a:r>
            <a:r>
              <a:rPr lang="tr-TR" altLang="tr-TR" sz="2000" dirty="0" err="1">
                <a:latin typeface="Times New Roman" pitchFamily="18" charset="0"/>
                <a:cs typeface="Times New Roman" pitchFamily="18" charset="0"/>
              </a:rPr>
              <a:t>infrared</a:t>
            </a:r>
            <a:r>
              <a:rPr lang="tr-TR" altLang="tr-TR" sz="2000" dirty="0">
                <a:latin typeface="Times New Roman" pitchFamily="18" charset="0"/>
                <a:cs typeface="Times New Roman" pitchFamily="18" charset="0"/>
              </a:rPr>
              <a:t> spektrumları kırılma indisi yüksek bir malzeme içinde ışığın tam yansımasından yararlanılarak değişik bir biçimde elde edilebilir. Bu uygulamada genellikle </a:t>
            </a:r>
            <a:r>
              <a:rPr lang="tr-TR" altLang="tr-TR" sz="2000" dirty="0" err="1">
                <a:latin typeface="Times New Roman" pitchFamily="18" charset="0"/>
                <a:cs typeface="Times New Roman" pitchFamily="18" charset="0"/>
              </a:rPr>
              <a:t>ZnSe</a:t>
            </a:r>
            <a:r>
              <a:rPr lang="tr-TR" altLang="tr-TR" sz="2000" dirty="0">
                <a:latin typeface="Times New Roman" pitchFamily="18" charset="0"/>
                <a:cs typeface="Times New Roman" pitchFamily="18" charset="0"/>
              </a:rPr>
              <a:t> kristali kullanılır. </a:t>
            </a:r>
          </a:p>
          <a:p>
            <a:pPr algn="just">
              <a:lnSpc>
                <a:spcPct val="90000"/>
              </a:lnSpc>
              <a:spcBef>
                <a:spcPct val="20000"/>
              </a:spcBef>
              <a:buFont typeface="Wingdings" pitchFamily="2" charset="2"/>
              <a:buNone/>
            </a:pPr>
            <a:endParaRPr lang="tr-TR" altLang="tr-TR" sz="1000" dirty="0">
              <a:latin typeface="Times New Roman" pitchFamily="18" charset="0"/>
              <a:cs typeface="Times New Roman" pitchFamily="18" charset="0"/>
            </a:endParaRPr>
          </a:p>
        </p:txBody>
      </p:sp>
      <p:pic>
        <p:nvPicPr>
          <p:cNvPr id="3" name="Picture 2" descr="C:\Users\Salih\Desktop\mk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573016"/>
            <a:ext cx="3809952" cy="2437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115616" y="980728"/>
            <a:ext cx="6984776" cy="4524315"/>
          </a:xfrm>
          <a:prstGeom prst="rect">
            <a:avLst/>
          </a:prstGeom>
          <a:noFill/>
        </p:spPr>
        <p:txBody>
          <a:bodyPr wrap="square" rtlCol="0">
            <a:spAutoFit/>
          </a:bodyPr>
          <a:lstStyle/>
          <a:p>
            <a:pPr algn="just">
              <a:lnSpc>
                <a:spcPct val="90000"/>
              </a:lnSpc>
              <a:spcBef>
                <a:spcPct val="20000"/>
              </a:spcBef>
              <a:buFont typeface="Wingdings" pitchFamily="2" charset="2"/>
              <a:buNone/>
            </a:pPr>
            <a:r>
              <a:rPr lang="tr-TR" altLang="tr-TR" sz="2000" dirty="0" smtClean="0">
                <a:latin typeface="Calibri" pitchFamily="34" charset="0"/>
                <a:cs typeface="Times New Roman" pitchFamily="18" charset="0"/>
              </a:rPr>
              <a:t>Çözelti hazırlanacaksa, çözücü seçimi önemlidir. </a:t>
            </a:r>
            <a:r>
              <a:rPr lang="tr-TR" altLang="tr-TR" sz="2000" dirty="0" err="1" smtClean="0">
                <a:latin typeface="Calibri" pitchFamily="34" charset="0"/>
                <a:cs typeface="Times New Roman" pitchFamily="18" charset="0"/>
              </a:rPr>
              <a:t>İnfrared</a:t>
            </a:r>
            <a:r>
              <a:rPr lang="tr-TR" altLang="tr-TR" sz="2000" dirty="0" smtClean="0">
                <a:latin typeface="Calibri" pitchFamily="34" charset="0"/>
                <a:cs typeface="Times New Roman" pitchFamily="18" charset="0"/>
              </a:rPr>
              <a:t> bölgesinde ışığı </a:t>
            </a:r>
            <a:r>
              <a:rPr lang="tr-TR" altLang="tr-TR" sz="2000" dirty="0" err="1" smtClean="0">
                <a:latin typeface="Calibri" pitchFamily="34" charset="0"/>
                <a:cs typeface="Times New Roman" pitchFamily="18" charset="0"/>
              </a:rPr>
              <a:t>absorplamayan</a:t>
            </a:r>
            <a:r>
              <a:rPr lang="tr-TR" altLang="tr-TR" sz="2000" dirty="0" smtClean="0">
                <a:latin typeface="Calibri" pitchFamily="34" charset="0"/>
                <a:cs typeface="Times New Roman" pitchFamily="18" charset="0"/>
              </a:rPr>
              <a:t> çözücü olmadığı için çözücü seçiminde dikkatli olmak gerekir. Bu bölgede en uygun çözücüler, polar olmayan ve hidrojen içermeyen CS</a:t>
            </a:r>
            <a:r>
              <a:rPr lang="tr-TR" altLang="tr-TR" sz="2000" baseline="-25000" dirty="0" smtClean="0">
                <a:latin typeface="Calibri" pitchFamily="34" charset="0"/>
                <a:cs typeface="Times New Roman" pitchFamily="18" charset="0"/>
              </a:rPr>
              <a:t>2</a:t>
            </a:r>
            <a:r>
              <a:rPr lang="tr-TR" altLang="tr-TR" sz="2000" dirty="0" smtClean="0">
                <a:latin typeface="Calibri" pitchFamily="34" charset="0"/>
                <a:cs typeface="Times New Roman" pitchFamily="18" charset="0"/>
              </a:rPr>
              <a:t> ve CCl</a:t>
            </a:r>
            <a:r>
              <a:rPr lang="tr-TR" altLang="tr-TR" sz="2000" baseline="-25000" dirty="0" smtClean="0">
                <a:latin typeface="Calibri" pitchFamily="34" charset="0"/>
                <a:cs typeface="Times New Roman" pitchFamily="18" charset="0"/>
              </a:rPr>
              <a:t>4</a:t>
            </a:r>
            <a:r>
              <a:rPr lang="tr-TR" altLang="tr-TR" sz="2000" dirty="0" smtClean="0">
                <a:latin typeface="Calibri" pitchFamily="34" charset="0"/>
                <a:cs typeface="Times New Roman" pitchFamily="18" charset="0"/>
              </a:rPr>
              <a:t> gibi çözücülerdir. CS</a:t>
            </a:r>
            <a:r>
              <a:rPr lang="tr-TR" altLang="tr-TR" sz="2000" baseline="-25000" dirty="0" smtClean="0">
                <a:latin typeface="Calibri" pitchFamily="34" charset="0"/>
                <a:cs typeface="Times New Roman" pitchFamily="18" charset="0"/>
              </a:rPr>
              <a:t>2</a:t>
            </a:r>
            <a:r>
              <a:rPr lang="tr-TR" altLang="tr-TR" sz="2000" dirty="0" smtClean="0">
                <a:latin typeface="Calibri" pitchFamily="34" charset="0"/>
                <a:cs typeface="Times New Roman" pitchFamily="18" charset="0"/>
              </a:rPr>
              <a:t> 1350 cm</a:t>
            </a:r>
            <a:r>
              <a:rPr lang="tr-TR" altLang="tr-TR" sz="2000" baseline="30000" dirty="0" smtClean="0">
                <a:latin typeface="Calibri" pitchFamily="34" charset="0"/>
                <a:cs typeface="Times New Roman" pitchFamily="18" charset="0"/>
              </a:rPr>
              <a:t>-1</a:t>
            </a:r>
            <a:r>
              <a:rPr lang="tr-TR" altLang="tr-TR" sz="2000" dirty="0" smtClean="0">
                <a:latin typeface="Calibri" pitchFamily="34" charset="0"/>
                <a:cs typeface="Times New Roman" pitchFamily="18" charset="0"/>
              </a:rPr>
              <a:t> - 400 cm</a:t>
            </a:r>
            <a:r>
              <a:rPr lang="tr-TR" altLang="tr-TR" sz="2000" baseline="30000" dirty="0" smtClean="0">
                <a:latin typeface="Calibri" pitchFamily="34" charset="0"/>
                <a:cs typeface="Times New Roman" pitchFamily="18" charset="0"/>
              </a:rPr>
              <a:t>-1</a:t>
            </a:r>
            <a:r>
              <a:rPr lang="tr-TR" altLang="tr-TR" sz="2000" i="1" dirty="0" smtClean="0">
                <a:latin typeface="Calibri" pitchFamily="34" charset="0"/>
                <a:cs typeface="Times New Roman" pitchFamily="18" charset="0"/>
              </a:rPr>
              <a:t> </a:t>
            </a:r>
            <a:r>
              <a:rPr lang="tr-TR" altLang="tr-TR" sz="2000" dirty="0" smtClean="0">
                <a:latin typeface="Calibri" pitchFamily="34" charset="0"/>
                <a:cs typeface="Times New Roman" pitchFamily="18" charset="0"/>
              </a:rPr>
              <a:t>arasında CCl</a:t>
            </a:r>
            <a:r>
              <a:rPr lang="tr-TR" altLang="tr-TR" sz="2000" baseline="-25000" dirty="0" smtClean="0">
                <a:latin typeface="Calibri" pitchFamily="34" charset="0"/>
                <a:cs typeface="Times New Roman" pitchFamily="18" charset="0"/>
              </a:rPr>
              <a:t>4</a:t>
            </a:r>
            <a:r>
              <a:rPr lang="tr-TR" altLang="tr-TR" sz="2000" dirty="0" smtClean="0">
                <a:latin typeface="Calibri" pitchFamily="34" charset="0"/>
                <a:cs typeface="Times New Roman" pitchFamily="18" charset="0"/>
              </a:rPr>
              <a:t> ise 4000 cm</a:t>
            </a:r>
            <a:r>
              <a:rPr lang="tr-TR" altLang="tr-TR" sz="2000" baseline="30000" dirty="0" smtClean="0">
                <a:latin typeface="Calibri" pitchFamily="34" charset="0"/>
                <a:cs typeface="Times New Roman" pitchFamily="18" charset="0"/>
              </a:rPr>
              <a:t>-1</a:t>
            </a:r>
            <a:r>
              <a:rPr lang="tr-TR" altLang="tr-TR" sz="2000" dirty="0" smtClean="0">
                <a:latin typeface="Calibri" pitchFamily="34" charset="0"/>
                <a:cs typeface="Times New Roman" pitchFamily="18" charset="0"/>
              </a:rPr>
              <a:t> ile 1335 cm</a:t>
            </a:r>
            <a:r>
              <a:rPr lang="tr-TR" altLang="tr-TR" sz="2000" baseline="30000" dirty="0" smtClean="0">
                <a:latin typeface="Calibri" pitchFamily="34" charset="0"/>
                <a:cs typeface="Times New Roman" pitchFamily="18" charset="0"/>
              </a:rPr>
              <a:t>-1</a:t>
            </a:r>
            <a:r>
              <a:rPr lang="tr-TR" altLang="tr-TR" sz="2000" dirty="0" smtClean="0">
                <a:latin typeface="Calibri" pitchFamily="34" charset="0"/>
                <a:cs typeface="Times New Roman" pitchFamily="18" charset="0"/>
              </a:rPr>
              <a:t> arasında geçirgendir. Su, </a:t>
            </a:r>
            <a:r>
              <a:rPr lang="tr-TR" altLang="tr-TR" sz="2000" dirty="0" err="1" smtClean="0">
                <a:latin typeface="Calibri" pitchFamily="34" charset="0"/>
                <a:cs typeface="Times New Roman" pitchFamily="18" charset="0"/>
              </a:rPr>
              <a:t>infrared</a:t>
            </a:r>
            <a:r>
              <a:rPr lang="tr-TR" altLang="tr-TR" sz="2000" dirty="0" smtClean="0">
                <a:latin typeface="Calibri" pitchFamily="34" charset="0"/>
                <a:cs typeface="Times New Roman" pitchFamily="18" charset="0"/>
              </a:rPr>
              <a:t> spektroskopisinde kullanılması uygun olmayan bir çözücüdür. </a:t>
            </a:r>
          </a:p>
          <a:p>
            <a:pPr algn="just">
              <a:lnSpc>
                <a:spcPct val="90000"/>
              </a:lnSpc>
              <a:spcBef>
                <a:spcPct val="20000"/>
              </a:spcBef>
              <a:buFont typeface="Wingdings" pitchFamily="2" charset="2"/>
              <a:buNone/>
            </a:pPr>
            <a:endParaRPr lang="tr-TR" altLang="tr-TR" sz="2000" dirty="0" smtClean="0">
              <a:latin typeface="Calibri" pitchFamily="34" charset="0"/>
              <a:cs typeface="Times New Roman" pitchFamily="18" charset="0"/>
            </a:endParaRPr>
          </a:p>
          <a:p>
            <a:pPr algn="just">
              <a:lnSpc>
                <a:spcPct val="90000"/>
              </a:lnSpc>
              <a:spcBef>
                <a:spcPct val="20000"/>
              </a:spcBef>
              <a:buFont typeface="Wingdings" pitchFamily="2" charset="2"/>
              <a:buNone/>
            </a:pPr>
            <a:r>
              <a:rPr lang="tr-TR" altLang="tr-TR" sz="2000" dirty="0" smtClean="0">
                <a:latin typeface="Calibri" pitchFamily="34" charset="0"/>
                <a:cs typeface="Times New Roman" pitchFamily="18" charset="0"/>
              </a:rPr>
              <a:t>Numune sıvı halde ise, numune bir </a:t>
            </a:r>
            <a:r>
              <a:rPr lang="tr-TR" altLang="tr-TR" sz="2000" dirty="0" err="1" smtClean="0">
                <a:latin typeface="Calibri" pitchFamily="34" charset="0"/>
                <a:cs typeface="Times New Roman" pitchFamily="18" charset="0"/>
              </a:rPr>
              <a:t>KBr</a:t>
            </a:r>
            <a:r>
              <a:rPr lang="tr-TR" altLang="tr-TR" sz="2000" dirty="0" smtClean="0">
                <a:latin typeface="Calibri" pitchFamily="34" charset="0"/>
                <a:cs typeface="Times New Roman" pitchFamily="18" charset="0"/>
              </a:rPr>
              <a:t> tabletinin üzerine damlatılır. Bunun üzerine de başka bir </a:t>
            </a:r>
            <a:r>
              <a:rPr lang="tr-TR" altLang="tr-TR" sz="2000" dirty="0" err="1" smtClean="0">
                <a:latin typeface="Calibri" pitchFamily="34" charset="0"/>
                <a:cs typeface="Times New Roman" pitchFamily="18" charset="0"/>
              </a:rPr>
              <a:t>KBr</a:t>
            </a:r>
            <a:r>
              <a:rPr lang="tr-TR" altLang="tr-TR" sz="2000" dirty="0" smtClean="0">
                <a:latin typeface="Calibri" pitchFamily="34" charset="0"/>
                <a:cs typeface="Times New Roman" pitchFamily="18" charset="0"/>
              </a:rPr>
              <a:t> kapatılarak sıvı film haline getirilir. </a:t>
            </a:r>
          </a:p>
          <a:p>
            <a:pPr algn="just">
              <a:lnSpc>
                <a:spcPct val="90000"/>
              </a:lnSpc>
              <a:spcBef>
                <a:spcPct val="20000"/>
              </a:spcBef>
              <a:buFont typeface="Wingdings" pitchFamily="2" charset="2"/>
              <a:buNone/>
            </a:pPr>
            <a:endParaRPr lang="tr-TR" altLang="tr-TR" sz="2000" dirty="0" smtClean="0">
              <a:latin typeface="Calibri" pitchFamily="34" charset="0"/>
              <a:cs typeface="Times New Roman" pitchFamily="18" charset="0"/>
            </a:endParaRPr>
          </a:p>
          <a:p>
            <a:pPr algn="just">
              <a:lnSpc>
                <a:spcPct val="90000"/>
              </a:lnSpc>
              <a:spcBef>
                <a:spcPct val="20000"/>
              </a:spcBef>
              <a:buFont typeface="Wingdings" pitchFamily="2" charset="2"/>
              <a:buNone/>
            </a:pPr>
            <a:r>
              <a:rPr lang="tr-TR" altLang="tr-TR" sz="2000" dirty="0" smtClean="0">
                <a:latin typeface="Calibri" pitchFamily="34" charset="0"/>
                <a:cs typeface="Times New Roman" pitchFamily="18" charset="0"/>
              </a:rPr>
              <a:t>Gazların </a:t>
            </a:r>
            <a:r>
              <a:rPr lang="tr-TR" altLang="tr-TR" sz="2000" dirty="0" err="1" smtClean="0">
                <a:latin typeface="Calibri" pitchFamily="34" charset="0"/>
                <a:cs typeface="Times New Roman" pitchFamily="18" charset="0"/>
              </a:rPr>
              <a:t>infrared</a:t>
            </a:r>
            <a:r>
              <a:rPr lang="tr-TR" altLang="tr-TR" sz="2000" dirty="0" smtClean="0">
                <a:latin typeface="Calibri" pitchFamily="34" charset="0"/>
                <a:cs typeface="Times New Roman" pitchFamily="18" charset="0"/>
              </a:rPr>
              <a:t> ölçümleri ise, pencereleri uygun malzemeden yapılmış ve uzun silindir biçimindeki kaplarda gerçekleştirilir.</a:t>
            </a:r>
          </a:p>
          <a:p>
            <a:endParaRPr lang="tr-TR" sz="2000"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88640"/>
            <a:ext cx="7704667" cy="1025625"/>
          </a:xfrm>
        </p:spPr>
        <p:txBody>
          <a:bodyPr/>
          <a:lstStyle/>
          <a:p>
            <a:r>
              <a:rPr lang="tr-TR" dirty="0" smtClean="0"/>
              <a:t>IR AVANTAJLARI</a:t>
            </a:r>
            <a:endParaRPr lang="tr-TR" dirty="0"/>
          </a:p>
        </p:txBody>
      </p:sp>
      <p:sp>
        <p:nvSpPr>
          <p:cNvPr id="3" name="İçerik Yer Tutucusu 2"/>
          <p:cNvSpPr>
            <a:spLocks noGrp="1"/>
          </p:cNvSpPr>
          <p:nvPr>
            <p:ph idx="1"/>
          </p:nvPr>
        </p:nvSpPr>
        <p:spPr>
          <a:xfrm>
            <a:off x="827584" y="1340768"/>
            <a:ext cx="8229600" cy="4785395"/>
          </a:xfrm>
        </p:spPr>
        <p:txBody>
          <a:bodyPr>
            <a:normAutofit fontScale="62500" lnSpcReduction="20000"/>
          </a:bodyPr>
          <a:lstStyle/>
          <a:p>
            <a:pPr marL="0" lvl="0" indent="0" fontAlgn="base">
              <a:buNone/>
            </a:pPr>
            <a:r>
              <a:rPr lang="tr-TR" dirty="0" smtClean="0"/>
              <a:t>GENEL OLARAK;</a:t>
            </a:r>
          </a:p>
          <a:p>
            <a:pPr lvl="0" fontAlgn="base"/>
            <a:r>
              <a:rPr lang="tr-TR" dirty="0" smtClean="0"/>
              <a:t>Isıya </a:t>
            </a:r>
            <a:r>
              <a:rPr lang="tr-TR" dirty="0"/>
              <a:t>ihtiyaç duyulan yerde ve uygun güçte uygulanabilmesi,</a:t>
            </a:r>
          </a:p>
          <a:p>
            <a:pPr lvl="0" fontAlgn="base"/>
            <a:r>
              <a:rPr lang="tr-TR" dirty="0" smtClean="0"/>
              <a:t>Enerji </a:t>
            </a:r>
            <a:r>
              <a:rPr lang="tr-TR" dirty="0"/>
              <a:t>tüketim maliyetlerinde tasarruf sağlaması,</a:t>
            </a:r>
          </a:p>
          <a:p>
            <a:pPr lvl="0" fontAlgn="base"/>
            <a:r>
              <a:rPr lang="tr-TR" dirty="0"/>
              <a:t>Bakım onarım maliyetlerinin düşük olması,</a:t>
            </a:r>
          </a:p>
          <a:p>
            <a:pPr lvl="0" fontAlgn="base"/>
            <a:r>
              <a:rPr lang="tr-TR" dirty="0"/>
              <a:t>Rüzgar, hava akımı gibi faktörlerden etkilenmemesi,</a:t>
            </a:r>
          </a:p>
          <a:p>
            <a:pPr lvl="0" fontAlgn="base"/>
            <a:r>
              <a:rPr lang="tr-TR" dirty="0"/>
              <a:t>İnsan sağlığı açısından risk taşımaması,</a:t>
            </a:r>
          </a:p>
          <a:p>
            <a:pPr lvl="0" fontAlgn="base"/>
            <a:r>
              <a:rPr lang="tr-TR" dirty="0"/>
              <a:t>Hava kuruluğuna sebebiyet vermemesi,</a:t>
            </a:r>
          </a:p>
          <a:p>
            <a:pPr lvl="0" fontAlgn="base"/>
            <a:r>
              <a:rPr lang="tr-TR" dirty="0"/>
              <a:t>Fosil ve gaz yakıtların yanması sonucu ortaya çıkan çevreye zararlı etkilerin oluşmaması ve bu etkilerin yok edilmesi için ihtiyaç duyulan maliyetlerin ortadan kalkması,</a:t>
            </a:r>
          </a:p>
          <a:p>
            <a:pPr lvl="0" fontAlgn="base"/>
            <a:r>
              <a:rPr lang="tr-TR" dirty="0"/>
              <a:t>Fosil ve gaz yakıtların kullanıldığı sistemlerde ki gibi ortamdaki oksijeni tüketmediği için zehirlenme vb. durumlara sebebiyet vermemesi,</a:t>
            </a:r>
          </a:p>
          <a:p>
            <a:pPr lvl="0" fontAlgn="base"/>
            <a:r>
              <a:rPr lang="tr-TR" dirty="0"/>
              <a:t>Zararlı ışıma yapmaması,</a:t>
            </a:r>
          </a:p>
          <a:p>
            <a:pPr lvl="0" fontAlgn="base"/>
            <a:r>
              <a:rPr lang="tr-TR" dirty="0"/>
              <a:t>Mikroorganizma ve bakteri üremesini engelleyerek hijyenik bir ortam sağlaması,</a:t>
            </a:r>
          </a:p>
          <a:p>
            <a:endParaRPr lang="tr-TR" dirty="0"/>
          </a:p>
        </p:txBody>
      </p:sp>
    </p:spTree>
    <p:extLst>
      <p:ext uri="{BB962C8B-B14F-4D97-AF65-F5344CB8AC3E}">
        <p14:creationId xmlns:p14="http://schemas.microsoft.com/office/powerpoint/2010/main" val="688953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764704"/>
            <a:ext cx="8229600" cy="5361459"/>
          </a:xfrm>
        </p:spPr>
        <p:txBody>
          <a:bodyPr>
            <a:normAutofit lnSpcReduction="10000"/>
          </a:bodyPr>
          <a:lstStyle/>
          <a:p>
            <a:r>
              <a:rPr lang="tr-TR" dirty="0"/>
              <a:t>Oldukça hızlı bir tekniktir,</a:t>
            </a:r>
          </a:p>
          <a:p>
            <a:r>
              <a:rPr lang="tr-TR" dirty="0"/>
              <a:t>Organik malzemelerde olduğu gibi mineraloji uygulamalarında da büyük faydalar sağlamakta,</a:t>
            </a:r>
          </a:p>
          <a:p>
            <a:r>
              <a:rPr lang="tr-TR" dirty="0"/>
              <a:t>H ve C gibi hafif elementleri içeren inorganik maddelerin (minerallerin) çalışılmasında,</a:t>
            </a:r>
          </a:p>
          <a:p>
            <a:r>
              <a:rPr lang="tr-TR" dirty="0"/>
              <a:t>Mineral yapı içerisindeki uçucu bileşenlerin konsantrasyonlarının belirlenmesinde,</a:t>
            </a:r>
          </a:p>
          <a:p>
            <a:r>
              <a:rPr lang="tr-TR" dirty="0"/>
              <a:t>Doğal ve sentetik mineraller arasındaki </a:t>
            </a:r>
            <a:r>
              <a:rPr lang="tr-TR" dirty="0" err="1"/>
              <a:t>izotopik</a:t>
            </a:r>
            <a:r>
              <a:rPr lang="tr-TR" dirty="0"/>
              <a:t> değişimlerin belirlenmesinde kullanılmaktadır</a:t>
            </a:r>
            <a:r>
              <a:rPr lang="tr-TR" dirty="0" smtClean="0"/>
              <a:t>.</a:t>
            </a:r>
          </a:p>
          <a:p>
            <a:pPr marL="0" indent="0">
              <a:buNone/>
            </a:pPr>
            <a:endParaRPr lang="tr-TR" dirty="0"/>
          </a:p>
          <a:p>
            <a:endParaRPr lang="tr-TR" dirty="0"/>
          </a:p>
        </p:txBody>
      </p:sp>
    </p:spTree>
    <p:extLst>
      <p:ext uri="{BB962C8B-B14F-4D97-AF65-F5344CB8AC3E}">
        <p14:creationId xmlns:p14="http://schemas.microsoft.com/office/powerpoint/2010/main" val="2760031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IR DEZAVANTAJLARI</a:t>
            </a:r>
            <a:endParaRPr lang="tr-TR" dirty="0"/>
          </a:p>
        </p:txBody>
      </p:sp>
      <p:sp>
        <p:nvSpPr>
          <p:cNvPr id="3" name="İçerik Yer Tutucusu 2"/>
          <p:cNvSpPr>
            <a:spLocks noGrp="1"/>
          </p:cNvSpPr>
          <p:nvPr>
            <p:ph idx="1"/>
          </p:nvPr>
        </p:nvSpPr>
        <p:spPr/>
        <p:txBody>
          <a:bodyPr>
            <a:normAutofit/>
          </a:bodyPr>
          <a:lstStyle/>
          <a:p>
            <a:r>
              <a:rPr lang="tr-TR" dirty="0" smtClean="0"/>
              <a:t>Bazı </a:t>
            </a:r>
            <a:r>
              <a:rPr lang="tr-TR" dirty="0"/>
              <a:t>yüksek ısılı sanayi ortamlarında kullanılan kuvvetli kızılötesi ışınım gözlere ve görme duyusuna zarar verebilir. Görünmez olması riski arttırmaktadır. Bu yüzden bu tür yerlerde kızılötesi koruyucu gözlük takılması zorunludur.</a:t>
            </a:r>
          </a:p>
          <a:p>
            <a:endParaRPr lang="tr-TR" dirty="0"/>
          </a:p>
          <a:p>
            <a:endParaRPr lang="tr-TR" dirty="0" smtClean="0"/>
          </a:p>
        </p:txBody>
      </p:sp>
    </p:spTree>
    <p:extLst>
      <p:ext uri="{BB962C8B-B14F-4D97-AF65-F5344CB8AC3E}">
        <p14:creationId xmlns:p14="http://schemas.microsoft.com/office/powerpoint/2010/main" val="161699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620688"/>
            <a:ext cx="7704667" cy="1313656"/>
          </a:xfrm>
        </p:spPr>
        <p:txBody>
          <a:bodyPr/>
          <a:lstStyle/>
          <a:p>
            <a:r>
              <a:rPr lang="tr-TR" dirty="0" smtClean="0"/>
              <a:t>KULLANIM ALANLARI</a:t>
            </a:r>
            <a:endParaRPr lang="tr-TR" dirty="0"/>
          </a:p>
        </p:txBody>
      </p:sp>
      <p:sp>
        <p:nvSpPr>
          <p:cNvPr id="3" name="İçerik Yer Tutucusu 2"/>
          <p:cNvSpPr>
            <a:spLocks noGrp="1"/>
          </p:cNvSpPr>
          <p:nvPr>
            <p:ph idx="1"/>
          </p:nvPr>
        </p:nvSpPr>
        <p:spPr>
          <a:xfrm>
            <a:off x="899592" y="2060848"/>
            <a:ext cx="7704667" cy="3332816"/>
          </a:xfrm>
        </p:spPr>
        <p:txBody>
          <a:bodyPr>
            <a:normAutofit fontScale="70000" lnSpcReduction="20000"/>
          </a:bodyPr>
          <a:lstStyle/>
          <a:p>
            <a:pPr marL="0" indent="0">
              <a:buNone/>
            </a:pPr>
            <a:endParaRPr lang="tr-TR" dirty="0"/>
          </a:p>
          <a:p>
            <a:r>
              <a:rPr lang="tr-TR" b="1" dirty="0"/>
              <a:t>Gece görüş sistemleri</a:t>
            </a:r>
            <a:endParaRPr lang="tr-TR" dirty="0"/>
          </a:p>
          <a:p>
            <a:pPr marL="0" indent="0">
              <a:buNone/>
            </a:pPr>
            <a:r>
              <a:rPr lang="tr-TR" dirty="0" smtClean="0"/>
              <a:t>   Kızılötesi</a:t>
            </a:r>
            <a:r>
              <a:rPr lang="tr-TR" dirty="0"/>
              <a:t>, </a:t>
            </a:r>
            <a:r>
              <a:rPr lang="tr-TR" dirty="0" smtClean="0"/>
              <a:t>görünür ışığın</a:t>
            </a:r>
            <a:r>
              <a:rPr lang="tr-TR" dirty="0"/>
              <a:t> yeterli olmadığı durumlarda gece görüş sistemlerinde kullanılmaktadır</a:t>
            </a:r>
            <a:r>
              <a:rPr lang="tr-TR" dirty="0" smtClean="0"/>
              <a:t>.</a:t>
            </a:r>
            <a:r>
              <a:rPr lang="tr-TR" dirty="0"/>
              <a:t> Gece görüş sistemleri ortamdaki az sayıda fotonun elektronlara </a:t>
            </a:r>
            <a:r>
              <a:rPr lang="tr-TR" dirty="0" err="1"/>
              <a:t>çevirilerek</a:t>
            </a:r>
            <a:r>
              <a:rPr lang="tr-TR" dirty="0"/>
              <a:t>, kimyasal ve elektriksel bir süreçle yükseltilmesi esasıyla çalışır</a:t>
            </a:r>
            <a:r>
              <a:rPr lang="tr-TR" dirty="0" smtClean="0"/>
              <a:t>.</a:t>
            </a:r>
            <a:endParaRPr lang="tr-TR" dirty="0"/>
          </a:p>
          <a:p>
            <a:pPr marL="0" indent="0">
              <a:buNone/>
            </a:pPr>
            <a:r>
              <a:rPr lang="tr-TR" dirty="0" smtClean="0"/>
              <a:t>   Kızılötesi </a:t>
            </a:r>
            <a:r>
              <a:rPr lang="tr-TR" dirty="0"/>
              <a:t>görüş sistemleri </a:t>
            </a:r>
            <a:r>
              <a:rPr lang="tr-TR" dirty="0" err="1" smtClean="0"/>
              <a:t>termografi</a:t>
            </a:r>
            <a:r>
              <a:rPr lang="tr-TR" dirty="0"/>
              <a:t> ile karıştırılmamalıdır. Bu tip sistemler ortamdaki ışığı değil sıcak cisimler tarafından yayılan kızılötesi ışınımı </a:t>
            </a:r>
            <a:r>
              <a:rPr lang="tr-TR" dirty="0" smtClean="0"/>
              <a:t>kullanırlar.</a:t>
            </a:r>
            <a:endParaRPr lang="tr-TR" dirty="0"/>
          </a:p>
        </p:txBody>
      </p:sp>
    </p:spTree>
    <p:extLst>
      <p:ext uri="{BB962C8B-B14F-4D97-AF65-F5344CB8AC3E}">
        <p14:creationId xmlns:p14="http://schemas.microsoft.com/office/powerpoint/2010/main" val="1075296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620688"/>
            <a:ext cx="8229600" cy="5001419"/>
          </a:xfrm>
        </p:spPr>
        <p:txBody>
          <a:bodyPr>
            <a:normAutofit lnSpcReduction="10000"/>
          </a:bodyPr>
          <a:lstStyle/>
          <a:p>
            <a:r>
              <a:rPr lang="tr-TR" b="1" dirty="0"/>
              <a:t>Takip sistemleri</a:t>
            </a:r>
            <a:endParaRPr lang="tr-TR" dirty="0"/>
          </a:p>
          <a:p>
            <a:pPr marL="0" indent="0">
              <a:buNone/>
            </a:pPr>
            <a:r>
              <a:rPr lang="tr-TR" dirty="0" smtClean="0"/>
              <a:t>  Kızılötesi </a:t>
            </a:r>
            <a:r>
              <a:rPr lang="tr-TR" dirty="0"/>
              <a:t>takip sistemleri (kızılötesi güdüm sistemleri olarak da bilinir) hedefin yaydığı kızılötesi ışınımı, hedefi takip etmek için kullanır. Kızılötesi takip sistemi kullanan füzeler, sıcak cisimler kızılötesi ışık yaydığından "ısı güdümlü füze" olarak da bilinir. İnsanlar, araç motorları ve uçaklar gibi birçok nesne ısı ürettiğinden kızılötesi </a:t>
            </a:r>
            <a:r>
              <a:rPr lang="tr-TR" dirty="0" smtClean="0"/>
              <a:t>dalga boylarında arka plandan </a:t>
            </a:r>
            <a:r>
              <a:rPr lang="tr-TR" dirty="0"/>
              <a:t>kolayca ayırt edilebilir</a:t>
            </a:r>
            <a:r>
              <a:rPr lang="tr-TR" dirty="0" smtClean="0"/>
              <a:t>.</a:t>
            </a:r>
            <a:endParaRPr lang="tr-TR" dirty="0"/>
          </a:p>
        </p:txBody>
      </p:sp>
    </p:spTree>
    <p:extLst>
      <p:ext uri="{BB962C8B-B14F-4D97-AF65-F5344CB8AC3E}">
        <p14:creationId xmlns:p14="http://schemas.microsoft.com/office/powerpoint/2010/main" val="3287254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88640"/>
            <a:ext cx="7704667" cy="5688632"/>
          </a:xfrm>
        </p:spPr>
        <p:txBody>
          <a:bodyPr>
            <a:normAutofit lnSpcReduction="10000"/>
          </a:bodyPr>
          <a:lstStyle/>
          <a:p>
            <a:pPr lvl="0">
              <a:buClr>
                <a:srgbClr val="30ACEC">
                  <a:lumMod val="75000"/>
                </a:srgbClr>
              </a:buClr>
            </a:pPr>
            <a:r>
              <a:rPr lang="tr-TR" b="1" dirty="0">
                <a:solidFill>
                  <a:prstClr val="black"/>
                </a:solidFill>
              </a:rPr>
              <a:t>Isıtma</a:t>
            </a:r>
            <a:endParaRPr lang="tr-TR" dirty="0">
              <a:solidFill>
                <a:prstClr val="black"/>
              </a:solidFill>
            </a:endParaRPr>
          </a:p>
          <a:p>
            <a:pPr marL="0" lvl="0" indent="0">
              <a:buClr>
                <a:srgbClr val="30ACEC">
                  <a:lumMod val="75000"/>
                </a:srgbClr>
              </a:buClr>
              <a:buNone/>
            </a:pPr>
            <a:r>
              <a:rPr lang="tr-TR" dirty="0">
                <a:solidFill>
                  <a:prstClr val="black"/>
                </a:solidFill>
              </a:rPr>
              <a:t>  Kızılötesi ışınım bir ısı kaynağı olarak kullanılabilir. Kızılötesi sauna ve bazı elektrikli sobalarda ısınma amacıyla, uçak kanatlarında ise oluşan buzu eritmek amacıyla kullanılırlar. Kızılötesi ışınım aynı zamanda bir sağlık ve fizyoterapi alanında da kullanılmaktadır. Kızılötesi ışınım etraflarındaki havayı ısıtmadan sadece ışık geçirmeyen cisimleri ısıttığından yemek pişirme için de kullanılabilir.</a:t>
            </a:r>
          </a:p>
          <a:p>
            <a:pPr marL="0" lvl="0" indent="0">
              <a:buClr>
                <a:srgbClr val="30ACEC">
                  <a:lumMod val="75000"/>
                </a:srgbClr>
              </a:buClr>
              <a:buNone/>
            </a:pPr>
            <a:r>
              <a:rPr lang="tr-TR" dirty="0">
                <a:solidFill>
                  <a:prstClr val="black"/>
                </a:solidFill>
              </a:rPr>
              <a:t>  </a:t>
            </a:r>
            <a:endParaRPr lang="tr-TR" sz="2800" dirty="0"/>
          </a:p>
        </p:txBody>
      </p:sp>
    </p:spTree>
    <p:extLst>
      <p:ext uri="{BB962C8B-B14F-4D97-AF65-F5344CB8AC3E}">
        <p14:creationId xmlns:p14="http://schemas.microsoft.com/office/powerpoint/2010/main" val="1977214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603696"/>
          </a:xfrm>
        </p:spPr>
        <p:txBody>
          <a:bodyPr>
            <a:normAutofit/>
          </a:bodyPr>
          <a:lstStyle/>
          <a:p>
            <a:pPr algn="l"/>
            <a:r>
              <a:rPr lang="tr-TR" sz="2400" dirty="0" smtClean="0"/>
              <a:t>Tanım</a:t>
            </a:r>
            <a:endParaRPr lang="tr-TR" sz="2400" dirty="0"/>
          </a:p>
        </p:txBody>
      </p:sp>
      <p:sp>
        <p:nvSpPr>
          <p:cNvPr id="3" name="2 İçerik Yer Tutucusu"/>
          <p:cNvSpPr>
            <a:spLocks noGrp="1"/>
          </p:cNvSpPr>
          <p:nvPr>
            <p:ph sz="half" idx="1"/>
          </p:nvPr>
        </p:nvSpPr>
        <p:spPr>
          <a:xfrm>
            <a:off x="0" y="908720"/>
            <a:ext cx="4038600" cy="5616624"/>
          </a:xfrm>
        </p:spPr>
        <p:txBody>
          <a:bodyPr>
            <a:noAutofit/>
          </a:bodyPr>
          <a:lstStyle/>
          <a:p>
            <a:pPr algn="just"/>
            <a:r>
              <a:rPr lang="tr-TR" sz="1800" b="1" dirty="0" smtClean="0"/>
              <a:t>Spektrum</a:t>
            </a:r>
            <a:r>
              <a:rPr lang="tr-TR" sz="1800" dirty="0" smtClean="0"/>
              <a:t>: Bir </a:t>
            </a:r>
            <a:r>
              <a:rPr lang="tr-TR" sz="1800" dirty="0"/>
              <a:t>kaynaktan çıkan elektromanyetik radyasyonun dalga uzunluğu bakımından gücünün ifadesidir. Gökkuşağı veya spektrumdan geçirilen görünen ışığın spektrumu en belirgin örneklerdir. Beyaz ışık dalga uzunluklarının bir karışımıdır. Gözle görülebilen spektrum renkleri kırmızıdan itibaren turuncu, sarı, yeşil, mavi, mordur. Spektrum, morötesi ve kızılötesinin arkalarına kadar uzanır. İnsan gözünün </a:t>
            </a:r>
            <a:r>
              <a:rPr lang="tr-TR" sz="1800" dirty="0" smtClean="0"/>
              <a:t>göremediğ</a:t>
            </a:r>
            <a:r>
              <a:rPr lang="tr-TR" sz="1800" dirty="0"/>
              <a:t>i radyasyonlar radyo teleskopu gibi cihazlarca kaydedilir. Optik spektrumun farklı renklerle bölümlerine ayrıldığı gibi, spektrum radyo dalgalarından başlar, mikrodalgalar, kızılötesi, görünen ışık, morötesi, X-ışınları ve gamma ışınları şeklinde devam eder.</a:t>
            </a:r>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86946" y="1772817"/>
            <a:ext cx="4777542" cy="3672408"/>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0152" y="404664"/>
            <a:ext cx="8229600" cy="6264696"/>
          </a:xfrm>
        </p:spPr>
        <p:txBody>
          <a:bodyPr>
            <a:normAutofit fontScale="92500" lnSpcReduction="20000"/>
          </a:bodyPr>
          <a:lstStyle/>
          <a:p>
            <a:r>
              <a:rPr lang="tr-TR" b="1" dirty="0" smtClean="0"/>
              <a:t>Spektroskopi</a:t>
            </a:r>
            <a:endParaRPr lang="tr-TR" dirty="0"/>
          </a:p>
          <a:p>
            <a:pPr marL="0" indent="0">
              <a:buNone/>
            </a:pPr>
            <a:r>
              <a:rPr lang="tr-TR" dirty="0" smtClean="0"/>
              <a:t>  Kızılötesi</a:t>
            </a:r>
            <a:r>
              <a:rPr lang="tr-TR" dirty="0"/>
              <a:t> </a:t>
            </a:r>
            <a:r>
              <a:rPr lang="tr-TR" dirty="0" smtClean="0"/>
              <a:t>spektroskopi</a:t>
            </a:r>
            <a:r>
              <a:rPr lang="tr-TR" dirty="0"/>
              <a:t> atomlar arasındaki bağları analiz ederek molekülleri tanımlamaya yarayan bir tekniktir. Her kimyasal bağ kendine has bir frekansta titreşir. Bir moleküldeki bir grup atom (mesela CH</a:t>
            </a:r>
            <a:r>
              <a:rPr lang="tr-TR" baseline="-25000" dirty="0"/>
              <a:t>2</a:t>
            </a:r>
            <a:r>
              <a:rPr lang="tr-TR" dirty="0"/>
              <a:t>) bağların esneme ve bükülme hareketlerinden dolayı birden fazla titreşim </a:t>
            </a:r>
            <a:r>
              <a:rPr lang="tr-TR" dirty="0" err="1"/>
              <a:t>moduna</a:t>
            </a:r>
            <a:r>
              <a:rPr lang="tr-TR" dirty="0"/>
              <a:t> sahip olabilir. Eğer bir titreşim molekülün </a:t>
            </a:r>
            <a:r>
              <a:rPr lang="tr-TR" dirty="0" err="1" smtClean="0"/>
              <a:t>dipol</a:t>
            </a:r>
            <a:r>
              <a:rPr lang="tr-TR" dirty="0" smtClean="0"/>
              <a:t> momentinde değişime </a:t>
            </a:r>
            <a:r>
              <a:rPr lang="tr-TR" dirty="0"/>
              <a:t>yol açarsa molekül aynı frekansa sahip bir </a:t>
            </a:r>
            <a:r>
              <a:rPr lang="tr-TR" dirty="0" smtClean="0"/>
              <a:t>foton</a:t>
            </a:r>
            <a:r>
              <a:rPr lang="tr-TR" dirty="0"/>
              <a:t> soğurur. Çoğu molekülün titreşim frekansları, kızılötesi ışığın frekanslarına denk düşer. </a:t>
            </a:r>
            <a:endParaRPr lang="tr-TR" dirty="0" smtClean="0"/>
          </a:p>
          <a:p>
            <a:pPr marL="0" indent="0">
              <a:buNone/>
            </a:pPr>
            <a:r>
              <a:rPr lang="tr-TR" dirty="0"/>
              <a:t> </a:t>
            </a:r>
            <a:r>
              <a:rPr lang="tr-TR" dirty="0" smtClean="0"/>
              <a:t> Genellikle </a:t>
            </a:r>
            <a:r>
              <a:rPr lang="tr-TR" dirty="0"/>
              <a:t>bu teknik 4000-400cm</a:t>
            </a:r>
            <a:r>
              <a:rPr lang="tr-TR" baseline="30000" dirty="0"/>
              <a:t>-1</a:t>
            </a:r>
            <a:r>
              <a:rPr lang="tr-TR" dirty="0"/>
              <a:t>lik orta-kızılötesi ışınım kullanarak </a:t>
            </a:r>
            <a:r>
              <a:rPr lang="tr-TR" dirty="0" smtClean="0"/>
              <a:t>organik bileşikleri</a:t>
            </a:r>
            <a:r>
              <a:rPr lang="tr-TR" dirty="0"/>
              <a:t> analiz etmekte kullanılır. Örneğin soğurduğu tüm </a:t>
            </a:r>
            <a:r>
              <a:rPr lang="tr-TR" dirty="0" err="1"/>
              <a:t>frenkanslar</a:t>
            </a:r>
            <a:r>
              <a:rPr lang="tr-TR" dirty="0"/>
              <a:t> kaydedilir. Bu tayf kullanılarak örneğin içeriği ve saflığı hakkında bilgi edinilebilir.</a:t>
            </a:r>
          </a:p>
          <a:p>
            <a:endParaRPr lang="tr-TR" dirty="0"/>
          </a:p>
        </p:txBody>
      </p:sp>
    </p:spTree>
    <p:extLst>
      <p:ext uri="{BB962C8B-B14F-4D97-AF65-F5344CB8AC3E}">
        <p14:creationId xmlns:p14="http://schemas.microsoft.com/office/powerpoint/2010/main" val="2032587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789048" y="260648"/>
            <a:ext cx="8163222" cy="3888432"/>
          </a:xfrm>
        </p:spPr>
        <p:txBody>
          <a:bodyPr>
            <a:normAutofit lnSpcReduction="10000"/>
          </a:bodyPr>
          <a:lstStyle/>
          <a:p>
            <a:r>
              <a:rPr lang="tr-TR" b="1" dirty="0"/>
              <a:t>Biyolojik sistemler</a:t>
            </a:r>
            <a:endParaRPr lang="tr-TR" dirty="0"/>
          </a:p>
          <a:p>
            <a:pPr marL="0" indent="0">
              <a:buNone/>
            </a:pPr>
            <a:r>
              <a:rPr lang="tr-TR" dirty="0" smtClean="0"/>
              <a:t>  </a:t>
            </a:r>
            <a:r>
              <a:rPr lang="tr-TR" sz="2000" dirty="0" smtClean="0"/>
              <a:t>Çıngıraklı yılanların</a:t>
            </a:r>
            <a:r>
              <a:rPr lang="tr-TR" sz="2000" dirty="0"/>
              <a:t> kafasında bir çift kızılötesi algılayıcı çukuru bulunur. Bu biyolojik algılama sisteminin ısıya duyarlılığı konusu belirsizdir</a:t>
            </a:r>
            <a:r>
              <a:rPr lang="tr-TR" sz="2000" dirty="0" smtClean="0"/>
              <a:t>.</a:t>
            </a:r>
            <a:endParaRPr lang="tr-TR" sz="2000" dirty="0"/>
          </a:p>
          <a:p>
            <a:pPr marL="0" indent="0">
              <a:buNone/>
            </a:pPr>
            <a:r>
              <a:rPr lang="tr-TR" sz="2000" dirty="0" smtClean="0"/>
              <a:t>  Isıl </a:t>
            </a:r>
            <a:r>
              <a:rPr lang="tr-TR" sz="2000" dirty="0"/>
              <a:t>algılayıcıları bulunan başka organizmalar arasında </a:t>
            </a:r>
            <a:r>
              <a:rPr lang="tr-TR" sz="2000" dirty="0" smtClean="0"/>
              <a:t>pitonlar,</a:t>
            </a:r>
            <a:r>
              <a:rPr lang="tr-TR" sz="2000" dirty="0"/>
              <a:t> </a:t>
            </a:r>
            <a:r>
              <a:rPr lang="tr-TR" sz="2000" dirty="0" smtClean="0"/>
              <a:t>boğaların bazıları, </a:t>
            </a:r>
            <a:r>
              <a:rPr lang="tr-TR" sz="2000" dirty="0"/>
              <a:t> </a:t>
            </a:r>
            <a:r>
              <a:rPr lang="tr-TR" sz="2000" dirty="0" smtClean="0"/>
              <a:t>vampir yarasalar, bazı böcekler, koyu </a:t>
            </a:r>
            <a:r>
              <a:rPr lang="tr-TR" sz="2000" dirty="0"/>
              <a:t>renk pigmentli kelebekler </a:t>
            </a:r>
            <a:r>
              <a:rPr lang="tr-TR" sz="2000" dirty="0" smtClean="0"/>
              <a:t>ve </a:t>
            </a:r>
            <a:r>
              <a:rPr lang="tr-TR" sz="2000" dirty="0"/>
              <a:t>büyük ihtimalle kan emici böcekler </a:t>
            </a:r>
            <a:r>
              <a:rPr lang="tr-TR" sz="2000" dirty="0" smtClean="0"/>
              <a:t>bulunmaktadır</a:t>
            </a:r>
            <a:r>
              <a:rPr lang="tr-TR" sz="2000" dirty="0"/>
              <a:t>.</a:t>
            </a:r>
            <a:endParaRPr lang="tr-TR" dirty="0"/>
          </a:p>
        </p:txBody>
      </p:sp>
      <p:sp>
        <p:nvSpPr>
          <p:cNvPr id="5" name="İçerik Yer Tutucusu 4"/>
          <p:cNvSpPr>
            <a:spLocks noGrp="1"/>
          </p:cNvSpPr>
          <p:nvPr>
            <p:ph sz="half" idx="2"/>
          </p:nvPr>
        </p:nvSpPr>
        <p:spPr>
          <a:xfrm>
            <a:off x="4603676" y="4540559"/>
            <a:ext cx="4038600" cy="926975"/>
          </a:xfrm>
        </p:spPr>
        <p:txBody>
          <a:bodyPr>
            <a:normAutofit lnSpcReduction="10000"/>
          </a:bodyPr>
          <a:lstStyle/>
          <a:p>
            <a:pPr marL="0" indent="0">
              <a:buNone/>
            </a:pPr>
            <a:r>
              <a:rPr lang="tr-TR" dirty="0" smtClean="0"/>
              <a:t>Meyve </a:t>
            </a:r>
            <a:r>
              <a:rPr lang="tr-TR" dirty="0" err="1" smtClean="0"/>
              <a:t>yarsanın</a:t>
            </a:r>
            <a:r>
              <a:rPr lang="tr-TR" dirty="0" smtClean="0"/>
              <a:t> </a:t>
            </a:r>
            <a:r>
              <a:rPr lang="tr-TR" dirty="0" err="1" smtClean="0"/>
              <a:t>termografik</a:t>
            </a:r>
            <a:r>
              <a:rPr lang="tr-TR" dirty="0" smtClean="0"/>
              <a:t> görüntüsü</a:t>
            </a:r>
            <a:endParaRPr lang="tr-TR" dirty="0"/>
          </a:p>
        </p:txBody>
      </p:sp>
      <p:pic>
        <p:nvPicPr>
          <p:cNvPr id="1026" name="Picture 2" descr="http://upload.wikimedia.org/wikipedia/commons/0/05/Wiki_b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648" y="3645024"/>
            <a:ext cx="38481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50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99992" y="0"/>
            <a:ext cx="1584176" cy="1143000"/>
          </a:xfrm>
        </p:spPr>
        <p:txBody>
          <a:bodyPr/>
          <a:lstStyle/>
          <a:p>
            <a:pPr algn="l" fontAlgn="auto">
              <a:spcAft>
                <a:spcPts val="0"/>
              </a:spcAft>
              <a:defRPr/>
            </a:pPr>
            <a:r>
              <a:rPr lang="tr-TR" sz="4400" dirty="0" smtClean="0"/>
              <a:t>GİRİŞ</a:t>
            </a:r>
            <a:endParaRPr lang="tr-TR" sz="4400" dirty="0"/>
          </a:p>
        </p:txBody>
      </p:sp>
      <p:sp>
        <p:nvSpPr>
          <p:cNvPr id="7171" name="2 İçerik Yer Tutucusu"/>
          <p:cNvSpPr>
            <a:spLocks noGrp="1"/>
          </p:cNvSpPr>
          <p:nvPr>
            <p:ph idx="1"/>
          </p:nvPr>
        </p:nvSpPr>
        <p:spPr>
          <a:xfrm>
            <a:off x="323528" y="620688"/>
            <a:ext cx="4402138" cy="4781550"/>
          </a:xfrm>
        </p:spPr>
        <p:txBody>
          <a:bodyPr/>
          <a:lstStyle/>
          <a:p>
            <a:r>
              <a:rPr lang="tr-TR" sz="2000" b="1" dirty="0" smtClean="0"/>
              <a:t>Kızılötesi</a:t>
            </a:r>
            <a:r>
              <a:rPr lang="tr-TR" sz="2000" dirty="0" smtClean="0"/>
              <a:t> (</a:t>
            </a:r>
            <a:r>
              <a:rPr lang="tr-TR" sz="2000" b="1" dirty="0" smtClean="0"/>
              <a:t>Kızılaltı</a:t>
            </a:r>
            <a:r>
              <a:rPr lang="tr-TR" sz="2000" dirty="0" smtClean="0"/>
              <a:t>, </a:t>
            </a:r>
            <a:r>
              <a:rPr lang="tr-TR" sz="2000" b="1" dirty="0" smtClean="0"/>
              <a:t>IR</a:t>
            </a:r>
            <a:r>
              <a:rPr lang="tr-TR" sz="2000" dirty="0" smtClean="0"/>
              <a:t> veya </a:t>
            </a:r>
            <a:r>
              <a:rPr lang="tr-TR" sz="2000" b="1" dirty="0" err="1" smtClean="0"/>
              <a:t>Infrared</a:t>
            </a:r>
            <a:r>
              <a:rPr lang="tr-TR" sz="2000" dirty="0" smtClean="0"/>
              <a:t>) ışınım, dalga boyu görünür ışıktan uzun fakat mikrodalgalardan daha kısa olan elektromanyetik ışınımdır. Teknolojide kabul edilen ismi olan </a:t>
            </a:r>
            <a:r>
              <a:rPr lang="tr-TR" sz="2000" dirty="0" err="1" smtClean="0"/>
              <a:t>infrared</a:t>
            </a:r>
            <a:r>
              <a:rPr lang="tr-TR" sz="2000" dirty="0" smtClean="0"/>
              <a:t> Latince de aşağı anlamına gelen </a:t>
            </a:r>
            <a:r>
              <a:rPr lang="tr-TR" sz="2000" dirty="0" err="1" smtClean="0"/>
              <a:t>infra</a:t>
            </a:r>
            <a:r>
              <a:rPr lang="tr-TR" sz="2000" dirty="0" smtClean="0"/>
              <a:t> ve İngilizce kırmızı anlamına gelen </a:t>
            </a:r>
            <a:r>
              <a:rPr lang="tr-TR" sz="2000" dirty="0" err="1" smtClean="0"/>
              <a:t>red</a:t>
            </a:r>
            <a:r>
              <a:rPr lang="tr-TR" sz="2000" dirty="0" smtClean="0"/>
              <a:t> kelimelerinden oluşmaktadır ve kırmızı altı anlamına gelir. Kırmızı görünür ışığın en uzun dalga boyuna sahip rengidir. Kızılötesi ışınımın dalga boyu 750 nanometre ile 1 mikrometre arasındadır.</a:t>
            </a:r>
          </a:p>
        </p:txBody>
      </p:sp>
      <p:pic>
        <p:nvPicPr>
          <p:cNvPr id="7172" name="4 Resim" descr="250px-Ir_girl.png"/>
          <p:cNvPicPr>
            <a:picLocks noChangeAspect="1"/>
          </p:cNvPicPr>
          <p:nvPr/>
        </p:nvPicPr>
        <p:blipFill>
          <a:blip r:embed="rId2" cstate="print"/>
          <a:srcRect/>
          <a:stretch>
            <a:fillRect/>
          </a:stretch>
        </p:blipFill>
        <p:spPr bwMode="auto">
          <a:xfrm>
            <a:off x="5076056" y="1052736"/>
            <a:ext cx="3529013" cy="2735262"/>
          </a:xfrm>
          <a:prstGeom prst="rect">
            <a:avLst/>
          </a:prstGeom>
          <a:noFill/>
          <a:ln w="9525">
            <a:noFill/>
            <a:miter lim="800000"/>
            <a:headEnd/>
            <a:tailEnd/>
          </a:ln>
        </p:spPr>
      </p:pic>
      <p:sp>
        <p:nvSpPr>
          <p:cNvPr id="7173" name="6 Metin kutusu"/>
          <p:cNvSpPr txBox="1">
            <a:spLocks noChangeArrowheads="1"/>
          </p:cNvSpPr>
          <p:nvPr/>
        </p:nvSpPr>
        <p:spPr bwMode="auto">
          <a:xfrm>
            <a:off x="5292080" y="3933056"/>
            <a:ext cx="3455988" cy="584200"/>
          </a:xfrm>
          <a:prstGeom prst="rect">
            <a:avLst/>
          </a:prstGeom>
          <a:noFill/>
          <a:ln w="9525">
            <a:noFill/>
            <a:miter lim="800000"/>
            <a:headEnd/>
            <a:tailEnd/>
          </a:ln>
        </p:spPr>
        <p:txBody>
          <a:bodyPr>
            <a:spAutoFit/>
          </a:bodyPr>
          <a:lstStyle/>
          <a:p>
            <a:r>
              <a:rPr lang="tr-TR" sz="1600" dirty="0">
                <a:latin typeface="Book Antiqua" pitchFamily="18" charset="0"/>
              </a:rPr>
              <a:t>İki insanın orta </a:t>
            </a:r>
            <a:r>
              <a:rPr lang="tr-TR" sz="1600" dirty="0" err="1">
                <a:latin typeface="Book Antiqua" pitchFamily="18" charset="0"/>
              </a:rPr>
              <a:t>infrared</a:t>
            </a:r>
            <a:r>
              <a:rPr lang="tr-TR" sz="1600" dirty="0">
                <a:latin typeface="Book Antiqua" pitchFamily="18" charset="0"/>
              </a:rPr>
              <a:t> ışıkla çekilmiş fotoğrafı</a:t>
            </a:r>
          </a:p>
        </p:txBody>
      </p:sp>
      <p:pic>
        <p:nvPicPr>
          <p:cNvPr id="6" name="Picture 2"/>
          <p:cNvPicPr>
            <a:picLocks noChangeAspect="1" noChangeArrowheads="1"/>
          </p:cNvPicPr>
          <p:nvPr/>
        </p:nvPicPr>
        <p:blipFill>
          <a:blip r:embed="rId3" cstate="print"/>
          <a:srcRect/>
          <a:stretch>
            <a:fillRect/>
          </a:stretch>
        </p:blipFill>
        <p:spPr bwMode="auto">
          <a:xfrm>
            <a:off x="827584" y="4685162"/>
            <a:ext cx="7416824" cy="217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Başlık"/>
          <p:cNvSpPr>
            <a:spLocks noGrp="1"/>
          </p:cNvSpPr>
          <p:nvPr>
            <p:ph type="title"/>
          </p:nvPr>
        </p:nvSpPr>
        <p:spPr>
          <a:xfrm>
            <a:off x="457200" y="253536"/>
            <a:ext cx="8229600" cy="603696"/>
          </a:xfrm>
        </p:spPr>
        <p:txBody>
          <a:bodyPr>
            <a:normAutofit/>
          </a:bodyPr>
          <a:lstStyle/>
          <a:p>
            <a:pPr algn="l"/>
            <a:r>
              <a:rPr lang="tr-TR" sz="2400" dirty="0" smtClean="0"/>
              <a:t>Tarihçe</a:t>
            </a:r>
            <a:endParaRPr lang="tr-TR" sz="2400" dirty="0"/>
          </a:p>
        </p:txBody>
      </p:sp>
      <p:sp>
        <p:nvSpPr>
          <p:cNvPr id="11" name="10 İçerik Yer Tutucusu"/>
          <p:cNvSpPr>
            <a:spLocks noGrp="1"/>
          </p:cNvSpPr>
          <p:nvPr>
            <p:ph sz="half" idx="1"/>
          </p:nvPr>
        </p:nvSpPr>
        <p:spPr>
          <a:xfrm>
            <a:off x="428596" y="1428736"/>
            <a:ext cx="4038600" cy="4232512"/>
          </a:xfrm>
        </p:spPr>
        <p:txBody>
          <a:bodyPr numCol="1">
            <a:noAutofit/>
          </a:bodyPr>
          <a:lstStyle/>
          <a:p>
            <a:pPr algn="just"/>
            <a:r>
              <a:rPr lang="tr-TR" sz="1800" dirty="0" smtClean="0"/>
              <a:t>Kızılötesi ışınımın keşfi genellikle  19. yüzyılda yaşamış bir gökbilimci olan </a:t>
            </a:r>
            <a:r>
              <a:rPr lang="tr-TR" sz="1800" u="sng" dirty="0" err="1" smtClean="0"/>
              <a:t>Wiliam</a:t>
            </a:r>
            <a:r>
              <a:rPr lang="tr-TR" sz="1800" u="sng" dirty="0" smtClean="0"/>
              <a:t> </a:t>
            </a:r>
            <a:r>
              <a:rPr lang="tr-TR" sz="1800" u="sng" dirty="0" err="1" smtClean="0"/>
              <a:t>Herschel'a</a:t>
            </a:r>
            <a:r>
              <a:rPr lang="tr-TR" sz="1800" u="sng" dirty="0" smtClean="0"/>
              <a:t> </a:t>
            </a:r>
            <a:r>
              <a:rPr lang="tr-TR" sz="1800" dirty="0" smtClean="0"/>
              <a:t>ithaf edilir. </a:t>
            </a:r>
            <a:r>
              <a:rPr lang="tr-TR" sz="1800" dirty="0" err="1" smtClean="0"/>
              <a:t>Herschel</a:t>
            </a:r>
            <a:r>
              <a:rPr lang="tr-TR" sz="1800" dirty="0" smtClean="0"/>
              <a:t> </a:t>
            </a:r>
            <a:r>
              <a:rPr lang="tr-TR" sz="1800" dirty="0" err="1" smtClean="0"/>
              <a:t>Royal</a:t>
            </a:r>
            <a:r>
              <a:rPr lang="tr-TR" sz="1800" dirty="0" smtClean="0"/>
              <a:t> </a:t>
            </a:r>
            <a:r>
              <a:rPr lang="tr-TR" sz="1800" dirty="0" err="1" smtClean="0"/>
              <a:t>Sociaty</a:t>
            </a:r>
            <a:r>
              <a:rPr lang="tr-TR" sz="1800" dirty="0" smtClean="0"/>
              <a:t> of </a:t>
            </a:r>
            <a:r>
              <a:rPr lang="tr-TR" sz="1800" dirty="0" err="1" smtClean="0"/>
              <a:t>London'dan</a:t>
            </a:r>
            <a:r>
              <a:rPr lang="tr-TR" sz="1800" dirty="0" smtClean="0"/>
              <a:t> daha evvel, 1800 yılında bulgularını yayınlamıştır. </a:t>
            </a:r>
            <a:r>
              <a:rPr lang="tr-TR" sz="1800" dirty="0" err="1" smtClean="0"/>
              <a:t>Herschel</a:t>
            </a:r>
            <a:r>
              <a:rPr lang="tr-TR" sz="1800" dirty="0" smtClean="0"/>
              <a:t> bir üçgen       prizma kullanarak güneşten gelen ışığı kırmış ve tayfın içinde kırmızının altında bulunan kızılötesi ışınımı bir termometre kullanarak tespit etmiştir. Sonuca şaşırarak bulduğu bu ışınıma "</a:t>
            </a:r>
            <a:r>
              <a:rPr lang="tr-TR" sz="1800" dirty="0" err="1" smtClean="0"/>
              <a:t>Kalorifik</a:t>
            </a:r>
            <a:r>
              <a:rPr lang="tr-TR" sz="1800" dirty="0" smtClean="0"/>
              <a:t> ışınlar" ismini vermiştir. Kızılötesi terimi 19. yüzyılın sonlarına kadar kullanıma girmemiştir. </a:t>
            </a:r>
            <a:endParaRPr lang="tr-TR" sz="1800" dirty="0"/>
          </a:p>
        </p:txBody>
      </p:sp>
      <p:pic>
        <p:nvPicPr>
          <p:cNvPr id="13" name="12 İçerik Yer Tutucusu" descr="images.jpg"/>
          <p:cNvPicPr>
            <a:picLocks noGrp="1" noChangeAspect="1"/>
          </p:cNvPicPr>
          <p:nvPr>
            <p:ph sz="half" idx="2"/>
          </p:nvPr>
        </p:nvPicPr>
        <p:blipFill>
          <a:blip r:embed="rId2" cstate="print"/>
          <a:stretch>
            <a:fillRect/>
          </a:stretch>
        </p:blipFill>
        <p:spPr>
          <a:xfrm>
            <a:off x="5286380" y="1928802"/>
            <a:ext cx="1933575" cy="257176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404813"/>
            <a:ext cx="5629275" cy="549275"/>
          </a:xfrm>
        </p:spPr>
        <p:txBody>
          <a:bodyPr/>
          <a:lstStyle/>
          <a:p>
            <a:pPr eaLnBrk="1" fontAlgn="auto" hangingPunct="1">
              <a:spcAft>
                <a:spcPts val="0"/>
              </a:spcAft>
              <a:defRPr/>
            </a:pPr>
            <a:r>
              <a:rPr lang="tr-TR" sz="3000" b="1" dirty="0">
                <a:solidFill>
                  <a:schemeClr val="accent6">
                    <a:lumMod val="50000"/>
                  </a:schemeClr>
                </a:solidFill>
              </a:rPr>
              <a:t>IR (Kızıl Ötesi) Spektroskopisi</a:t>
            </a:r>
          </a:p>
        </p:txBody>
      </p:sp>
      <p:sp>
        <p:nvSpPr>
          <p:cNvPr id="4099" name="Rectangle 3"/>
          <p:cNvSpPr>
            <a:spLocks noGrp="1" noChangeArrowheads="1"/>
          </p:cNvSpPr>
          <p:nvPr>
            <p:ph idx="1"/>
          </p:nvPr>
        </p:nvSpPr>
        <p:spPr>
          <a:xfrm>
            <a:off x="250825" y="1025525"/>
            <a:ext cx="7848600" cy="5832475"/>
          </a:xfrm>
        </p:spPr>
        <p:txBody>
          <a:bodyPr/>
          <a:lstStyle/>
          <a:p>
            <a:pPr marL="0" indent="0" algn="just" eaLnBrk="1" hangingPunct="1">
              <a:buFont typeface="Wingdings" pitchFamily="2" charset="2"/>
              <a:buNone/>
            </a:pPr>
            <a:r>
              <a:rPr lang="tr-TR" sz="2800" smtClean="0">
                <a:solidFill>
                  <a:srgbClr val="FF0000"/>
                </a:solidFill>
                <a:latin typeface="Arial" charset="0"/>
                <a:cs typeface="Arial" charset="0"/>
              </a:rPr>
              <a:t>Çalışma ilkesi:</a:t>
            </a:r>
            <a:r>
              <a:rPr lang="tr-TR" sz="2800" smtClean="0">
                <a:latin typeface="Arial" charset="0"/>
                <a:cs typeface="Arial" charset="0"/>
              </a:rPr>
              <a:t> Moleküllerin IR ışığını (</a:t>
            </a:r>
            <a:r>
              <a:rPr lang="en-US" sz="2800" smtClean="0">
                <a:latin typeface="Arial" charset="0"/>
                <a:cs typeface="Arial" charset="0"/>
              </a:rPr>
              <a:t>0</a:t>
            </a:r>
            <a:r>
              <a:rPr lang="tr-TR" sz="2800" smtClean="0">
                <a:latin typeface="Arial" charset="0"/>
                <a:cs typeface="Arial" charset="0"/>
              </a:rPr>
              <a:t>,</a:t>
            </a:r>
            <a:r>
              <a:rPr lang="en-US" sz="2800" smtClean="0">
                <a:latin typeface="Arial" charset="0"/>
                <a:cs typeface="Arial" charset="0"/>
              </a:rPr>
              <a:t>78 – 1000 </a:t>
            </a:r>
            <a:r>
              <a:rPr lang="en-US" sz="2800" smtClean="0">
                <a:latin typeface="Arial" charset="0"/>
                <a:cs typeface="Arial" charset="0"/>
                <a:sym typeface="Symbol" pitchFamily="18" charset="2"/>
              </a:rPr>
              <a:t></a:t>
            </a:r>
            <a:r>
              <a:rPr lang="en-US" sz="2800" smtClean="0">
                <a:latin typeface="Arial" charset="0"/>
                <a:cs typeface="Arial" charset="0"/>
              </a:rPr>
              <a:t>m</a:t>
            </a:r>
            <a:r>
              <a:rPr lang="tr-TR" sz="2800" smtClean="0">
                <a:latin typeface="Arial" charset="0"/>
                <a:cs typeface="Arial" charset="0"/>
              </a:rPr>
              <a:t> dalga boylu veya </a:t>
            </a:r>
            <a:r>
              <a:rPr lang="en-US" sz="2800" smtClean="0">
                <a:latin typeface="Arial" charset="0"/>
                <a:cs typeface="Arial" charset="0"/>
              </a:rPr>
              <a:t>12800 – 10 cm</a:t>
            </a:r>
            <a:r>
              <a:rPr lang="en-US" sz="2800" baseline="30000" smtClean="0">
                <a:latin typeface="Arial" charset="0"/>
                <a:cs typeface="Arial" charset="0"/>
              </a:rPr>
              <a:t>-1</a:t>
            </a:r>
            <a:r>
              <a:rPr lang="en-US" sz="2800" smtClean="0">
                <a:latin typeface="Arial" charset="0"/>
                <a:cs typeface="Arial" charset="0"/>
              </a:rPr>
              <a:t> </a:t>
            </a:r>
            <a:r>
              <a:rPr lang="tr-TR" sz="2800" smtClean="0">
                <a:latin typeface="Arial" charset="0"/>
                <a:cs typeface="Arial" charset="0"/>
              </a:rPr>
              <a:t>dalga sayılı)</a:t>
            </a:r>
            <a:r>
              <a:rPr lang="en-US" sz="2800" smtClean="0">
                <a:latin typeface="Arial" charset="0"/>
                <a:cs typeface="Arial" charset="0"/>
              </a:rPr>
              <a:t> </a:t>
            </a:r>
            <a:r>
              <a:rPr lang="tr-TR" sz="2800" smtClean="0">
                <a:latin typeface="Arial" charset="0"/>
                <a:cs typeface="Arial" charset="0"/>
              </a:rPr>
              <a:t>absorpsiyonuyla  titreşim ve dönme enerji seviyelerine uyarılmalarının ölçümüne dayanır. </a:t>
            </a:r>
          </a:p>
          <a:p>
            <a:pPr marL="0" indent="0" algn="just" eaLnBrk="1" hangingPunct="1">
              <a:buFont typeface="Wingdings" pitchFamily="2" charset="2"/>
              <a:buNone/>
            </a:pPr>
            <a:r>
              <a:rPr lang="tr-TR" sz="2800" smtClean="0">
                <a:latin typeface="Arial" charset="0"/>
                <a:cs typeface="Arial" charset="0"/>
              </a:rPr>
              <a:t>Moleküler maddeler için infrared absorpsiyon  emisyon ve yansıma spektrumları; spektrumların, moleküllerin bir titreşim veya dönme enerji seviyesinden ötekine geçişleriyle sağlanan enerjideki çeşitli değişmelerden kaynaklandığı varsayımıyla  açıklanabilir.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İçerik Yer Tutucusu 2"/>
          <p:cNvSpPr>
            <a:spLocks noGrp="1"/>
          </p:cNvSpPr>
          <p:nvPr>
            <p:ph idx="1"/>
          </p:nvPr>
        </p:nvSpPr>
        <p:spPr>
          <a:xfrm>
            <a:off x="468313" y="765175"/>
            <a:ext cx="7620000" cy="5111750"/>
          </a:xfrm>
        </p:spPr>
        <p:txBody>
          <a:bodyPr/>
          <a:lstStyle/>
          <a:p>
            <a:pPr eaLnBrk="1" hangingPunct="1"/>
            <a:r>
              <a:rPr lang="tr-TR" sz="3200" b="1" smtClean="0">
                <a:latin typeface="Arial" charset="0"/>
                <a:cs typeface="Arial" charset="0"/>
              </a:rPr>
              <a:t>İnfrared Bölgesi üçe ayrılır: </a:t>
            </a:r>
            <a:r>
              <a:rPr lang="tr-TR" sz="3200" u="sng" smtClean="0">
                <a:latin typeface="Arial" charset="0"/>
                <a:cs typeface="Arial" charset="0"/>
              </a:rPr>
              <a:t>1- Yakın </a:t>
            </a:r>
            <a:r>
              <a:rPr lang="tr-TR" sz="3200" smtClean="0">
                <a:latin typeface="Arial" charset="0"/>
                <a:cs typeface="Arial" charset="0"/>
              </a:rPr>
              <a:t>(0.78 µm-2.5 µm), </a:t>
            </a:r>
            <a:r>
              <a:rPr lang="tr-TR" sz="3200" u="sng" smtClean="0">
                <a:latin typeface="Arial" charset="0"/>
                <a:cs typeface="Arial" charset="0"/>
              </a:rPr>
              <a:t>2- Orta </a:t>
            </a:r>
            <a:r>
              <a:rPr lang="tr-TR" sz="3200" smtClean="0">
                <a:latin typeface="Arial" charset="0"/>
                <a:cs typeface="Arial" charset="0"/>
              </a:rPr>
              <a:t>(2.5 µm—25 µm), </a:t>
            </a:r>
            <a:r>
              <a:rPr lang="tr-TR" sz="3200" u="sng" smtClean="0">
                <a:latin typeface="Arial" charset="0"/>
                <a:cs typeface="Arial" charset="0"/>
              </a:rPr>
              <a:t>3- Uzak infrared (</a:t>
            </a:r>
            <a:r>
              <a:rPr lang="tr-TR" sz="3200" smtClean="0">
                <a:latin typeface="Arial" charset="0"/>
                <a:cs typeface="Arial" charset="0"/>
              </a:rPr>
              <a:t>25 µm—1000 µm) Genellikle 4000 cm-1 ile 400 cm-1 arasında kalan orta IR bölgesi kullanılır. Uzak IR bölgesi metal ametal bağlarını içerdiği için özellikle anorganik bileşiklerin (Koordinasyon Bileşikleri) yapılarının aydınlatılması açısından önemlidir. </a:t>
            </a:r>
          </a:p>
          <a:p>
            <a:pPr eaLnBrk="1" hangingPunct="1"/>
            <a:endParaRPr lang="tr-TR" sz="3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çerik Yer Tutucusu 10"/>
          <p:cNvSpPr>
            <a:spLocks noGrp="1"/>
          </p:cNvSpPr>
          <p:nvPr>
            <p:ph idx="1"/>
          </p:nvPr>
        </p:nvSpPr>
        <p:spPr>
          <a:xfrm>
            <a:off x="251520" y="404664"/>
            <a:ext cx="8229600" cy="5760640"/>
          </a:xfrm>
        </p:spPr>
        <p:txBody>
          <a:bodyPr>
            <a:noAutofit/>
          </a:bodyPr>
          <a:lstStyle/>
          <a:p>
            <a:r>
              <a:rPr lang="tr-TR" sz="2000" b="1" u="sng" dirty="0"/>
              <a:t>Uzak </a:t>
            </a:r>
            <a:r>
              <a:rPr lang="tr-TR" sz="2000" b="1" u="sng" dirty="0" smtClean="0"/>
              <a:t>Kızılötesi:</a:t>
            </a:r>
            <a:r>
              <a:rPr lang="tr-TR" sz="2000" b="1" u="sng" dirty="0"/>
              <a:t> </a:t>
            </a:r>
            <a:endParaRPr lang="tr-TR" sz="2000" b="1" u="sng" dirty="0" smtClean="0"/>
          </a:p>
          <a:p>
            <a:pPr marL="0" indent="0">
              <a:buNone/>
            </a:pPr>
            <a:r>
              <a:rPr lang="tr-TR" sz="2000" dirty="0" smtClean="0"/>
              <a:t>       300 </a:t>
            </a:r>
            <a:r>
              <a:rPr lang="tr-TR" sz="2000" dirty="0"/>
              <a:t>GHz (1mm </a:t>
            </a:r>
            <a:r>
              <a:rPr lang="el-GR" sz="2000" dirty="0"/>
              <a:t>λ) </a:t>
            </a:r>
            <a:r>
              <a:rPr lang="tr-TR" sz="2000" dirty="0"/>
              <a:t>ile 30 </a:t>
            </a:r>
            <a:r>
              <a:rPr lang="tr-TR" sz="2000" dirty="0" err="1"/>
              <a:t>THz</a:t>
            </a:r>
            <a:r>
              <a:rPr lang="tr-TR" sz="2000" dirty="0"/>
              <a:t> (10 </a:t>
            </a:r>
            <a:r>
              <a:rPr lang="el-GR" sz="2000" dirty="0"/>
              <a:t>μ</a:t>
            </a:r>
            <a:r>
              <a:rPr lang="tr-TR" sz="2000" dirty="0"/>
              <a:t>m </a:t>
            </a:r>
            <a:r>
              <a:rPr lang="el-GR" sz="2000" dirty="0"/>
              <a:t>λ) </a:t>
            </a:r>
            <a:r>
              <a:rPr lang="tr-TR" sz="2000" dirty="0"/>
              <a:t>arasındadır. Bu bandın alt bölümleri için mikrodalga da denilebilir. Bu radyasyon tipik olarak </a:t>
            </a:r>
            <a:r>
              <a:rPr lang="tr-TR" sz="2000" dirty="0" err="1"/>
              <a:t>spin</a:t>
            </a:r>
            <a:r>
              <a:rPr lang="tr-TR" sz="2000" dirty="0"/>
              <a:t> yapan gaz molekülleri, sıvılarda moleküler akışkanlık ve katılarda fotonlar tarafından emilir. Dünyanın atmosferindeki yaklaşık %1 su buharı tarafından emilen uzak kızılötesi ışınım, atmosferin saydam olmasında büyük rol oynamaktadır. Astronomide 200 </a:t>
            </a:r>
            <a:r>
              <a:rPr lang="el-GR" sz="2000" dirty="0"/>
              <a:t>μ</a:t>
            </a:r>
            <a:r>
              <a:rPr lang="tr-TR" sz="2000" dirty="0"/>
              <a:t>m ile birkaç mm arasındaki </a:t>
            </a:r>
            <a:r>
              <a:rPr lang="tr-TR" sz="2000" dirty="0" err="1"/>
              <a:t>dalgaboylarına</a:t>
            </a:r>
            <a:r>
              <a:rPr lang="tr-TR" sz="2000" dirty="0"/>
              <a:t> genellikle milimetre altı denir ve “uzak kızılötesi” tanımı 200 </a:t>
            </a:r>
            <a:r>
              <a:rPr lang="el-GR" sz="2000" dirty="0"/>
              <a:t>μ</a:t>
            </a:r>
            <a:r>
              <a:rPr lang="tr-TR" sz="2000" dirty="0"/>
              <a:t>m’nin altındaki </a:t>
            </a:r>
            <a:r>
              <a:rPr lang="tr-TR" sz="2000" dirty="0" err="1"/>
              <a:t>dalgaboyları</a:t>
            </a:r>
            <a:r>
              <a:rPr lang="tr-TR" sz="2000" dirty="0"/>
              <a:t> tarafından kullanılır</a:t>
            </a:r>
            <a:r>
              <a:rPr lang="tr-TR" sz="2000" dirty="0" smtClean="0"/>
              <a:t>.</a:t>
            </a:r>
          </a:p>
          <a:p>
            <a:r>
              <a:rPr lang="tr-TR" sz="2000" b="1" u="sng" dirty="0"/>
              <a:t>Orta Kızılötesi:</a:t>
            </a:r>
            <a:r>
              <a:rPr lang="tr-TR" sz="2000" b="1" dirty="0"/>
              <a:t> </a:t>
            </a:r>
            <a:endParaRPr lang="tr-TR" sz="2000" b="1" dirty="0" smtClean="0"/>
          </a:p>
          <a:p>
            <a:pPr marL="0" indent="0">
              <a:buNone/>
            </a:pPr>
            <a:r>
              <a:rPr lang="tr-TR" sz="2000" b="1" dirty="0"/>
              <a:t> </a:t>
            </a:r>
            <a:r>
              <a:rPr lang="tr-TR" sz="2000" b="1" dirty="0" smtClean="0"/>
              <a:t>      </a:t>
            </a:r>
            <a:r>
              <a:rPr lang="tr-TR" sz="2000" dirty="0" smtClean="0"/>
              <a:t>30 </a:t>
            </a:r>
            <a:r>
              <a:rPr lang="tr-TR" sz="2000" dirty="0" err="1"/>
              <a:t>THz</a:t>
            </a:r>
            <a:r>
              <a:rPr lang="tr-TR" sz="2000" dirty="0"/>
              <a:t> (10 </a:t>
            </a:r>
            <a:r>
              <a:rPr lang="el-GR" sz="2000" dirty="0"/>
              <a:t>μ</a:t>
            </a:r>
            <a:r>
              <a:rPr lang="tr-TR" sz="2000" dirty="0"/>
              <a:t>m </a:t>
            </a:r>
            <a:r>
              <a:rPr lang="el-GR" sz="2000" dirty="0"/>
              <a:t>λ) </a:t>
            </a:r>
            <a:r>
              <a:rPr lang="tr-TR" sz="2000" dirty="0"/>
              <a:t>ile 120 </a:t>
            </a:r>
            <a:r>
              <a:rPr lang="tr-TR" sz="2000" dirty="0" err="1"/>
              <a:t>THz</a:t>
            </a:r>
            <a:r>
              <a:rPr lang="tr-TR" sz="2000" dirty="0"/>
              <a:t> (2.5 </a:t>
            </a:r>
            <a:r>
              <a:rPr lang="el-GR" sz="2000" dirty="0"/>
              <a:t>μ</a:t>
            </a:r>
            <a:r>
              <a:rPr lang="tr-TR" sz="2000" dirty="0"/>
              <a:t>m </a:t>
            </a:r>
            <a:r>
              <a:rPr lang="el-GR" sz="2000" dirty="0"/>
              <a:t>λ) </a:t>
            </a:r>
            <a:r>
              <a:rPr lang="tr-TR" sz="2000" dirty="0"/>
              <a:t>arasında bulunur. Sıcak cisimler bu sıklıkla bu aralıkta ışınım yayarlar. Orta kızılötesi ışınım normal moleküler titreşim tarafından emilebilir. Bu frekans aralığına bazen </a:t>
            </a:r>
            <a:r>
              <a:rPr lang="tr-TR" sz="2000" i="1" dirty="0"/>
              <a:t>parmak izi bandı</a:t>
            </a:r>
            <a:r>
              <a:rPr lang="tr-TR" sz="2000" dirty="0"/>
              <a:t> da denir.</a:t>
            </a:r>
          </a:p>
          <a:p>
            <a:r>
              <a:rPr lang="tr-TR" sz="2000" b="1" u="sng" dirty="0"/>
              <a:t>Yakın Kızılötesi:</a:t>
            </a:r>
            <a:r>
              <a:rPr lang="tr-TR" sz="2000" b="1" dirty="0"/>
              <a:t> </a:t>
            </a:r>
            <a:r>
              <a:rPr lang="tr-TR" sz="2000" dirty="0"/>
              <a:t> </a:t>
            </a:r>
            <a:endParaRPr lang="tr-TR" sz="2000" dirty="0" smtClean="0"/>
          </a:p>
          <a:p>
            <a:pPr marL="0" indent="0">
              <a:buNone/>
            </a:pPr>
            <a:r>
              <a:rPr lang="tr-TR" sz="2000" dirty="0"/>
              <a:t> </a:t>
            </a:r>
            <a:r>
              <a:rPr lang="tr-TR" sz="2000" dirty="0" smtClean="0"/>
              <a:t>      120 </a:t>
            </a:r>
            <a:r>
              <a:rPr lang="tr-TR" sz="2000" dirty="0" err="1"/>
              <a:t>THz</a:t>
            </a:r>
            <a:r>
              <a:rPr lang="tr-TR" sz="2000" dirty="0"/>
              <a:t> (2500 </a:t>
            </a:r>
            <a:r>
              <a:rPr lang="el-GR" sz="2000" dirty="0"/>
              <a:t>μ</a:t>
            </a:r>
            <a:r>
              <a:rPr lang="tr-TR" sz="2000" dirty="0"/>
              <a:t>m </a:t>
            </a:r>
            <a:r>
              <a:rPr lang="el-GR" sz="2000" dirty="0"/>
              <a:t>λ) </a:t>
            </a:r>
            <a:r>
              <a:rPr lang="tr-TR" sz="2000" dirty="0"/>
              <a:t>ile 400 </a:t>
            </a:r>
            <a:r>
              <a:rPr lang="tr-TR" sz="2000" dirty="0" err="1"/>
              <a:t>THz</a:t>
            </a:r>
            <a:r>
              <a:rPr lang="tr-TR" sz="2000" dirty="0"/>
              <a:t> (750 </a:t>
            </a:r>
            <a:r>
              <a:rPr lang="el-GR" sz="2000" dirty="0"/>
              <a:t>μ</a:t>
            </a:r>
            <a:r>
              <a:rPr lang="tr-TR" sz="2000" dirty="0"/>
              <a:t>m </a:t>
            </a:r>
            <a:r>
              <a:rPr lang="el-GR" sz="2000" dirty="0"/>
              <a:t>λ) </a:t>
            </a:r>
            <a:r>
              <a:rPr lang="tr-TR" sz="2000" dirty="0"/>
              <a:t>arasındadır. Görünür ışığa benzer fiziksel işlemler tarafından üretilir ve benzer optik kurallara tabidir.</a:t>
            </a:r>
          </a:p>
          <a:p>
            <a:pPr marL="0" indent="0">
              <a:buNone/>
            </a:pPr>
            <a:endParaRPr lang="tr-TR" sz="2000" dirty="0" smtClean="0"/>
          </a:p>
          <a:p>
            <a:pPr marL="0" indent="0">
              <a:buNone/>
            </a:pPr>
            <a:endParaRPr lang="tr-TR" sz="2000" dirty="0"/>
          </a:p>
          <a:p>
            <a:endParaRPr lang="tr-TR" sz="2000" dirty="0"/>
          </a:p>
        </p:txBody>
      </p:sp>
    </p:spTree>
    <p:extLst>
      <p:ext uri="{BB962C8B-B14F-4D97-AF65-F5344CB8AC3E}">
        <p14:creationId xmlns:p14="http://schemas.microsoft.com/office/powerpoint/2010/main" val="1230034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Autofit/>
          </a:bodyPr>
          <a:lstStyle/>
          <a:p>
            <a:pPr algn="ctr"/>
            <a:r>
              <a:rPr lang="tr-TR" sz="3200" dirty="0" smtClean="0"/>
              <a:t>Infrared Spektrometrenin Önemli Uygulamaları</a:t>
            </a:r>
            <a:endParaRPr lang="tr-TR"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55963" y="1646238"/>
            <a:ext cx="7032073"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1760</Words>
  <Application>Microsoft Office PowerPoint</Application>
  <PresentationFormat>Ekran Gösterisi (4:3)</PresentationFormat>
  <Paragraphs>226</Paragraphs>
  <Slides>31</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31</vt:i4>
      </vt:variant>
    </vt:vector>
  </HeadingPairs>
  <TitlesOfParts>
    <vt:vector size="39" baseType="lpstr">
      <vt:lpstr>Arial</vt:lpstr>
      <vt:lpstr>Book Antiqua</vt:lpstr>
      <vt:lpstr>Calibri</vt:lpstr>
      <vt:lpstr>Symbol</vt:lpstr>
      <vt:lpstr>Times New Roman</vt:lpstr>
      <vt:lpstr>Wingdings</vt:lpstr>
      <vt:lpstr>Ofis Teması</vt:lpstr>
      <vt:lpstr>Bit Eşlem Resmi</vt:lpstr>
      <vt:lpstr>PowerPoint Sunusu</vt:lpstr>
      <vt:lpstr>Infrared Spektroskopisi</vt:lpstr>
      <vt:lpstr>Tanım</vt:lpstr>
      <vt:lpstr>GİRİŞ</vt:lpstr>
      <vt:lpstr>Tarihçe</vt:lpstr>
      <vt:lpstr>IR (Kızıl Ötesi) Spektroskopisi</vt:lpstr>
      <vt:lpstr>PowerPoint Sunusu</vt:lpstr>
      <vt:lpstr>PowerPoint Sunusu</vt:lpstr>
      <vt:lpstr>Infrared Spektrometrenin Önemli Uygulamaları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IR AVANTAJLARI</vt:lpstr>
      <vt:lpstr>PowerPoint Sunusu</vt:lpstr>
      <vt:lpstr>IR DEZAVANTAJLARI</vt:lpstr>
      <vt:lpstr>KULLANIM ALANLARI</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Administrator</dc:creator>
  <cp:lastModifiedBy>ZKarakaş</cp:lastModifiedBy>
  <cp:revision>36</cp:revision>
  <dcterms:created xsi:type="dcterms:W3CDTF">2016-04-11T16:31:08Z</dcterms:created>
  <dcterms:modified xsi:type="dcterms:W3CDTF">2018-04-02T20:07:07Z</dcterms:modified>
</cp:coreProperties>
</file>