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41DA9E-2BCE-44EE-9134-76D45E82D11D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C325A7-AAC7-47DD-B21B-46287FB8B521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075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DA9E-2BCE-44EE-9134-76D45E82D11D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25A7-AAC7-47DD-B21B-46287FB8B5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772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DA9E-2BCE-44EE-9134-76D45E82D11D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25A7-AAC7-47DD-B21B-46287FB8B5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72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DA9E-2BCE-44EE-9134-76D45E82D11D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25A7-AAC7-47DD-B21B-46287FB8B521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6528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DA9E-2BCE-44EE-9134-76D45E82D11D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25A7-AAC7-47DD-B21B-46287FB8B5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8990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DA9E-2BCE-44EE-9134-76D45E82D11D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25A7-AAC7-47DD-B21B-46287FB8B5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60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DA9E-2BCE-44EE-9134-76D45E82D11D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25A7-AAC7-47DD-B21B-46287FB8B5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782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DA9E-2BCE-44EE-9134-76D45E82D11D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25A7-AAC7-47DD-B21B-46287FB8B5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123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DA9E-2BCE-44EE-9134-76D45E82D11D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25A7-AAC7-47DD-B21B-46287FB8B5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824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DA9E-2BCE-44EE-9134-76D45E82D11D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25A7-AAC7-47DD-B21B-46287FB8B5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2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DA9E-2BCE-44EE-9134-76D45E82D11D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25A7-AAC7-47DD-B21B-46287FB8B5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508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DA9E-2BCE-44EE-9134-76D45E82D11D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25A7-AAC7-47DD-B21B-46287FB8B5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667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DA9E-2BCE-44EE-9134-76D45E82D11D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25A7-AAC7-47DD-B21B-46287FB8B5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031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DA9E-2BCE-44EE-9134-76D45E82D11D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25A7-AAC7-47DD-B21B-46287FB8B5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848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DA9E-2BCE-44EE-9134-76D45E82D11D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25A7-AAC7-47DD-B21B-46287FB8B5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568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DA9E-2BCE-44EE-9134-76D45E82D11D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25A7-AAC7-47DD-B21B-46287FB8B5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541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DA9E-2BCE-44EE-9134-76D45E82D11D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25A7-AAC7-47DD-B21B-46287FB8B5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242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41DA9E-2BCE-44EE-9134-76D45E82D11D}" type="datetimeFigureOut">
              <a:rPr lang="tr-TR" smtClean="0"/>
              <a:t>5.04.2018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0C325A7-AAC7-47DD-B21B-46287FB8B5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67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524000" y="2475587"/>
            <a:ext cx="9144000" cy="707886"/>
          </a:xfrm>
          <a:prstGeom prst="rect">
            <a:avLst/>
          </a:prstGeom>
          <a:noFill/>
          <a:ln>
            <a:noFill/>
          </a:ln>
          <a:effectLst>
            <a:outerShdw dist="23000" dir="5400000" rotWithShape="0">
              <a:schemeClr val="bg2">
                <a:alpha val="3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tr-TR" sz="4000" b="1" dirty="0">
                <a:ln>
                  <a:solidFill>
                    <a:schemeClr val="tx1"/>
                  </a:solidFill>
                </a:ln>
              </a:rPr>
              <a:t>İLAÇ VE BAHARAT BİTKİLER</a:t>
            </a:r>
            <a:endParaRPr lang="tr-TR" sz="4000" b="1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4825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90738" y="419100"/>
            <a:ext cx="8001000" cy="60960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tr-TR" sz="2800" b="1" dirty="0">
                <a:solidFill>
                  <a:prstClr val="black"/>
                </a:solidFill>
              </a:rPr>
              <a:t>İlaç – Baharat Bitkileri</a:t>
            </a:r>
            <a:endParaRPr lang="tr-TR" sz="28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7838" y="1317625"/>
            <a:ext cx="870585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6825" indent="-28575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4813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82800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90788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79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51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23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95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900"/>
              </a:spcAft>
            </a:pPr>
            <a:r>
              <a:rPr lang="tr-TR" sz="1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İlaç bitkileri,</a:t>
            </a:r>
            <a:r>
              <a:rPr lang="tr-TR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belirli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rahatsızlık ve hastalıkların önlenmesinde, tedavisinde ve ilaç yapımında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kullanılırken, </a:t>
            </a:r>
            <a:r>
              <a:rPr lang="tr-TR" sz="1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Baharat bitkileri</a:t>
            </a:r>
            <a:r>
              <a:rPr lang="tr-TR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daha çok koku ve tat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özelliklerine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sahip olmalarından dolayı çeşni ve gıda veya içeceklerde katkı olarak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kullanılır.</a:t>
            </a:r>
            <a:endParaRPr lang="tr-TR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Aft>
                <a:spcPts val="900"/>
              </a:spcAft>
            </a:pPr>
            <a:r>
              <a:rPr lang="tr-TR" sz="1600" b="1" dirty="0">
                <a:solidFill>
                  <a:srgbClr val="FF0000"/>
                </a:solidFill>
              </a:rPr>
              <a:t>Bitkinin kokusu, genelde sahip olduğu uçucu bileşiklerden (uçucu yağ) kaynaklanmaktadır. </a:t>
            </a:r>
            <a:r>
              <a:rPr lang="tr-TR" sz="1600" b="1" dirty="0">
                <a:solidFill>
                  <a:srgbClr val="FF0000"/>
                </a:solidFill>
              </a:rPr>
              <a:t>Elde </a:t>
            </a:r>
            <a:r>
              <a:rPr lang="tr-TR" sz="1600" b="1" dirty="0">
                <a:solidFill>
                  <a:srgbClr val="FF0000"/>
                </a:solidFill>
              </a:rPr>
              <a:t>edilen uçucu yağlar, koku ve tat özelliklerinden başka kozmetik ve parfümeride yaygın olarak kullanılır</a:t>
            </a:r>
            <a:r>
              <a:rPr lang="tr-TR" sz="1600" b="1" dirty="0">
                <a:solidFill>
                  <a:srgbClr val="FF0000"/>
                </a:solidFill>
              </a:rPr>
              <a:t>.</a:t>
            </a:r>
          </a:p>
          <a:p>
            <a:pPr algn="just" eaLnBrk="1" hangingPunct="1">
              <a:spcAft>
                <a:spcPts val="900"/>
              </a:spcAft>
            </a:pPr>
            <a:r>
              <a:rPr lang="tr-TR" sz="1600" b="1" dirty="0"/>
              <a:t>Örneğin, kültürü de yapılan pelin otu </a:t>
            </a:r>
            <a:r>
              <a:rPr lang="tr-TR" sz="1600" b="1" i="1" dirty="0"/>
              <a:t>(Artemisia absinthium </a:t>
            </a:r>
            <a:r>
              <a:rPr lang="tr-TR" sz="1600" b="1" dirty="0"/>
              <a:t>L.</a:t>
            </a:r>
            <a:r>
              <a:rPr lang="tr-TR" sz="1600" b="1" i="1" dirty="0"/>
              <a:t>) </a:t>
            </a:r>
            <a:r>
              <a:rPr lang="tr-TR" sz="1600" b="1" dirty="0"/>
              <a:t>parazitlere karşı ilaç olarak kullanımı yanında özel tat ve kokusundan dolayı ayrıca absint, vermut gibi alkollü içkilerin üretiminde kullanılır</a:t>
            </a:r>
            <a:r>
              <a:rPr lang="tr-TR" sz="1600" b="1" dirty="0"/>
              <a:t>.</a:t>
            </a:r>
          </a:p>
          <a:p>
            <a:pPr algn="just" eaLnBrk="1" hangingPunct="1">
              <a:spcAft>
                <a:spcPts val="900"/>
              </a:spcAft>
            </a:pPr>
            <a:r>
              <a:rPr lang="tr-TR" sz="1600" b="1" dirty="0">
                <a:solidFill>
                  <a:srgbClr val="FF0000"/>
                </a:solidFill>
              </a:rPr>
              <a:t>Dünya Sağlık </a:t>
            </a:r>
            <a:r>
              <a:rPr lang="tr-TR" sz="1600" b="1" dirty="0">
                <a:solidFill>
                  <a:srgbClr val="FF0000"/>
                </a:solidFill>
              </a:rPr>
              <a:t>Örgütü (WHO)’ne </a:t>
            </a:r>
            <a:r>
              <a:rPr lang="tr-TR" sz="1600" b="1" dirty="0">
                <a:solidFill>
                  <a:srgbClr val="FF0000"/>
                </a:solidFill>
              </a:rPr>
              <a:t>göre </a:t>
            </a:r>
            <a:r>
              <a:rPr lang="tr-TR" sz="1600" b="1" u="sng" dirty="0">
                <a:solidFill>
                  <a:srgbClr val="FF0000"/>
                </a:solidFill>
              </a:rPr>
              <a:t>ilaç</a:t>
            </a:r>
            <a:r>
              <a:rPr lang="tr-TR" sz="1600" b="1" dirty="0">
                <a:solidFill>
                  <a:srgbClr val="FF0000"/>
                </a:solidFill>
              </a:rPr>
              <a:t>; </a:t>
            </a:r>
            <a:r>
              <a:rPr lang="tr-TR" sz="1600" b="1" i="1" dirty="0">
                <a:solidFill>
                  <a:srgbClr val="FF0000"/>
                </a:solidFill>
              </a:rPr>
              <a:t>“fizyolojik sistemleri veya patolojik durumları, alanın yararı için değiştirmek veya incelemek amacıyla kullanılan veya kullanımı öngörülen bir madde veya üründür</a:t>
            </a:r>
            <a:r>
              <a:rPr lang="tr-TR" sz="1600" b="1" i="1" dirty="0">
                <a:solidFill>
                  <a:srgbClr val="FF0000"/>
                </a:solidFill>
              </a:rPr>
              <a:t>.”</a:t>
            </a:r>
          </a:p>
          <a:p>
            <a:pPr algn="just" eaLnBrk="1" hangingPunct="1">
              <a:spcAft>
                <a:spcPts val="900"/>
              </a:spcAft>
            </a:pPr>
            <a:r>
              <a:rPr lang="tr-TR" sz="1600" b="1" u="sng" dirty="0"/>
              <a:t>Tıbbi </a:t>
            </a:r>
            <a:r>
              <a:rPr lang="tr-TR" sz="1600" b="1" u="sng" dirty="0"/>
              <a:t>bitkisel </a:t>
            </a:r>
            <a:r>
              <a:rPr lang="tr-TR" sz="1600" b="1" u="sng" dirty="0"/>
              <a:t>ürünler</a:t>
            </a:r>
            <a:r>
              <a:rPr lang="tr-TR" sz="1600" b="1" dirty="0"/>
              <a:t>; </a:t>
            </a:r>
            <a:r>
              <a:rPr lang="tr-TR" sz="1600" b="1" dirty="0"/>
              <a:t>hastalıkları iyileştirmek, şiddetini hafifletmek, hastalıklardan korunmak, tedaviye yardımcı olmak amacıyla bir veya birçok bitkinin çeşitli kısımlarının doğrudan veya çeşitli işlemlerden geçirilmesinden sonra hazırlanıp ambalajlanmış halde pazara sunulan </a:t>
            </a:r>
            <a:r>
              <a:rPr lang="tr-TR" sz="1600" b="1" dirty="0"/>
              <a:t>ürünler </a:t>
            </a:r>
            <a:r>
              <a:rPr lang="tr-TR" sz="1600" b="1" dirty="0"/>
              <a:t>veya preparatlardır.</a:t>
            </a:r>
            <a:endParaRPr lang="tr-TR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81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90738" y="419100"/>
            <a:ext cx="8001000" cy="60960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tr-TR" sz="2800" b="1" dirty="0">
                <a:solidFill>
                  <a:prstClr val="black"/>
                </a:solidFill>
              </a:rPr>
              <a:t>İlaç – Baharat Bitkileri</a:t>
            </a:r>
            <a:endParaRPr lang="tr-TR" sz="28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7838" y="1317625"/>
            <a:ext cx="8705850" cy="542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6825" indent="-28575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4813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82800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90788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79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51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23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95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900"/>
              </a:spcAft>
            </a:pPr>
            <a:r>
              <a:rPr lang="tr-TR" sz="1600" b="1" dirty="0"/>
              <a:t>Tıbbi </a:t>
            </a:r>
            <a:r>
              <a:rPr lang="tr-TR" sz="1600" b="1" dirty="0"/>
              <a:t>amaçlar </a:t>
            </a:r>
            <a:r>
              <a:rPr lang="tr-TR" sz="1600" b="1" dirty="0"/>
              <a:t>için </a:t>
            </a:r>
            <a:r>
              <a:rPr lang="tr-TR" sz="1600" b="1" dirty="0"/>
              <a:t>kullanılacak bitkilerin etkilerini pratik, tekrarlanabilir, güvenilir olarak sağlayabilmek için, </a:t>
            </a:r>
            <a:r>
              <a:rPr lang="tr-TR" sz="1600" b="1" dirty="0"/>
              <a:t>bitkisel hammaddelere </a:t>
            </a:r>
            <a:r>
              <a:rPr lang="tr-TR" sz="1600" b="1" dirty="0"/>
              <a:t>ait özel farmakope standartlarına ihtiyaç vardır. Aksi halde, bitkisel ürünleri ilaç olarak standardize etmek mümkün olmaz</a:t>
            </a:r>
            <a:r>
              <a:rPr lang="tr-TR" sz="1600" b="1" dirty="0"/>
              <a:t>.</a:t>
            </a:r>
          </a:p>
          <a:p>
            <a:pPr algn="just">
              <a:spcAft>
                <a:spcPts val="900"/>
              </a:spcAft>
            </a:pPr>
            <a:r>
              <a:rPr lang="tr-TR" sz="1600" b="1" u="sng" dirty="0">
                <a:solidFill>
                  <a:srgbClr val="FF0000"/>
                </a:solidFill>
              </a:rPr>
              <a:t>Farmakope</a:t>
            </a:r>
            <a:r>
              <a:rPr lang="tr-TR" sz="1600" b="1" dirty="0">
                <a:solidFill>
                  <a:srgbClr val="FF0000"/>
                </a:solidFill>
              </a:rPr>
              <a:t>: Etkin maddelerin ve ilaçların canlılarda koruma, teşhis ve tedavi amaçlı olarak kullanılabilmeleri için gerekli ve geçerli özellikleri bildiren resmi kaynak, kodeks</a:t>
            </a:r>
            <a:r>
              <a:rPr lang="tr-TR" sz="1600" b="1" dirty="0">
                <a:solidFill>
                  <a:srgbClr val="FF0000"/>
                </a:solidFill>
              </a:rPr>
              <a:t>.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000024"/>
                </a:solidFill>
              </a:rPr>
              <a:t>Dünya Sağlık Örgütü (WHO) verilerine göre </a:t>
            </a:r>
            <a:r>
              <a:rPr lang="tr-TR" sz="1600" b="1" dirty="0">
                <a:solidFill>
                  <a:srgbClr val="000024"/>
                </a:solidFill>
              </a:rPr>
              <a:t>dünyada </a:t>
            </a:r>
            <a:r>
              <a:rPr lang="tr-TR" sz="1600" b="1" dirty="0">
                <a:solidFill>
                  <a:srgbClr val="000024"/>
                </a:solidFill>
              </a:rPr>
              <a:t>yaklaşık </a:t>
            </a:r>
            <a:r>
              <a:rPr lang="tr-TR" sz="1600" b="1" dirty="0">
                <a:solidFill>
                  <a:srgbClr val="000024"/>
                </a:solidFill>
              </a:rPr>
              <a:t>20000 </a:t>
            </a:r>
            <a:r>
              <a:rPr lang="tr-TR" sz="1600" b="1" dirty="0">
                <a:solidFill>
                  <a:srgbClr val="000024"/>
                </a:solidFill>
              </a:rPr>
              <a:t>bitki türü </a:t>
            </a:r>
            <a:r>
              <a:rPr lang="tr-TR" sz="1600" b="1" dirty="0">
                <a:solidFill>
                  <a:srgbClr val="000024"/>
                </a:solidFill>
              </a:rPr>
              <a:t>ilaç (tıbbi) amacıyla </a:t>
            </a:r>
            <a:r>
              <a:rPr lang="tr-TR" sz="1600" b="1" dirty="0">
                <a:solidFill>
                  <a:srgbClr val="000024"/>
                </a:solidFill>
              </a:rPr>
              <a:t>kullanılmaktadır</a:t>
            </a:r>
            <a:r>
              <a:rPr lang="tr-TR" sz="1600" b="1" dirty="0">
                <a:solidFill>
                  <a:srgbClr val="000024"/>
                </a:solidFill>
              </a:rPr>
              <a:t>.</a:t>
            </a:r>
          </a:p>
          <a:p>
            <a:pPr algn="just">
              <a:spcAft>
                <a:spcPts val="900"/>
              </a:spcAft>
            </a:pPr>
            <a:r>
              <a:rPr lang="tr-TR" altLang="tr-TR" sz="1600" b="1" dirty="0">
                <a:solidFill>
                  <a:srgbClr val="FF0000"/>
                </a:solidFill>
              </a:rPr>
              <a:t>Bunlardan </a:t>
            </a:r>
            <a:r>
              <a:rPr lang="tr-TR" altLang="tr-TR" sz="1600" b="1" dirty="0">
                <a:solidFill>
                  <a:srgbClr val="FF0000"/>
                </a:solidFill>
              </a:rPr>
              <a:t>4000 </a:t>
            </a:r>
            <a:r>
              <a:rPr lang="tr-TR" altLang="tr-TR" sz="1600" b="1" dirty="0">
                <a:solidFill>
                  <a:srgbClr val="FF0000"/>
                </a:solidFill>
              </a:rPr>
              <a:t>çeşit bitkisel drog yaygın bir şekilde kullanılırken, Avrupa’da </a:t>
            </a:r>
            <a:r>
              <a:rPr lang="tr-TR" altLang="tr-TR" sz="1600" b="1" dirty="0">
                <a:solidFill>
                  <a:srgbClr val="FF0000"/>
                </a:solidFill>
              </a:rPr>
              <a:t>2000 </a:t>
            </a:r>
            <a:r>
              <a:rPr lang="tr-TR" altLang="tr-TR" sz="1600" b="1" dirty="0">
                <a:solidFill>
                  <a:srgbClr val="FF0000"/>
                </a:solidFill>
              </a:rPr>
              <a:t>kadar bitkisel drog ticareti yapılmaktadır</a:t>
            </a:r>
            <a:r>
              <a:rPr lang="tr-TR" altLang="tr-TR" sz="1600" b="1" dirty="0">
                <a:solidFill>
                  <a:srgbClr val="FF0000"/>
                </a:solidFill>
              </a:rPr>
              <a:t>.</a:t>
            </a:r>
          </a:p>
          <a:p>
            <a:pPr algn="just">
              <a:spcAft>
                <a:spcPts val="900"/>
              </a:spcAft>
            </a:pPr>
            <a:r>
              <a:rPr lang="tr-TR" altLang="tr-TR" sz="1600" b="1" dirty="0">
                <a:solidFill>
                  <a:srgbClr val="000024"/>
                </a:solidFill>
              </a:rPr>
              <a:t>Türkiye’de iç ve dış ticareti yapılan </a:t>
            </a:r>
            <a:r>
              <a:rPr lang="tr-TR" altLang="tr-TR" sz="1600" b="1" dirty="0">
                <a:solidFill>
                  <a:srgbClr val="000024"/>
                </a:solidFill>
              </a:rPr>
              <a:t>ilaç </a:t>
            </a:r>
            <a:r>
              <a:rPr lang="tr-TR" altLang="tr-TR" sz="1600" b="1" dirty="0">
                <a:solidFill>
                  <a:srgbClr val="000024"/>
                </a:solidFill>
              </a:rPr>
              <a:t>ve </a:t>
            </a:r>
            <a:r>
              <a:rPr lang="tr-TR" altLang="tr-TR" sz="1600" b="1" dirty="0">
                <a:solidFill>
                  <a:srgbClr val="000024"/>
                </a:solidFill>
              </a:rPr>
              <a:t>baharat bitkileri 350 civarıdır. </a:t>
            </a:r>
            <a:r>
              <a:rPr lang="tr-TR" altLang="tr-TR" sz="1600" b="1" dirty="0">
                <a:solidFill>
                  <a:srgbClr val="000024"/>
                </a:solidFill>
              </a:rPr>
              <a:t>Türkiye dünya genelinde yaklaşık 100 ülkeye </a:t>
            </a:r>
            <a:r>
              <a:rPr lang="tr-TR" altLang="tr-TR" sz="1600" b="1" dirty="0">
                <a:solidFill>
                  <a:srgbClr val="000024"/>
                </a:solidFill>
              </a:rPr>
              <a:t>ilaç </a:t>
            </a:r>
            <a:r>
              <a:rPr lang="tr-TR" altLang="tr-TR" sz="1600" b="1" dirty="0">
                <a:solidFill>
                  <a:srgbClr val="000024"/>
                </a:solidFill>
              </a:rPr>
              <a:t>ve </a:t>
            </a:r>
            <a:r>
              <a:rPr lang="tr-TR" altLang="tr-TR" sz="1600" b="1" dirty="0">
                <a:solidFill>
                  <a:srgbClr val="000024"/>
                </a:solidFill>
              </a:rPr>
              <a:t>baharat bitkisi </a:t>
            </a:r>
            <a:r>
              <a:rPr lang="tr-TR" altLang="tr-TR" sz="1600" b="1" dirty="0">
                <a:solidFill>
                  <a:srgbClr val="000024"/>
                </a:solidFill>
              </a:rPr>
              <a:t>ihracatı yapmaktadır</a:t>
            </a:r>
            <a:r>
              <a:rPr lang="tr-TR" altLang="tr-TR" sz="1600" b="1" dirty="0">
                <a:solidFill>
                  <a:srgbClr val="000024"/>
                </a:solidFill>
              </a:rPr>
              <a:t>.</a:t>
            </a:r>
          </a:p>
          <a:p>
            <a:pPr algn="just">
              <a:spcAft>
                <a:spcPts val="900"/>
              </a:spcAft>
            </a:pPr>
            <a:r>
              <a:rPr lang="tr-TR" altLang="tr-TR" sz="1600" b="1" dirty="0">
                <a:solidFill>
                  <a:srgbClr val="FF0000"/>
                </a:solidFill>
              </a:rPr>
              <a:t>Dış satımının önemli </a:t>
            </a:r>
            <a:r>
              <a:rPr lang="tr-TR" altLang="tr-TR" sz="1600" b="1" dirty="0">
                <a:solidFill>
                  <a:srgbClr val="FF0000"/>
                </a:solidFill>
              </a:rPr>
              <a:t>kısmı </a:t>
            </a:r>
            <a:r>
              <a:rPr lang="tr-TR" altLang="tr-TR" sz="1600" b="1" dirty="0">
                <a:solidFill>
                  <a:srgbClr val="FF0000"/>
                </a:solidFill>
              </a:rPr>
              <a:t>ABD, Almanya, Vietnam, Hollanda, Polonya, Brezilya, Kanada, İtalya, Belçika, Yunanistan, Fransa ve </a:t>
            </a:r>
            <a:r>
              <a:rPr lang="tr-TR" altLang="tr-TR" sz="1600" b="1" dirty="0">
                <a:solidFill>
                  <a:srgbClr val="FF0000"/>
                </a:solidFill>
              </a:rPr>
              <a:t>Japonya’ya yapılmaktadır.</a:t>
            </a:r>
          </a:p>
          <a:p>
            <a:pPr algn="just">
              <a:spcAft>
                <a:spcPts val="900"/>
              </a:spcAft>
            </a:pPr>
            <a:r>
              <a:rPr lang="tr-TR" altLang="tr-TR" sz="1600" b="1" dirty="0">
                <a:solidFill>
                  <a:srgbClr val="000024"/>
                </a:solidFill>
              </a:rPr>
              <a:t>Türkiye’nin </a:t>
            </a:r>
            <a:r>
              <a:rPr lang="tr-TR" altLang="tr-TR" sz="1600" b="1" dirty="0">
                <a:solidFill>
                  <a:srgbClr val="000024"/>
                </a:solidFill>
              </a:rPr>
              <a:t>ilaç </a:t>
            </a:r>
            <a:r>
              <a:rPr lang="tr-TR" altLang="tr-TR" sz="1600" b="1" dirty="0">
                <a:solidFill>
                  <a:srgbClr val="000024"/>
                </a:solidFill>
              </a:rPr>
              <a:t>ve </a:t>
            </a:r>
            <a:r>
              <a:rPr lang="tr-TR" altLang="tr-TR" sz="1600" b="1" dirty="0">
                <a:solidFill>
                  <a:srgbClr val="000024"/>
                </a:solidFill>
              </a:rPr>
              <a:t>baharat bitkileri </a:t>
            </a:r>
            <a:r>
              <a:rPr lang="tr-TR" altLang="tr-TR" sz="1600" b="1" dirty="0">
                <a:solidFill>
                  <a:srgbClr val="000024"/>
                </a:solidFill>
              </a:rPr>
              <a:t>ihracatı yıllara göre değişmekle birlikte yaklaşık 90 milyon dolar civarındadır</a:t>
            </a:r>
            <a:r>
              <a:rPr lang="tr-TR" altLang="tr-TR" sz="1600" b="1" dirty="0">
                <a:solidFill>
                  <a:srgbClr val="000024"/>
                </a:solidFill>
              </a:rPr>
              <a:t>.</a:t>
            </a:r>
          </a:p>
          <a:p>
            <a:pPr algn="just">
              <a:spcAft>
                <a:spcPts val="900"/>
              </a:spcAft>
            </a:pPr>
            <a:r>
              <a:rPr lang="tr-TR" altLang="tr-TR" sz="1600" b="1" dirty="0"/>
              <a:t>Türkiye’nin ihraç ettiği önemli </a:t>
            </a:r>
            <a:r>
              <a:rPr lang="tr-TR" altLang="tr-TR" sz="1600" b="1" dirty="0"/>
              <a:t>ilaç </a:t>
            </a:r>
            <a:r>
              <a:rPr lang="tr-TR" altLang="tr-TR" sz="1600" b="1" dirty="0"/>
              <a:t>ve baharat </a:t>
            </a:r>
            <a:r>
              <a:rPr lang="tr-TR" altLang="tr-TR" sz="1600" b="1" dirty="0"/>
              <a:t>bitkileri; </a:t>
            </a:r>
            <a:r>
              <a:rPr lang="tr-TR" altLang="tr-TR" sz="1600" b="1" dirty="0"/>
              <a:t>kekik, defne yaprağı, kimyon, anason, rezene tohumu, ardıç kabuğu, mahlep, çemen, biberiye, meyan kökü, nane, sumak, adaçayı ve ıhlamur çiçeğidir.</a:t>
            </a:r>
            <a:endParaRPr lang="tr-TR" sz="1600" b="1" dirty="0"/>
          </a:p>
        </p:txBody>
      </p:sp>
    </p:spTree>
    <p:extLst>
      <p:ext uri="{BB962C8B-B14F-4D97-AF65-F5344CB8AC3E}">
        <p14:creationId xmlns:p14="http://schemas.microsoft.com/office/powerpoint/2010/main" val="242478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47838" y="419100"/>
            <a:ext cx="7764462" cy="60960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tr-TR" sz="2800" b="1" dirty="0">
                <a:solidFill>
                  <a:prstClr val="black"/>
                </a:solidFill>
              </a:rPr>
              <a:t>İlaç – Baharat Bitkileri</a:t>
            </a:r>
            <a:endParaRPr lang="tr-TR" sz="28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7838" y="1317625"/>
            <a:ext cx="870585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6825" indent="-28575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4813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82800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90788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79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51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23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95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900"/>
              </a:spcAft>
            </a:pPr>
            <a:r>
              <a:rPr lang="tr-TR" sz="1600" b="1" dirty="0">
                <a:solidFill>
                  <a:srgbClr val="000024"/>
                </a:solidFill>
              </a:rPr>
              <a:t>Türkiye’nin iklim ve ekolojik özelliklerinden dolayı birçok </a:t>
            </a:r>
            <a:r>
              <a:rPr lang="tr-TR" sz="1600" b="1" dirty="0">
                <a:solidFill>
                  <a:srgbClr val="000024"/>
                </a:solidFill>
              </a:rPr>
              <a:t>ilaç </a:t>
            </a:r>
            <a:r>
              <a:rPr lang="tr-TR" sz="1600" b="1" dirty="0">
                <a:solidFill>
                  <a:srgbClr val="000024"/>
                </a:solidFill>
              </a:rPr>
              <a:t>ve </a:t>
            </a:r>
            <a:r>
              <a:rPr lang="tr-TR" sz="1600" b="1" dirty="0">
                <a:solidFill>
                  <a:srgbClr val="000024"/>
                </a:solidFill>
              </a:rPr>
              <a:t>baharat bitkisi </a:t>
            </a:r>
            <a:r>
              <a:rPr lang="tr-TR" sz="1600" b="1" dirty="0">
                <a:solidFill>
                  <a:srgbClr val="000024"/>
                </a:solidFill>
              </a:rPr>
              <a:t>yetiştirilebilmekte veya dünyanın birçok yerinde olduğu gibi doğadan </a:t>
            </a:r>
            <a:r>
              <a:rPr lang="tr-TR" sz="1600" b="1" dirty="0">
                <a:solidFill>
                  <a:srgbClr val="000024"/>
                </a:solidFill>
              </a:rPr>
              <a:t>toplanmaktadır.</a:t>
            </a:r>
          </a:p>
          <a:p>
            <a:pPr marL="266700" indent="-266700" algn="just" eaLnBrk="1" hangingPunct="1">
              <a:spcAft>
                <a:spcPts val="900"/>
              </a:spcAft>
            </a:pPr>
            <a:r>
              <a:rPr lang="tr-TR" sz="1600" b="1" u="sng" dirty="0">
                <a:solidFill>
                  <a:srgbClr val="FF0000"/>
                </a:solidFill>
              </a:rPr>
              <a:t>Kültürü </a:t>
            </a:r>
            <a:r>
              <a:rPr lang="tr-TR" sz="1600" b="1" u="sng" dirty="0">
                <a:solidFill>
                  <a:srgbClr val="FF0000"/>
                </a:solidFill>
              </a:rPr>
              <a:t>yapılanlar</a:t>
            </a:r>
            <a:r>
              <a:rPr lang="tr-TR" sz="1600" b="1" dirty="0">
                <a:solidFill>
                  <a:srgbClr val="FF0000"/>
                </a:solidFill>
              </a:rPr>
              <a:t>; </a:t>
            </a:r>
            <a:r>
              <a:rPr lang="tr-TR" sz="1600" b="1" dirty="0">
                <a:solidFill>
                  <a:srgbClr val="FF0000"/>
                </a:solidFill>
              </a:rPr>
              <a:t>Kimyon, anason, kekik, çemen, rezene, </a:t>
            </a:r>
            <a:r>
              <a:rPr lang="tr-TR" sz="1600" b="1" dirty="0">
                <a:solidFill>
                  <a:srgbClr val="FF0000"/>
                </a:solidFill>
              </a:rPr>
              <a:t>nane, </a:t>
            </a:r>
            <a:r>
              <a:rPr lang="tr-TR" sz="1600" b="1" dirty="0">
                <a:solidFill>
                  <a:srgbClr val="FF0000"/>
                </a:solidFill>
              </a:rPr>
              <a:t>şerbetçi </a:t>
            </a:r>
            <a:r>
              <a:rPr lang="tr-TR" sz="1600" b="1" dirty="0">
                <a:solidFill>
                  <a:srgbClr val="FF0000"/>
                </a:solidFill>
              </a:rPr>
              <a:t>otu, kişniş.</a:t>
            </a:r>
          </a:p>
          <a:p>
            <a:pPr algn="just" eaLnBrk="1" hangingPunct="1">
              <a:spcAft>
                <a:spcPts val="900"/>
              </a:spcAft>
            </a:pPr>
            <a:r>
              <a:rPr lang="tr-TR" sz="1600" b="1" u="sng" dirty="0">
                <a:solidFill>
                  <a:srgbClr val="000024"/>
                </a:solidFill>
              </a:rPr>
              <a:t>Doğadan </a:t>
            </a:r>
            <a:r>
              <a:rPr lang="tr-TR" sz="1600" b="1" u="sng" dirty="0">
                <a:solidFill>
                  <a:srgbClr val="000024"/>
                </a:solidFill>
              </a:rPr>
              <a:t>toplananlar</a:t>
            </a:r>
            <a:r>
              <a:rPr lang="tr-TR" sz="1600" b="1" dirty="0">
                <a:solidFill>
                  <a:srgbClr val="000024"/>
                </a:solidFill>
              </a:rPr>
              <a:t>; </a:t>
            </a:r>
            <a:r>
              <a:rPr lang="tr-TR" sz="1600" b="1" dirty="0">
                <a:solidFill>
                  <a:srgbClr val="000024"/>
                </a:solidFill>
              </a:rPr>
              <a:t>Defne, mahlep, ıhlamur çiçeği, adaçayı, biberiye, meyan kökü ve </a:t>
            </a:r>
            <a:r>
              <a:rPr lang="tr-TR" sz="1600" b="1" dirty="0">
                <a:solidFill>
                  <a:srgbClr val="000024"/>
                </a:solidFill>
              </a:rPr>
              <a:t>ardıç.</a:t>
            </a:r>
            <a:endParaRPr lang="tr-TR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Doğadan toplamada zararı artıran faktörler:</a:t>
            </a:r>
          </a:p>
          <a:p>
            <a:pPr marL="285750" indent="-285750" algn="just">
              <a:spcAft>
                <a:spcPts val="900"/>
              </a:spcAft>
              <a:buFontTx/>
              <a:buChar char="-"/>
            </a:pP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Aşırı otlatma,</a:t>
            </a:r>
          </a:p>
          <a:p>
            <a:pPr marL="285750" indent="-285750" algn="just">
              <a:spcAft>
                <a:spcPts val="900"/>
              </a:spcAft>
              <a:buFontTx/>
              <a:buChar char="-"/>
            </a:pP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Erken toplama,</a:t>
            </a:r>
          </a:p>
          <a:p>
            <a:pPr marL="285750" indent="-285750" algn="just">
              <a:spcAft>
                <a:spcPts val="900"/>
              </a:spcAft>
              <a:buFontTx/>
              <a:buChar char="-"/>
            </a:pP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Kontrolsüz toplama,</a:t>
            </a:r>
          </a:p>
          <a:p>
            <a:pPr marL="285750" indent="-285750" algn="just">
              <a:spcAft>
                <a:spcPts val="900"/>
              </a:spcAft>
              <a:buFontTx/>
              <a:buChar char="-"/>
            </a:pP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Toplanan bitki kısmı,</a:t>
            </a:r>
          </a:p>
          <a:p>
            <a:pPr marL="285750" indent="-285750" algn="just">
              <a:spcAft>
                <a:spcPts val="900"/>
              </a:spcAft>
              <a:buFontTx/>
              <a:buChar char="-"/>
            </a:pP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Diğer bitkilerin toplanan bitkilerin yerini alması. </a:t>
            </a:r>
            <a:endParaRPr 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35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47838" y="419100"/>
            <a:ext cx="7764462" cy="60960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tr-TR" sz="2800" b="1" dirty="0">
                <a:solidFill>
                  <a:prstClr val="black"/>
                </a:solidFill>
              </a:rPr>
              <a:t>İlaç – Baharat Bitkileri</a:t>
            </a:r>
            <a:endParaRPr lang="tr-TR" sz="28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7838" y="1317625"/>
            <a:ext cx="870585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6825" indent="-28575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4813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82800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90788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79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51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23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95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Doğadan Toplamada Zararı Azaltmanın Yolları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0000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Toplamanın </a:t>
            </a:r>
            <a:r>
              <a:rPr lang="tr-TR" sz="1600" b="1" dirty="0">
                <a:solidFill>
                  <a:srgbClr val="0000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düzenlenmesi ve kontrolü </a:t>
            </a:r>
          </a:p>
          <a:p>
            <a:pPr marL="449263" indent="-182563">
              <a:spcAft>
                <a:spcPts val="900"/>
              </a:spcAft>
              <a:buFontTx/>
              <a:buChar char="-"/>
              <a:defRPr/>
            </a:pPr>
            <a:r>
              <a:rPr lang="tr-TR" sz="1600" b="1" dirty="0">
                <a:solidFill>
                  <a:srgbClr val="0000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Münavebeli </a:t>
            </a:r>
            <a:r>
              <a:rPr lang="tr-TR" sz="1600" b="1" dirty="0">
                <a:solidFill>
                  <a:srgbClr val="0000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toplama, </a:t>
            </a:r>
            <a:endParaRPr lang="tr-TR" sz="1600" b="1" dirty="0">
              <a:solidFill>
                <a:srgbClr val="0000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9263" indent="-182563">
              <a:spcAft>
                <a:spcPts val="900"/>
              </a:spcAft>
              <a:buFontTx/>
              <a:buChar char="-"/>
              <a:defRPr/>
            </a:pPr>
            <a:r>
              <a:rPr lang="tr-TR" sz="1600" b="1" dirty="0">
                <a:solidFill>
                  <a:srgbClr val="0000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Dinlendirerek </a:t>
            </a:r>
            <a:r>
              <a:rPr lang="tr-TR" sz="1600" b="1" dirty="0">
                <a:solidFill>
                  <a:srgbClr val="0000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toplama, </a:t>
            </a:r>
          </a:p>
          <a:p>
            <a:pPr marL="449263" indent="-182563">
              <a:spcAft>
                <a:spcPts val="900"/>
              </a:spcAft>
              <a:buFontTx/>
              <a:buChar char="-"/>
              <a:defRPr/>
            </a:pPr>
            <a:r>
              <a:rPr lang="tr-TR" sz="1600" b="1" dirty="0">
                <a:solidFill>
                  <a:srgbClr val="0000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Düzenli toplama, </a:t>
            </a:r>
          </a:p>
          <a:p>
            <a:pPr marL="449263" indent="-182563">
              <a:spcAft>
                <a:spcPts val="900"/>
              </a:spcAft>
              <a:buFontTx/>
              <a:buChar char="-"/>
              <a:defRPr/>
            </a:pPr>
            <a:r>
              <a:rPr lang="tr-TR" sz="1600" b="1" dirty="0">
                <a:solidFill>
                  <a:srgbClr val="0000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İhracatın kısıtlanması.</a:t>
            </a:r>
          </a:p>
          <a:p>
            <a:pPr defTabSz="898525">
              <a:spcAft>
                <a:spcPts val="900"/>
              </a:spcAft>
              <a:defRPr/>
            </a:pP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Eğitim</a:t>
            </a:r>
          </a:p>
          <a:p>
            <a:pPr marL="449263" indent="-182563">
              <a:spcAft>
                <a:spcPts val="900"/>
              </a:spcAft>
              <a:buFontTx/>
              <a:buChar char="-"/>
              <a:defRPr/>
            </a:pP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Toplum eğitimi,</a:t>
            </a:r>
          </a:p>
          <a:p>
            <a:pPr marL="449263" indent="-182563">
              <a:spcAft>
                <a:spcPts val="900"/>
              </a:spcAft>
              <a:buFontTx/>
              <a:buChar char="-"/>
              <a:defRPr/>
            </a:pP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Firma 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personel 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eğitimi,</a:t>
            </a:r>
          </a:p>
          <a:p>
            <a:pPr marL="449263" indent="-182563">
              <a:spcAft>
                <a:spcPts val="900"/>
              </a:spcAft>
              <a:buFontTx/>
              <a:buChar char="-"/>
              <a:defRPr/>
            </a:pP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Toplayıcı eğitimi,</a:t>
            </a:r>
          </a:p>
          <a:p>
            <a:pPr marL="449263" indent="-182563">
              <a:spcAft>
                <a:spcPts val="900"/>
              </a:spcAft>
              <a:buFontTx/>
              <a:buChar char="-"/>
              <a:defRPr/>
            </a:pP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Konu </a:t>
            </a: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ile ilgili teknik personel eğitimi </a:t>
            </a:r>
          </a:p>
          <a:p>
            <a:pPr defTabSz="898525">
              <a:spcAft>
                <a:spcPts val="900"/>
              </a:spcAft>
              <a:defRPr/>
            </a:pPr>
            <a:endParaRPr lang="tr-TR" sz="1600" b="1" dirty="0">
              <a:solidFill>
                <a:srgbClr val="0000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52450" indent="-285750">
              <a:spcAft>
                <a:spcPts val="900"/>
              </a:spcAft>
              <a:buFontTx/>
              <a:buChar char="-"/>
              <a:defRPr/>
            </a:pPr>
            <a:endParaRPr lang="tr-TR" sz="1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3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47838" y="419100"/>
            <a:ext cx="7764462" cy="60960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tr-TR" sz="2800" b="1" dirty="0">
                <a:solidFill>
                  <a:prstClr val="black"/>
                </a:solidFill>
              </a:rPr>
              <a:t>İlaç – Baharat Bitkileri</a:t>
            </a:r>
            <a:endParaRPr lang="tr-TR" sz="2800" b="1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7838" y="1317625"/>
            <a:ext cx="8705850" cy="214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66825" indent="-28575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4813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82800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90788" indent="-228600" defTabSz="269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479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051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623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19588" indent="-228600" defTabSz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ts val="900"/>
              </a:spcAft>
            </a:pP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İdari </a:t>
            </a:r>
            <a:r>
              <a:rPr lang="tr-TR" sz="1600" b="1" dirty="0">
                <a:solidFill>
                  <a:srgbClr val="0000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yasal tedbirler,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Milli parklar ve tabiatı koruma alanları,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0000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r-TR" sz="1600" b="1" dirty="0">
                <a:solidFill>
                  <a:srgbClr val="0000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Botanik bahçeleri,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Gen bankaları, arboretum,</a:t>
            </a:r>
          </a:p>
          <a:p>
            <a:pPr algn="just">
              <a:spcAft>
                <a:spcPts val="900"/>
              </a:spcAft>
            </a:pPr>
            <a:r>
              <a:rPr lang="tr-TR" sz="1600" b="1" dirty="0">
                <a:solidFill>
                  <a:srgbClr val="0000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Kültüre alma,</a:t>
            </a:r>
          </a:p>
          <a:p>
            <a:pPr marL="552450" indent="-285750">
              <a:spcAft>
                <a:spcPts val="900"/>
              </a:spcAft>
              <a:buFontTx/>
              <a:buChar char="-"/>
              <a:defRPr/>
            </a:pPr>
            <a:endParaRPr lang="tr-TR" sz="1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41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2</TotalTime>
  <Words>569</Words>
  <Application>Microsoft Office PowerPoint</Application>
  <PresentationFormat>Geniş ekran</PresentationFormat>
  <Paragraphs>44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Impact</vt:lpstr>
      <vt:lpstr>Tahoma</vt:lpstr>
      <vt:lpstr>Ana Olay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Burak</dc:creator>
  <cp:lastModifiedBy>Burak</cp:lastModifiedBy>
  <cp:revision>2</cp:revision>
  <dcterms:created xsi:type="dcterms:W3CDTF">2018-04-05T12:44:51Z</dcterms:created>
  <dcterms:modified xsi:type="dcterms:W3CDTF">2018-04-05T12:47:10Z</dcterms:modified>
</cp:coreProperties>
</file>