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48" r:id="rId4"/>
    <p:sldId id="258" r:id="rId5"/>
    <p:sldId id="360" r:id="rId6"/>
    <p:sldId id="291" r:id="rId7"/>
    <p:sldId id="260" r:id="rId8"/>
    <p:sldId id="288" r:id="rId9"/>
    <p:sldId id="292" r:id="rId10"/>
    <p:sldId id="349" r:id="rId11"/>
    <p:sldId id="359" r:id="rId12"/>
    <p:sldId id="262" r:id="rId13"/>
    <p:sldId id="264" r:id="rId14"/>
    <p:sldId id="309" r:id="rId15"/>
    <p:sldId id="311" r:id="rId16"/>
    <p:sldId id="312" r:id="rId17"/>
    <p:sldId id="326" r:id="rId18"/>
    <p:sldId id="327" r:id="rId19"/>
    <p:sldId id="322" r:id="rId20"/>
    <p:sldId id="314" r:id="rId21"/>
    <p:sldId id="364" r:id="rId22"/>
    <p:sldId id="355" r:id="rId23"/>
    <p:sldId id="356" r:id="rId24"/>
    <p:sldId id="357" r:id="rId25"/>
    <p:sldId id="340" r:id="rId26"/>
    <p:sldId id="365" r:id="rId27"/>
    <p:sldId id="366" r:id="rId28"/>
    <p:sldId id="367" r:id="rId29"/>
    <p:sldId id="358" r:id="rId30"/>
    <p:sldId id="347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1DBC6-0E23-49B4-B339-B9CCD2CECB8D}" type="doc">
      <dgm:prSet loTypeId="urn:microsoft.com/office/officeart/2005/8/layout/hierarchy3" loCatId="hierarchy" qsTypeId="urn:microsoft.com/office/officeart/2005/8/quickstyle/3d6" qsCatId="3D" csTypeId="urn:microsoft.com/office/officeart/2005/8/colors/accent1_2#2" csCatId="accent1" phldr="1"/>
      <dgm:spPr/>
      <dgm:t>
        <a:bodyPr/>
        <a:lstStyle/>
        <a:p>
          <a:endParaRPr lang="tr-TR"/>
        </a:p>
      </dgm:t>
    </dgm:pt>
    <dgm:pt modelId="{30BF9612-5E7E-4A09-84AE-01C98AA64532}">
      <dgm:prSet phldrT="[Metin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Erken </a:t>
          </a:r>
          <a:r>
            <a:rPr lang="tr-TR" b="1" dirty="0" err="1" smtClean="0"/>
            <a:t>neonatal</a:t>
          </a:r>
          <a:r>
            <a:rPr lang="tr-TR" b="1" dirty="0" smtClean="0"/>
            <a:t> mortalite (≤7 gün)</a:t>
          </a:r>
          <a:endParaRPr lang="tr-TR" b="1" dirty="0"/>
        </a:p>
      </dgm:t>
    </dgm:pt>
    <dgm:pt modelId="{38D0E30E-6365-4940-BE67-1E233ED3B6DE}" type="parTrans" cxnId="{48DAFA40-4243-4A67-AEEC-32AE11C1B931}">
      <dgm:prSet/>
      <dgm:spPr/>
      <dgm:t>
        <a:bodyPr/>
        <a:lstStyle/>
        <a:p>
          <a:endParaRPr lang="tr-TR"/>
        </a:p>
      </dgm:t>
    </dgm:pt>
    <dgm:pt modelId="{E49E557A-49F6-43C5-B59D-E5DE5F78347F}" type="sibTrans" cxnId="{48DAFA40-4243-4A67-AEEC-32AE11C1B931}">
      <dgm:prSet/>
      <dgm:spPr/>
      <dgm:t>
        <a:bodyPr/>
        <a:lstStyle/>
        <a:p>
          <a:endParaRPr lang="tr-TR"/>
        </a:p>
      </dgm:t>
    </dgm:pt>
    <dgm:pt modelId="{7BBBAEF4-CA00-4C2F-9027-020D2C1C3CA5}">
      <dgm:prSet phldrT="[Metin]" custT="1"/>
      <dgm:spPr/>
      <dgm:t>
        <a:bodyPr/>
        <a:lstStyle/>
        <a:p>
          <a:r>
            <a:rPr lang="tr-TR" sz="2000" b="1" dirty="0" err="1" smtClean="0"/>
            <a:t>Prematürite</a:t>
          </a:r>
          <a:r>
            <a:rPr lang="tr-TR" sz="2000" b="1" dirty="0" smtClean="0"/>
            <a:t>  (47.2%)</a:t>
          </a:r>
          <a:endParaRPr lang="tr-TR" sz="2000" b="1" dirty="0"/>
        </a:p>
      </dgm:t>
    </dgm:pt>
    <dgm:pt modelId="{4DEF328F-6C66-4E56-8934-00249C5F6D7E}" type="parTrans" cxnId="{7816FB04-14AB-4DF6-B099-D2B204CB37A8}">
      <dgm:prSet/>
      <dgm:spPr/>
      <dgm:t>
        <a:bodyPr/>
        <a:lstStyle/>
        <a:p>
          <a:endParaRPr lang="tr-TR"/>
        </a:p>
      </dgm:t>
    </dgm:pt>
    <dgm:pt modelId="{9B537AB1-0422-4B94-A7D8-73388380E250}" type="sibTrans" cxnId="{7816FB04-14AB-4DF6-B099-D2B204CB37A8}">
      <dgm:prSet/>
      <dgm:spPr/>
      <dgm:t>
        <a:bodyPr/>
        <a:lstStyle/>
        <a:p>
          <a:endParaRPr lang="tr-TR"/>
        </a:p>
      </dgm:t>
    </dgm:pt>
    <dgm:pt modelId="{673ED066-E0C4-495A-8AE9-77CFA338920E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600" b="1" dirty="0" smtClean="0"/>
            <a:t>K</a:t>
          </a:r>
          <a:r>
            <a:rPr lang="tr-TR" sz="1600" b="1" dirty="0" err="1" smtClean="0"/>
            <a:t>ardiyak</a:t>
          </a:r>
          <a:r>
            <a:rPr lang="tr-TR" sz="1600" b="1" dirty="0" smtClean="0"/>
            <a:t> harici </a:t>
          </a:r>
          <a:r>
            <a:rPr lang="tr-TR" sz="1600" b="1" dirty="0" err="1" smtClean="0"/>
            <a:t>konjenital</a:t>
          </a:r>
          <a:r>
            <a:rPr lang="tr-TR" sz="1600" b="1" dirty="0" smtClean="0"/>
            <a:t> anomaliler ve genetik hastalıklar (17.5%)</a:t>
          </a:r>
          <a:endParaRPr lang="tr-TR" sz="1600" b="1" dirty="0"/>
        </a:p>
      </dgm:t>
    </dgm:pt>
    <dgm:pt modelId="{51DD6DE4-25F4-4B76-921E-058AFD906CA8}" type="parTrans" cxnId="{DF85E299-7C8A-4BE6-A4A2-4236CE37AB47}">
      <dgm:prSet/>
      <dgm:spPr/>
      <dgm:t>
        <a:bodyPr/>
        <a:lstStyle/>
        <a:p>
          <a:endParaRPr lang="tr-TR"/>
        </a:p>
      </dgm:t>
    </dgm:pt>
    <dgm:pt modelId="{F1E18293-6898-4CB5-A0CF-2BD5D782CF92}" type="sibTrans" cxnId="{DF85E299-7C8A-4BE6-A4A2-4236CE37AB47}">
      <dgm:prSet/>
      <dgm:spPr/>
      <dgm:t>
        <a:bodyPr/>
        <a:lstStyle/>
        <a:p>
          <a:endParaRPr lang="tr-TR"/>
        </a:p>
      </dgm:t>
    </dgm:pt>
    <dgm:pt modelId="{46E32403-AF8A-4110-8E79-C1CFC07E30E7}">
      <dgm:prSet phldrT="[Metin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Geç  </a:t>
          </a:r>
          <a:r>
            <a:rPr lang="tr-TR" b="1" dirty="0" err="1" smtClean="0"/>
            <a:t>neonatal</a:t>
          </a:r>
          <a:r>
            <a:rPr lang="tr-TR" b="1" dirty="0" smtClean="0"/>
            <a:t> mortalite (7-28 gün)</a:t>
          </a:r>
          <a:endParaRPr lang="tr-TR" dirty="0"/>
        </a:p>
      </dgm:t>
    </dgm:pt>
    <dgm:pt modelId="{B2EE7760-AB18-4B61-90A2-A9989F86A861}" type="parTrans" cxnId="{050B2837-AEF8-45AD-9765-FA600E64BA13}">
      <dgm:prSet/>
      <dgm:spPr/>
      <dgm:t>
        <a:bodyPr/>
        <a:lstStyle/>
        <a:p>
          <a:endParaRPr lang="tr-TR"/>
        </a:p>
      </dgm:t>
    </dgm:pt>
    <dgm:pt modelId="{47991A52-5DA4-4799-BD2F-B078EC9DADD4}" type="sibTrans" cxnId="{050B2837-AEF8-45AD-9765-FA600E64BA13}">
      <dgm:prSet/>
      <dgm:spPr/>
      <dgm:t>
        <a:bodyPr/>
        <a:lstStyle/>
        <a:p>
          <a:endParaRPr lang="tr-TR"/>
        </a:p>
      </dgm:t>
    </dgm:pt>
    <dgm:pt modelId="{DFDAD77D-DE54-4DEB-A2D8-C34994EE63EB}">
      <dgm:prSet phldrT="[Metin]" custT="1"/>
      <dgm:spPr/>
      <dgm:t>
        <a:bodyPr/>
        <a:lstStyle/>
        <a:p>
          <a:r>
            <a:rPr lang="tr-TR" sz="2000" b="1" dirty="0" err="1" smtClean="0"/>
            <a:t>Prematürite</a:t>
          </a:r>
          <a:r>
            <a:rPr lang="tr-TR" sz="2000" b="1" dirty="0" smtClean="0"/>
            <a:t> (36.1%)</a:t>
          </a:r>
          <a:endParaRPr lang="tr-TR" sz="2000" b="1" dirty="0"/>
        </a:p>
      </dgm:t>
    </dgm:pt>
    <dgm:pt modelId="{E230E280-AD83-4839-B1CB-65782EC5B2CA}" type="parTrans" cxnId="{17CB2039-67F1-45DC-B1D3-A7142C84F238}">
      <dgm:prSet/>
      <dgm:spPr/>
      <dgm:t>
        <a:bodyPr/>
        <a:lstStyle/>
        <a:p>
          <a:endParaRPr lang="tr-TR"/>
        </a:p>
      </dgm:t>
    </dgm:pt>
    <dgm:pt modelId="{C25F9E22-5E73-431C-9A09-C1704FFDAE03}" type="sibTrans" cxnId="{17CB2039-67F1-45DC-B1D3-A7142C84F238}">
      <dgm:prSet/>
      <dgm:spPr/>
      <dgm:t>
        <a:bodyPr/>
        <a:lstStyle/>
        <a:p>
          <a:endParaRPr lang="tr-TR"/>
        </a:p>
      </dgm:t>
    </dgm:pt>
    <dgm:pt modelId="{45C8C9D3-AFBC-465E-BBDB-22B2545D1064}">
      <dgm:prSet phldrT="[Metin]" custT="1"/>
      <dgm:spPr/>
      <dgm:t>
        <a:bodyPr/>
        <a:lstStyle/>
        <a:p>
          <a:r>
            <a:rPr lang="tr-TR" sz="2000" b="1" dirty="0" err="1" smtClean="0"/>
            <a:t>İnfeksiyon</a:t>
          </a:r>
          <a:r>
            <a:rPr lang="tr-TR" sz="2000" b="1" dirty="0" smtClean="0"/>
            <a:t> (19.9%)</a:t>
          </a:r>
          <a:endParaRPr lang="tr-TR" sz="2000" b="1" dirty="0"/>
        </a:p>
      </dgm:t>
    </dgm:pt>
    <dgm:pt modelId="{BDE4A32D-8999-4964-AD1F-A64D82E43F1B}" type="parTrans" cxnId="{C04A6D93-594E-4BA7-A3A8-F93045ADF232}">
      <dgm:prSet/>
      <dgm:spPr/>
      <dgm:t>
        <a:bodyPr/>
        <a:lstStyle/>
        <a:p>
          <a:endParaRPr lang="tr-TR"/>
        </a:p>
      </dgm:t>
    </dgm:pt>
    <dgm:pt modelId="{311FC7A0-A7F7-445A-B8B9-A0EFC5DC6DD6}" type="sibTrans" cxnId="{C04A6D93-594E-4BA7-A3A8-F93045ADF232}">
      <dgm:prSet/>
      <dgm:spPr/>
      <dgm:t>
        <a:bodyPr/>
        <a:lstStyle/>
        <a:p>
          <a:endParaRPr lang="tr-TR"/>
        </a:p>
      </dgm:t>
    </dgm:pt>
    <dgm:pt modelId="{8E4215AF-5D9E-4E01-9A0F-B0840C52259C}">
      <dgm:prSet phldrT="[Metin]" custT="1"/>
      <dgm:spPr/>
      <dgm:t>
        <a:bodyPr/>
        <a:lstStyle/>
        <a:p>
          <a:r>
            <a:rPr lang="tr-TR" sz="1800" b="1" dirty="0" err="1" smtClean="0"/>
            <a:t>İnfeksiyon</a:t>
          </a:r>
          <a:r>
            <a:rPr lang="tr-TR" sz="1800" b="1" dirty="0" smtClean="0"/>
            <a:t> (6.5%)</a:t>
          </a:r>
          <a:endParaRPr lang="tr-TR" sz="1800" b="1" dirty="0"/>
        </a:p>
      </dgm:t>
    </dgm:pt>
    <dgm:pt modelId="{240CF2AD-7205-42B5-87B0-46FE7415D9FD}" type="parTrans" cxnId="{0E5110E0-C018-4CA1-97E3-295EF62C679F}">
      <dgm:prSet/>
      <dgm:spPr/>
      <dgm:t>
        <a:bodyPr/>
        <a:lstStyle/>
        <a:p>
          <a:endParaRPr lang="tr-TR"/>
        </a:p>
      </dgm:t>
    </dgm:pt>
    <dgm:pt modelId="{B8A0ECED-A7EF-40C0-82E3-43471147E53B}" type="sibTrans" cxnId="{0E5110E0-C018-4CA1-97E3-295EF62C679F}">
      <dgm:prSet/>
      <dgm:spPr/>
      <dgm:t>
        <a:bodyPr/>
        <a:lstStyle/>
        <a:p>
          <a:endParaRPr lang="tr-TR"/>
        </a:p>
      </dgm:t>
    </dgm:pt>
    <dgm:pt modelId="{5264848C-EE06-488B-8131-118CDFA8AADE}">
      <dgm:prSet phldrT="[Metin]" custT="1"/>
      <dgm:spPr>
        <a:noFill/>
      </dgm:spPr>
      <dgm:t>
        <a:bodyPr/>
        <a:lstStyle/>
        <a:p>
          <a:r>
            <a:rPr lang="tr-TR" sz="1800" b="1" dirty="0" err="1" smtClean="0"/>
            <a:t>Asfiksi</a:t>
          </a:r>
          <a:r>
            <a:rPr lang="tr-TR" sz="1800" b="1" dirty="0" smtClean="0"/>
            <a:t> (6.1%)</a:t>
          </a:r>
          <a:endParaRPr lang="tr-TR" sz="1800" b="1" dirty="0"/>
        </a:p>
      </dgm:t>
    </dgm:pt>
    <dgm:pt modelId="{40072F54-DD4F-43F0-B651-459F2A2FAE36}" type="parTrans" cxnId="{E70E5037-C780-45FD-B362-D1D4A30C039E}">
      <dgm:prSet/>
      <dgm:spPr/>
      <dgm:t>
        <a:bodyPr/>
        <a:lstStyle/>
        <a:p>
          <a:endParaRPr lang="tr-TR"/>
        </a:p>
      </dgm:t>
    </dgm:pt>
    <dgm:pt modelId="{F37FBDD7-F58D-4A51-A720-2A06ACE34DC2}" type="sibTrans" cxnId="{E70E5037-C780-45FD-B362-D1D4A30C039E}">
      <dgm:prSet/>
      <dgm:spPr/>
      <dgm:t>
        <a:bodyPr/>
        <a:lstStyle/>
        <a:p>
          <a:endParaRPr lang="tr-TR"/>
        </a:p>
      </dgm:t>
    </dgm:pt>
    <dgm:pt modelId="{BE45A245-06DC-4819-885D-8140DFAFF2A8}">
      <dgm:prSet phldrT="[Metin]" custT="1"/>
      <dgm:spPr/>
      <dgm:t>
        <a:bodyPr/>
        <a:lstStyle/>
        <a:p>
          <a:r>
            <a:rPr lang="tr-TR" sz="1800" b="1" dirty="0" err="1" smtClean="0"/>
            <a:t>Konjenital</a:t>
          </a:r>
          <a:r>
            <a:rPr lang="tr-TR" sz="1800" b="1" dirty="0" smtClean="0"/>
            <a:t> kalp hastalığı (7.7%)</a:t>
          </a:r>
          <a:endParaRPr lang="tr-TR" sz="1800" b="1" dirty="0"/>
        </a:p>
      </dgm:t>
    </dgm:pt>
    <dgm:pt modelId="{A50214F0-6467-41EA-AE6B-D85B3A6F3D36}" type="parTrans" cxnId="{AFCF210E-DB95-4FEE-84BC-7EE60AC75077}">
      <dgm:prSet/>
      <dgm:spPr/>
      <dgm:t>
        <a:bodyPr/>
        <a:lstStyle/>
        <a:p>
          <a:endParaRPr lang="tr-TR"/>
        </a:p>
      </dgm:t>
    </dgm:pt>
    <dgm:pt modelId="{D12B9CD7-62DB-4390-A978-0E4897D9F4D6}" type="sibTrans" cxnId="{AFCF210E-DB95-4FEE-84BC-7EE60AC75077}">
      <dgm:prSet/>
      <dgm:spPr/>
      <dgm:t>
        <a:bodyPr/>
        <a:lstStyle/>
        <a:p>
          <a:endParaRPr lang="tr-TR"/>
        </a:p>
      </dgm:t>
    </dgm:pt>
    <dgm:pt modelId="{6A1D7F39-2751-44FD-9DC1-07FBB39CC247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/>
            <a:t>K</a:t>
          </a:r>
          <a:r>
            <a:rPr lang="tr-TR" sz="1400" b="1" dirty="0" err="1" smtClean="0"/>
            <a:t>ardiyak</a:t>
          </a:r>
          <a:r>
            <a:rPr lang="tr-TR" sz="1400" b="1" dirty="0" smtClean="0"/>
            <a:t> harici </a:t>
          </a:r>
          <a:r>
            <a:rPr lang="tr-TR" sz="1400" b="1" dirty="0" err="1" smtClean="0"/>
            <a:t>konjenital</a:t>
          </a:r>
          <a:r>
            <a:rPr lang="tr-TR" sz="1400" b="1" dirty="0" smtClean="0"/>
            <a:t> anomaliler ve genetik hastalıklar (13.1%) </a:t>
          </a:r>
          <a:endParaRPr lang="tr-TR" sz="1400" b="1" dirty="0"/>
        </a:p>
      </dgm:t>
    </dgm:pt>
    <dgm:pt modelId="{F6D59546-0FDD-4445-9F52-CA33E1804ED6}" type="parTrans" cxnId="{13C85817-EF69-4CEA-AAF8-80586AB4B40B}">
      <dgm:prSet/>
      <dgm:spPr/>
      <dgm:t>
        <a:bodyPr/>
        <a:lstStyle/>
        <a:p>
          <a:endParaRPr lang="tr-TR"/>
        </a:p>
      </dgm:t>
    </dgm:pt>
    <dgm:pt modelId="{EF0FADC0-4FFB-4F1D-B5D8-68614288B700}" type="sibTrans" cxnId="{13C85817-EF69-4CEA-AAF8-80586AB4B40B}">
      <dgm:prSet/>
      <dgm:spPr/>
      <dgm:t>
        <a:bodyPr/>
        <a:lstStyle/>
        <a:p>
          <a:endParaRPr lang="tr-TR"/>
        </a:p>
      </dgm:t>
    </dgm:pt>
    <dgm:pt modelId="{185A7739-B622-4EF6-8725-B44455CD5342}">
      <dgm:prSet phldrT="[Metin]" custT="1"/>
      <dgm:spPr>
        <a:noFill/>
      </dgm:spPr>
      <dgm:t>
        <a:bodyPr/>
        <a:lstStyle/>
        <a:p>
          <a:r>
            <a:rPr lang="tr-TR" sz="1800" b="1" dirty="0" err="1" smtClean="0"/>
            <a:t>Asfiksi</a:t>
          </a:r>
          <a:r>
            <a:rPr lang="tr-TR" sz="1800" b="1" dirty="0" smtClean="0"/>
            <a:t> (3.8%)</a:t>
          </a:r>
          <a:endParaRPr lang="tr-TR" sz="1800" b="1" dirty="0"/>
        </a:p>
      </dgm:t>
    </dgm:pt>
    <dgm:pt modelId="{8A4AEEED-934B-4BC7-83B7-BB89A02A92E4}" type="parTrans" cxnId="{6C245339-3E36-48BE-9BB6-5E13C7F6F254}">
      <dgm:prSet/>
      <dgm:spPr/>
      <dgm:t>
        <a:bodyPr/>
        <a:lstStyle/>
        <a:p>
          <a:endParaRPr lang="tr-TR"/>
        </a:p>
      </dgm:t>
    </dgm:pt>
    <dgm:pt modelId="{8D71D703-CA35-4731-9B9B-418A90A4F6FD}" type="sibTrans" cxnId="{6C245339-3E36-48BE-9BB6-5E13C7F6F254}">
      <dgm:prSet/>
      <dgm:spPr/>
      <dgm:t>
        <a:bodyPr/>
        <a:lstStyle/>
        <a:p>
          <a:endParaRPr lang="tr-TR"/>
        </a:p>
      </dgm:t>
    </dgm:pt>
    <dgm:pt modelId="{66C43CCA-AEFE-405F-8B5C-9D0A7AEAF89A}">
      <dgm:prSet phldrT="[Metin]" custT="1"/>
      <dgm:spPr/>
      <dgm:t>
        <a:bodyPr/>
        <a:lstStyle/>
        <a:p>
          <a:r>
            <a:rPr lang="tr-TR" sz="1800" b="1" dirty="0" err="1" smtClean="0"/>
            <a:t>Konjenital</a:t>
          </a:r>
          <a:r>
            <a:rPr lang="tr-TR" sz="1800" b="1" dirty="0" smtClean="0"/>
            <a:t> kalp hastalığı (4.0%)</a:t>
          </a:r>
          <a:endParaRPr lang="tr-TR" sz="1800" b="1" dirty="0"/>
        </a:p>
      </dgm:t>
    </dgm:pt>
    <dgm:pt modelId="{F40D5D86-E227-4630-BC3D-5831EF83FEFB}" type="parTrans" cxnId="{0A8A9ED1-DEAF-4137-84FB-E3417419FD2F}">
      <dgm:prSet/>
      <dgm:spPr/>
      <dgm:t>
        <a:bodyPr/>
        <a:lstStyle/>
        <a:p>
          <a:endParaRPr lang="tr-TR"/>
        </a:p>
      </dgm:t>
    </dgm:pt>
    <dgm:pt modelId="{CE4B35D5-C8CB-4E3E-ABED-77E8A05FA81F}" type="sibTrans" cxnId="{0A8A9ED1-DEAF-4137-84FB-E3417419FD2F}">
      <dgm:prSet/>
      <dgm:spPr/>
      <dgm:t>
        <a:bodyPr/>
        <a:lstStyle/>
        <a:p>
          <a:endParaRPr lang="tr-TR"/>
        </a:p>
      </dgm:t>
    </dgm:pt>
    <dgm:pt modelId="{C57AAEEC-1409-4B3F-8808-FF71C06451A6}" type="pres">
      <dgm:prSet presAssocID="{1601DBC6-0E23-49B4-B339-B9CCD2CECB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26ED41B-7E69-4F56-AE3C-B31B4CCC81B0}" type="pres">
      <dgm:prSet presAssocID="{30BF9612-5E7E-4A09-84AE-01C98AA64532}" presName="root" presStyleCnt="0"/>
      <dgm:spPr/>
    </dgm:pt>
    <dgm:pt modelId="{EACD620E-F00B-4DF0-AE99-7A09A119461C}" type="pres">
      <dgm:prSet presAssocID="{30BF9612-5E7E-4A09-84AE-01C98AA64532}" presName="rootComposite" presStyleCnt="0"/>
      <dgm:spPr/>
    </dgm:pt>
    <dgm:pt modelId="{4802E3AA-781F-46DC-9E68-5F638D840DE0}" type="pres">
      <dgm:prSet presAssocID="{30BF9612-5E7E-4A09-84AE-01C98AA64532}" presName="rootText" presStyleLbl="node1" presStyleIdx="0" presStyleCnt="2" custScaleX="247092" custScaleY="65459"/>
      <dgm:spPr/>
      <dgm:t>
        <a:bodyPr/>
        <a:lstStyle/>
        <a:p>
          <a:endParaRPr lang="tr-TR"/>
        </a:p>
      </dgm:t>
    </dgm:pt>
    <dgm:pt modelId="{8E4EAAA1-FEAE-485F-8AC0-0A03026D67F8}" type="pres">
      <dgm:prSet presAssocID="{30BF9612-5E7E-4A09-84AE-01C98AA64532}" presName="rootConnector" presStyleLbl="node1" presStyleIdx="0" presStyleCnt="2"/>
      <dgm:spPr/>
      <dgm:t>
        <a:bodyPr/>
        <a:lstStyle/>
        <a:p>
          <a:endParaRPr lang="tr-TR"/>
        </a:p>
      </dgm:t>
    </dgm:pt>
    <dgm:pt modelId="{81E100E0-B79A-4F88-BD95-9DFF1EC10DE0}" type="pres">
      <dgm:prSet presAssocID="{30BF9612-5E7E-4A09-84AE-01C98AA64532}" presName="childShape" presStyleCnt="0"/>
      <dgm:spPr/>
    </dgm:pt>
    <dgm:pt modelId="{D124EE6C-DC8B-485A-8360-14C26E8FF46C}" type="pres">
      <dgm:prSet presAssocID="{4DEF328F-6C66-4E56-8934-00249C5F6D7E}" presName="Name13" presStyleLbl="parChTrans1D2" presStyleIdx="0" presStyleCnt="10"/>
      <dgm:spPr/>
      <dgm:t>
        <a:bodyPr/>
        <a:lstStyle/>
        <a:p>
          <a:endParaRPr lang="tr-TR"/>
        </a:p>
      </dgm:t>
    </dgm:pt>
    <dgm:pt modelId="{AE148955-58BA-422B-BFF2-E822902E5BFC}" type="pres">
      <dgm:prSet presAssocID="{7BBBAEF4-CA00-4C2F-9027-020D2C1C3CA5}" presName="childText" presStyleLbl="bgAcc1" presStyleIdx="0" presStyleCnt="10" custScaleX="208501" custScaleY="877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408B6A-03E3-48A3-A8E0-BE78FBE6CDB3}" type="pres">
      <dgm:prSet presAssocID="{51DD6DE4-25F4-4B76-921E-058AFD906CA8}" presName="Name13" presStyleLbl="parChTrans1D2" presStyleIdx="1" presStyleCnt="10"/>
      <dgm:spPr/>
      <dgm:t>
        <a:bodyPr/>
        <a:lstStyle/>
        <a:p>
          <a:endParaRPr lang="tr-TR"/>
        </a:p>
      </dgm:t>
    </dgm:pt>
    <dgm:pt modelId="{F08A6A98-3FAD-43CC-915E-D72BCD508B11}" type="pres">
      <dgm:prSet presAssocID="{673ED066-E0C4-495A-8AE9-77CFA338920E}" presName="childText" presStyleLbl="bgAcc1" presStyleIdx="1" presStyleCnt="10" custScaleX="208456" custScaleY="980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FD80AF-9010-4212-A94B-18A093B6E3EB}" type="pres">
      <dgm:prSet presAssocID="{240CF2AD-7205-42B5-87B0-46FE7415D9FD}" presName="Name13" presStyleLbl="parChTrans1D2" presStyleIdx="2" presStyleCnt="10"/>
      <dgm:spPr/>
      <dgm:t>
        <a:bodyPr/>
        <a:lstStyle/>
        <a:p>
          <a:endParaRPr lang="tr-TR"/>
        </a:p>
      </dgm:t>
    </dgm:pt>
    <dgm:pt modelId="{161C819A-746D-4CB6-A661-EB1416DE8EA4}" type="pres">
      <dgm:prSet presAssocID="{8E4215AF-5D9E-4E01-9A0F-B0840C52259C}" presName="childText" presStyleLbl="bgAcc1" presStyleIdx="2" presStyleCnt="10" custScaleX="204869" custScaleY="103076" custLinFactNeighborX="5163" custLinFactNeighborY="-45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A7A4B-8EBD-404D-8511-C7858F4481D8}" type="pres">
      <dgm:prSet presAssocID="{40072F54-DD4F-43F0-B651-459F2A2FAE36}" presName="Name13" presStyleLbl="parChTrans1D2" presStyleIdx="3" presStyleCnt="10"/>
      <dgm:spPr/>
      <dgm:t>
        <a:bodyPr/>
        <a:lstStyle/>
        <a:p>
          <a:endParaRPr lang="tr-TR"/>
        </a:p>
      </dgm:t>
    </dgm:pt>
    <dgm:pt modelId="{C2D3DC9D-BDF2-420B-98DC-E8077EDEAD62}" type="pres">
      <dgm:prSet presAssocID="{5264848C-EE06-488B-8131-118CDFA8AADE}" presName="childText" presStyleLbl="bgAcc1" presStyleIdx="3" presStyleCnt="10" custScaleX="209078" custScaleY="943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76A14-8D86-4959-8D92-ADDF2EA4D885}" type="pres">
      <dgm:prSet presAssocID="{F40D5D86-E227-4630-BC3D-5831EF83FEFB}" presName="Name13" presStyleLbl="parChTrans1D2" presStyleIdx="4" presStyleCnt="10"/>
      <dgm:spPr/>
      <dgm:t>
        <a:bodyPr/>
        <a:lstStyle/>
        <a:p>
          <a:endParaRPr lang="tr-TR"/>
        </a:p>
      </dgm:t>
    </dgm:pt>
    <dgm:pt modelId="{66B09DDD-7A9C-453D-9E48-848397C59174}" type="pres">
      <dgm:prSet presAssocID="{66C43CCA-AEFE-405F-8B5C-9D0A7AEAF89A}" presName="childText" presStyleLbl="bgAcc1" presStyleIdx="4" presStyleCnt="10" custScaleX="209079" custScaleY="579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D9F524-A36E-43B2-B197-7353DCC8D8A8}" type="pres">
      <dgm:prSet presAssocID="{46E32403-AF8A-4110-8E79-C1CFC07E30E7}" presName="root" presStyleCnt="0"/>
      <dgm:spPr/>
    </dgm:pt>
    <dgm:pt modelId="{5AFDF6A3-1F82-4A47-857B-185F9694453A}" type="pres">
      <dgm:prSet presAssocID="{46E32403-AF8A-4110-8E79-C1CFC07E30E7}" presName="rootComposite" presStyleCnt="0"/>
      <dgm:spPr/>
    </dgm:pt>
    <dgm:pt modelId="{70294605-EFDD-4D40-AC1C-2AEC988D5364}" type="pres">
      <dgm:prSet presAssocID="{46E32403-AF8A-4110-8E79-C1CFC07E30E7}" presName="rootText" presStyleLbl="node1" presStyleIdx="1" presStyleCnt="2" custScaleX="232544" custScaleY="64326"/>
      <dgm:spPr/>
      <dgm:t>
        <a:bodyPr/>
        <a:lstStyle/>
        <a:p>
          <a:endParaRPr lang="tr-TR"/>
        </a:p>
      </dgm:t>
    </dgm:pt>
    <dgm:pt modelId="{9581F835-19C3-4EDB-8176-E6E0105FBCE2}" type="pres">
      <dgm:prSet presAssocID="{46E32403-AF8A-4110-8E79-C1CFC07E30E7}" presName="rootConnector" presStyleLbl="node1" presStyleIdx="1" presStyleCnt="2"/>
      <dgm:spPr/>
      <dgm:t>
        <a:bodyPr/>
        <a:lstStyle/>
        <a:p>
          <a:endParaRPr lang="tr-TR"/>
        </a:p>
      </dgm:t>
    </dgm:pt>
    <dgm:pt modelId="{755410A1-4463-4CAF-8681-9B71D63BA5B5}" type="pres">
      <dgm:prSet presAssocID="{46E32403-AF8A-4110-8E79-C1CFC07E30E7}" presName="childShape" presStyleCnt="0"/>
      <dgm:spPr/>
    </dgm:pt>
    <dgm:pt modelId="{32673394-9050-4E07-AFE1-2875792ED1A7}" type="pres">
      <dgm:prSet presAssocID="{E230E280-AD83-4839-B1CB-65782EC5B2CA}" presName="Name13" presStyleLbl="parChTrans1D2" presStyleIdx="5" presStyleCnt="10"/>
      <dgm:spPr/>
      <dgm:t>
        <a:bodyPr/>
        <a:lstStyle/>
        <a:p>
          <a:endParaRPr lang="tr-TR"/>
        </a:p>
      </dgm:t>
    </dgm:pt>
    <dgm:pt modelId="{A5350166-ECC4-4397-B5D5-AFAAD19ABEE7}" type="pres">
      <dgm:prSet presAssocID="{DFDAD77D-DE54-4DEB-A2D8-C34994EE63EB}" presName="childText" presStyleLbl="bgAcc1" presStyleIdx="5" presStyleCnt="10" custScaleX="168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5CC7DE-CD21-4887-BBE0-E80E6DD89672}" type="pres">
      <dgm:prSet presAssocID="{BDE4A32D-8999-4964-AD1F-A64D82E43F1B}" presName="Name13" presStyleLbl="parChTrans1D2" presStyleIdx="6" presStyleCnt="10"/>
      <dgm:spPr/>
      <dgm:t>
        <a:bodyPr/>
        <a:lstStyle/>
        <a:p>
          <a:endParaRPr lang="tr-TR"/>
        </a:p>
      </dgm:t>
    </dgm:pt>
    <dgm:pt modelId="{0099B517-0FA0-4920-8427-F5108F523FA5}" type="pres">
      <dgm:prSet presAssocID="{45C8C9D3-AFBC-465E-BBDB-22B2545D1064}" presName="childText" presStyleLbl="bgAcc1" presStyleIdx="6" presStyleCnt="10" custScaleX="168942" custLinFactNeighborX="1909" custLinFactNeighborY="-29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D2DF8D-87DC-4223-8182-86AAE2C74FCA}" type="pres">
      <dgm:prSet presAssocID="{F6D59546-0FDD-4445-9F52-CA33E1804ED6}" presName="Name13" presStyleLbl="parChTrans1D2" presStyleIdx="7" presStyleCnt="10"/>
      <dgm:spPr/>
      <dgm:t>
        <a:bodyPr/>
        <a:lstStyle/>
        <a:p>
          <a:endParaRPr lang="tr-TR"/>
        </a:p>
      </dgm:t>
    </dgm:pt>
    <dgm:pt modelId="{46D10807-15D1-48B8-A7AB-1AF86112E0FF}" type="pres">
      <dgm:prSet presAssocID="{6A1D7F39-2751-44FD-9DC1-07FBB39CC247}" presName="childText" presStyleLbl="bgAcc1" presStyleIdx="7" presStyleCnt="10" custScaleX="1681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5F136F-3606-4A14-9A57-8D8707AE0FA7}" type="pres">
      <dgm:prSet presAssocID="{A50214F0-6467-41EA-AE6B-D85B3A6F3D36}" presName="Name13" presStyleLbl="parChTrans1D2" presStyleIdx="8" presStyleCnt="10"/>
      <dgm:spPr/>
      <dgm:t>
        <a:bodyPr/>
        <a:lstStyle/>
        <a:p>
          <a:endParaRPr lang="tr-TR"/>
        </a:p>
      </dgm:t>
    </dgm:pt>
    <dgm:pt modelId="{9FE5012F-7F10-44FF-AC72-88BABB5E99CB}" type="pres">
      <dgm:prSet presAssocID="{BE45A245-06DC-4819-885D-8140DFAFF2A8}" presName="childText" presStyleLbl="bgAcc1" presStyleIdx="8" presStyleCnt="10" custScaleX="168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3CE7CC-8206-4B2A-BF42-1EAB01A2740C}" type="pres">
      <dgm:prSet presAssocID="{8A4AEEED-934B-4BC7-83B7-BB89A02A92E4}" presName="Name13" presStyleLbl="parChTrans1D2" presStyleIdx="9" presStyleCnt="10"/>
      <dgm:spPr/>
      <dgm:t>
        <a:bodyPr/>
        <a:lstStyle/>
        <a:p>
          <a:endParaRPr lang="tr-TR"/>
        </a:p>
      </dgm:t>
    </dgm:pt>
    <dgm:pt modelId="{8FD6C70A-0707-4552-9C87-8F35B9AA3E29}" type="pres">
      <dgm:prSet presAssocID="{185A7739-B622-4EF6-8725-B44455CD5342}" presName="childText" presStyleLbl="bgAcc1" presStyleIdx="9" presStyleCnt="10" custScaleX="168942" custLinFactNeighborX="-3836" custLinFactNeighborY="-10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0E5037-C780-45FD-B362-D1D4A30C039E}" srcId="{30BF9612-5E7E-4A09-84AE-01C98AA64532}" destId="{5264848C-EE06-488B-8131-118CDFA8AADE}" srcOrd="3" destOrd="0" parTransId="{40072F54-DD4F-43F0-B651-459F2A2FAE36}" sibTransId="{F37FBDD7-F58D-4A51-A720-2A06ACE34DC2}"/>
    <dgm:cxn modelId="{C04A6D93-594E-4BA7-A3A8-F93045ADF232}" srcId="{46E32403-AF8A-4110-8E79-C1CFC07E30E7}" destId="{45C8C9D3-AFBC-465E-BBDB-22B2545D1064}" srcOrd="1" destOrd="0" parTransId="{BDE4A32D-8999-4964-AD1F-A64D82E43F1B}" sibTransId="{311FC7A0-A7F7-445A-B8B9-A0EFC5DC6DD6}"/>
    <dgm:cxn modelId="{050B2837-AEF8-45AD-9765-FA600E64BA13}" srcId="{1601DBC6-0E23-49B4-B339-B9CCD2CECB8D}" destId="{46E32403-AF8A-4110-8E79-C1CFC07E30E7}" srcOrd="1" destOrd="0" parTransId="{B2EE7760-AB18-4B61-90A2-A9989F86A861}" sibTransId="{47991A52-5DA4-4799-BD2F-B078EC9DADD4}"/>
    <dgm:cxn modelId="{C481F36C-55E2-470B-92C2-8B3039D0AE37}" type="presOf" srcId="{45C8C9D3-AFBC-465E-BBDB-22B2545D1064}" destId="{0099B517-0FA0-4920-8427-F5108F523FA5}" srcOrd="0" destOrd="0" presId="urn:microsoft.com/office/officeart/2005/8/layout/hierarchy3"/>
    <dgm:cxn modelId="{C3A5E967-A592-467F-8CDC-1063A06FAD68}" type="presOf" srcId="{4DEF328F-6C66-4E56-8934-00249C5F6D7E}" destId="{D124EE6C-DC8B-485A-8360-14C26E8FF46C}" srcOrd="0" destOrd="0" presId="urn:microsoft.com/office/officeart/2005/8/layout/hierarchy3"/>
    <dgm:cxn modelId="{FC2A3236-7FE8-4144-8228-AAD50E5471A6}" type="presOf" srcId="{240CF2AD-7205-42B5-87B0-46FE7415D9FD}" destId="{0EFD80AF-9010-4212-A94B-18A093B6E3EB}" srcOrd="0" destOrd="0" presId="urn:microsoft.com/office/officeart/2005/8/layout/hierarchy3"/>
    <dgm:cxn modelId="{DF85E299-7C8A-4BE6-A4A2-4236CE37AB47}" srcId="{30BF9612-5E7E-4A09-84AE-01C98AA64532}" destId="{673ED066-E0C4-495A-8AE9-77CFA338920E}" srcOrd="1" destOrd="0" parTransId="{51DD6DE4-25F4-4B76-921E-058AFD906CA8}" sibTransId="{F1E18293-6898-4CB5-A0CF-2BD5D782CF92}"/>
    <dgm:cxn modelId="{6D02506D-827C-4F98-9C8D-E462E79102CA}" type="presOf" srcId="{E230E280-AD83-4839-B1CB-65782EC5B2CA}" destId="{32673394-9050-4E07-AFE1-2875792ED1A7}" srcOrd="0" destOrd="0" presId="urn:microsoft.com/office/officeart/2005/8/layout/hierarchy3"/>
    <dgm:cxn modelId="{43178307-C937-43E0-8792-B302E183DE86}" type="presOf" srcId="{66C43CCA-AEFE-405F-8B5C-9D0A7AEAF89A}" destId="{66B09DDD-7A9C-453D-9E48-848397C59174}" srcOrd="0" destOrd="0" presId="urn:microsoft.com/office/officeart/2005/8/layout/hierarchy3"/>
    <dgm:cxn modelId="{307D5294-15C0-4B8A-BB02-632808A9AAB0}" type="presOf" srcId="{185A7739-B622-4EF6-8725-B44455CD5342}" destId="{8FD6C70A-0707-4552-9C87-8F35B9AA3E29}" srcOrd="0" destOrd="0" presId="urn:microsoft.com/office/officeart/2005/8/layout/hierarchy3"/>
    <dgm:cxn modelId="{6C245339-3E36-48BE-9BB6-5E13C7F6F254}" srcId="{46E32403-AF8A-4110-8E79-C1CFC07E30E7}" destId="{185A7739-B622-4EF6-8725-B44455CD5342}" srcOrd="4" destOrd="0" parTransId="{8A4AEEED-934B-4BC7-83B7-BB89A02A92E4}" sibTransId="{8D71D703-CA35-4731-9B9B-418A90A4F6FD}"/>
    <dgm:cxn modelId="{68C647B7-2372-4630-A899-BD46710C6126}" type="presOf" srcId="{8A4AEEED-934B-4BC7-83B7-BB89A02A92E4}" destId="{AA3CE7CC-8206-4B2A-BF42-1EAB01A2740C}" srcOrd="0" destOrd="0" presId="urn:microsoft.com/office/officeart/2005/8/layout/hierarchy3"/>
    <dgm:cxn modelId="{6515318B-385C-4738-93FC-FB48D2762A82}" type="presOf" srcId="{BDE4A32D-8999-4964-AD1F-A64D82E43F1B}" destId="{7F5CC7DE-CD21-4887-BBE0-E80E6DD89672}" srcOrd="0" destOrd="0" presId="urn:microsoft.com/office/officeart/2005/8/layout/hierarchy3"/>
    <dgm:cxn modelId="{A9085713-287F-4EC3-832A-275837924ACC}" type="presOf" srcId="{46E32403-AF8A-4110-8E79-C1CFC07E30E7}" destId="{70294605-EFDD-4D40-AC1C-2AEC988D5364}" srcOrd="0" destOrd="0" presId="urn:microsoft.com/office/officeart/2005/8/layout/hierarchy3"/>
    <dgm:cxn modelId="{7DDBBC63-E4C5-4E7C-A6F4-7D9829C0A378}" type="presOf" srcId="{F40D5D86-E227-4630-BC3D-5831EF83FEFB}" destId="{EBD76A14-8D86-4959-8D92-ADDF2EA4D885}" srcOrd="0" destOrd="0" presId="urn:microsoft.com/office/officeart/2005/8/layout/hierarchy3"/>
    <dgm:cxn modelId="{4E6C65D5-5F5A-4CE6-A40C-964C60DD9576}" type="presOf" srcId="{6A1D7F39-2751-44FD-9DC1-07FBB39CC247}" destId="{46D10807-15D1-48B8-A7AB-1AF86112E0FF}" srcOrd="0" destOrd="0" presId="urn:microsoft.com/office/officeart/2005/8/layout/hierarchy3"/>
    <dgm:cxn modelId="{EC23ACA4-60F5-4E0D-986A-5D3674F47679}" type="presOf" srcId="{A50214F0-6467-41EA-AE6B-D85B3A6F3D36}" destId="{DD5F136F-3606-4A14-9A57-8D8707AE0FA7}" srcOrd="0" destOrd="0" presId="urn:microsoft.com/office/officeart/2005/8/layout/hierarchy3"/>
    <dgm:cxn modelId="{BC68C5EC-A291-4A80-B473-E49637200047}" type="presOf" srcId="{8E4215AF-5D9E-4E01-9A0F-B0840C52259C}" destId="{161C819A-746D-4CB6-A661-EB1416DE8EA4}" srcOrd="0" destOrd="0" presId="urn:microsoft.com/office/officeart/2005/8/layout/hierarchy3"/>
    <dgm:cxn modelId="{13C85817-EF69-4CEA-AAF8-80586AB4B40B}" srcId="{46E32403-AF8A-4110-8E79-C1CFC07E30E7}" destId="{6A1D7F39-2751-44FD-9DC1-07FBB39CC247}" srcOrd="2" destOrd="0" parTransId="{F6D59546-0FDD-4445-9F52-CA33E1804ED6}" sibTransId="{EF0FADC0-4FFB-4F1D-B5D8-68614288B700}"/>
    <dgm:cxn modelId="{EA35FD5C-661B-4B24-B5EC-AEBC37BAAC79}" type="presOf" srcId="{46E32403-AF8A-4110-8E79-C1CFC07E30E7}" destId="{9581F835-19C3-4EDB-8176-E6E0105FBCE2}" srcOrd="1" destOrd="0" presId="urn:microsoft.com/office/officeart/2005/8/layout/hierarchy3"/>
    <dgm:cxn modelId="{7816FB04-14AB-4DF6-B099-D2B204CB37A8}" srcId="{30BF9612-5E7E-4A09-84AE-01C98AA64532}" destId="{7BBBAEF4-CA00-4C2F-9027-020D2C1C3CA5}" srcOrd="0" destOrd="0" parTransId="{4DEF328F-6C66-4E56-8934-00249C5F6D7E}" sibTransId="{9B537AB1-0422-4B94-A7D8-73388380E250}"/>
    <dgm:cxn modelId="{48DAFA40-4243-4A67-AEEC-32AE11C1B931}" srcId="{1601DBC6-0E23-49B4-B339-B9CCD2CECB8D}" destId="{30BF9612-5E7E-4A09-84AE-01C98AA64532}" srcOrd="0" destOrd="0" parTransId="{38D0E30E-6365-4940-BE67-1E233ED3B6DE}" sibTransId="{E49E557A-49F6-43C5-B59D-E5DE5F78347F}"/>
    <dgm:cxn modelId="{5E98127E-6D0E-4F7F-AD80-7585F4667EA0}" type="presOf" srcId="{40072F54-DD4F-43F0-B651-459F2A2FAE36}" destId="{95EA7A4B-8EBD-404D-8511-C7858F4481D8}" srcOrd="0" destOrd="0" presId="urn:microsoft.com/office/officeart/2005/8/layout/hierarchy3"/>
    <dgm:cxn modelId="{B2740AF3-5690-4D5C-89FA-6D3F6458BB70}" type="presOf" srcId="{DFDAD77D-DE54-4DEB-A2D8-C34994EE63EB}" destId="{A5350166-ECC4-4397-B5D5-AFAAD19ABEE7}" srcOrd="0" destOrd="0" presId="urn:microsoft.com/office/officeart/2005/8/layout/hierarchy3"/>
    <dgm:cxn modelId="{B35A4956-6EE5-4670-BC0C-3311001D02C2}" type="presOf" srcId="{30BF9612-5E7E-4A09-84AE-01C98AA64532}" destId="{4802E3AA-781F-46DC-9E68-5F638D840DE0}" srcOrd="0" destOrd="0" presId="urn:microsoft.com/office/officeart/2005/8/layout/hierarchy3"/>
    <dgm:cxn modelId="{CD88EBFE-9D94-4089-B5F7-87F90F9FAD00}" type="presOf" srcId="{5264848C-EE06-488B-8131-118CDFA8AADE}" destId="{C2D3DC9D-BDF2-420B-98DC-E8077EDEAD62}" srcOrd="0" destOrd="0" presId="urn:microsoft.com/office/officeart/2005/8/layout/hierarchy3"/>
    <dgm:cxn modelId="{0A8A9ED1-DEAF-4137-84FB-E3417419FD2F}" srcId="{30BF9612-5E7E-4A09-84AE-01C98AA64532}" destId="{66C43CCA-AEFE-405F-8B5C-9D0A7AEAF89A}" srcOrd="4" destOrd="0" parTransId="{F40D5D86-E227-4630-BC3D-5831EF83FEFB}" sibTransId="{CE4B35D5-C8CB-4E3E-ABED-77E8A05FA81F}"/>
    <dgm:cxn modelId="{AFCF210E-DB95-4FEE-84BC-7EE60AC75077}" srcId="{46E32403-AF8A-4110-8E79-C1CFC07E30E7}" destId="{BE45A245-06DC-4819-885D-8140DFAFF2A8}" srcOrd="3" destOrd="0" parTransId="{A50214F0-6467-41EA-AE6B-D85B3A6F3D36}" sibTransId="{D12B9CD7-62DB-4390-A978-0E4897D9F4D6}"/>
    <dgm:cxn modelId="{E48EDC40-8E84-44F6-A3BC-1D19DB20D9E0}" type="presOf" srcId="{30BF9612-5E7E-4A09-84AE-01C98AA64532}" destId="{8E4EAAA1-FEAE-485F-8AC0-0A03026D67F8}" srcOrd="1" destOrd="0" presId="urn:microsoft.com/office/officeart/2005/8/layout/hierarchy3"/>
    <dgm:cxn modelId="{0E5110E0-C018-4CA1-97E3-295EF62C679F}" srcId="{30BF9612-5E7E-4A09-84AE-01C98AA64532}" destId="{8E4215AF-5D9E-4E01-9A0F-B0840C52259C}" srcOrd="2" destOrd="0" parTransId="{240CF2AD-7205-42B5-87B0-46FE7415D9FD}" sibTransId="{B8A0ECED-A7EF-40C0-82E3-43471147E53B}"/>
    <dgm:cxn modelId="{02791FD7-50C8-41D7-B97B-B385BD1ABAD4}" type="presOf" srcId="{7BBBAEF4-CA00-4C2F-9027-020D2C1C3CA5}" destId="{AE148955-58BA-422B-BFF2-E822902E5BFC}" srcOrd="0" destOrd="0" presId="urn:microsoft.com/office/officeart/2005/8/layout/hierarchy3"/>
    <dgm:cxn modelId="{17CB2039-67F1-45DC-B1D3-A7142C84F238}" srcId="{46E32403-AF8A-4110-8E79-C1CFC07E30E7}" destId="{DFDAD77D-DE54-4DEB-A2D8-C34994EE63EB}" srcOrd="0" destOrd="0" parTransId="{E230E280-AD83-4839-B1CB-65782EC5B2CA}" sibTransId="{C25F9E22-5E73-431C-9A09-C1704FFDAE03}"/>
    <dgm:cxn modelId="{10EFF959-EA50-43DF-8751-5404052DD6A6}" type="presOf" srcId="{1601DBC6-0E23-49B4-B339-B9CCD2CECB8D}" destId="{C57AAEEC-1409-4B3F-8808-FF71C06451A6}" srcOrd="0" destOrd="0" presId="urn:microsoft.com/office/officeart/2005/8/layout/hierarchy3"/>
    <dgm:cxn modelId="{4AAE2DAD-8F28-4798-8B9B-4365ACB083C5}" type="presOf" srcId="{51DD6DE4-25F4-4B76-921E-058AFD906CA8}" destId="{E5408B6A-03E3-48A3-A8E0-BE78FBE6CDB3}" srcOrd="0" destOrd="0" presId="urn:microsoft.com/office/officeart/2005/8/layout/hierarchy3"/>
    <dgm:cxn modelId="{C7844E1C-FF12-429F-A509-3BFF83B97307}" type="presOf" srcId="{F6D59546-0FDD-4445-9F52-CA33E1804ED6}" destId="{B5D2DF8D-87DC-4223-8182-86AAE2C74FCA}" srcOrd="0" destOrd="0" presId="urn:microsoft.com/office/officeart/2005/8/layout/hierarchy3"/>
    <dgm:cxn modelId="{D4747416-38AA-4AC2-B3CD-3AE25EE5ED3A}" type="presOf" srcId="{673ED066-E0C4-495A-8AE9-77CFA338920E}" destId="{F08A6A98-3FAD-43CC-915E-D72BCD508B11}" srcOrd="0" destOrd="0" presId="urn:microsoft.com/office/officeart/2005/8/layout/hierarchy3"/>
    <dgm:cxn modelId="{DDABCA40-5B26-492A-A6BA-020101D90627}" type="presOf" srcId="{BE45A245-06DC-4819-885D-8140DFAFF2A8}" destId="{9FE5012F-7F10-44FF-AC72-88BABB5E99CB}" srcOrd="0" destOrd="0" presId="urn:microsoft.com/office/officeart/2005/8/layout/hierarchy3"/>
    <dgm:cxn modelId="{19597466-9455-4316-948C-8B332FF36D28}" type="presParOf" srcId="{C57AAEEC-1409-4B3F-8808-FF71C06451A6}" destId="{B26ED41B-7E69-4F56-AE3C-B31B4CCC81B0}" srcOrd="0" destOrd="0" presId="urn:microsoft.com/office/officeart/2005/8/layout/hierarchy3"/>
    <dgm:cxn modelId="{2141A678-D7D4-4945-9461-F110FC87CC20}" type="presParOf" srcId="{B26ED41B-7E69-4F56-AE3C-B31B4CCC81B0}" destId="{EACD620E-F00B-4DF0-AE99-7A09A119461C}" srcOrd="0" destOrd="0" presId="urn:microsoft.com/office/officeart/2005/8/layout/hierarchy3"/>
    <dgm:cxn modelId="{750D07FA-11BA-44CB-BBCD-A8B7276467D5}" type="presParOf" srcId="{EACD620E-F00B-4DF0-AE99-7A09A119461C}" destId="{4802E3AA-781F-46DC-9E68-5F638D840DE0}" srcOrd="0" destOrd="0" presId="urn:microsoft.com/office/officeart/2005/8/layout/hierarchy3"/>
    <dgm:cxn modelId="{EE18CA78-1ABC-40F0-A1B0-784250079543}" type="presParOf" srcId="{EACD620E-F00B-4DF0-AE99-7A09A119461C}" destId="{8E4EAAA1-FEAE-485F-8AC0-0A03026D67F8}" srcOrd="1" destOrd="0" presId="urn:microsoft.com/office/officeart/2005/8/layout/hierarchy3"/>
    <dgm:cxn modelId="{802A9CD2-BC96-4616-B986-784C1E46BDDE}" type="presParOf" srcId="{B26ED41B-7E69-4F56-AE3C-B31B4CCC81B0}" destId="{81E100E0-B79A-4F88-BD95-9DFF1EC10DE0}" srcOrd="1" destOrd="0" presId="urn:microsoft.com/office/officeart/2005/8/layout/hierarchy3"/>
    <dgm:cxn modelId="{BDA47D17-F793-449E-A9DA-C139FBB1409F}" type="presParOf" srcId="{81E100E0-B79A-4F88-BD95-9DFF1EC10DE0}" destId="{D124EE6C-DC8B-485A-8360-14C26E8FF46C}" srcOrd="0" destOrd="0" presId="urn:microsoft.com/office/officeart/2005/8/layout/hierarchy3"/>
    <dgm:cxn modelId="{3BA8A2A3-0253-4476-88A7-ADBF50E6AA82}" type="presParOf" srcId="{81E100E0-B79A-4F88-BD95-9DFF1EC10DE0}" destId="{AE148955-58BA-422B-BFF2-E822902E5BFC}" srcOrd="1" destOrd="0" presId="urn:microsoft.com/office/officeart/2005/8/layout/hierarchy3"/>
    <dgm:cxn modelId="{44659354-1299-4FE1-936C-84A0ADE03EB0}" type="presParOf" srcId="{81E100E0-B79A-4F88-BD95-9DFF1EC10DE0}" destId="{E5408B6A-03E3-48A3-A8E0-BE78FBE6CDB3}" srcOrd="2" destOrd="0" presId="urn:microsoft.com/office/officeart/2005/8/layout/hierarchy3"/>
    <dgm:cxn modelId="{89C10313-3070-43C5-8669-C917ABFE3719}" type="presParOf" srcId="{81E100E0-B79A-4F88-BD95-9DFF1EC10DE0}" destId="{F08A6A98-3FAD-43CC-915E-D72BCD508B11}" srcOrd="3" destOrd="0" presId="urn:microsoft.com/office/officeart/2005/8/layout/hierarchy3"/>
    <dgm:cxn modelId="{A91A2E21-E57E-4FC9-8A28-5FA7162CFE22}" type="presParOf" srcId="{81E100E0-B79A-4F88-BD95-9DFF1EC10DE0}" destId="{0EFD80AF-9010-4212-A94B-18A093B6E3EB}" srcOrd="4" destOrd="0" presId="urn:microsoft.com/office/officeart/2005/8/layout/hierarchy3"/>
    <dgm:cxn modelId="{FCB3B154-9E2D-4528-8918-13CB91A20346}" type="presParOf" srcId="{81E100E0-B79A-4F88-BD95-9DFF1EC10DE0}" destId="{161C819A-746D-4CB6-A661-EB1416DE8EA4}" srcOrd="5" destOrd="0" presId="urn:microsoft.com/office/officeart/2005/8/layout/hierarchy3"/>
    <dgm:cxn modelId="{8C91AD6D-1D3A-4841-9153-1228456D7A00}" type="presParOf" srcId="{81E100E0-B79A-4F88-BD95-9DFF1EC10DE0}" destId="{95EA7A4B-8EBD-404D-8511-C7858F4481D8}" srcOrd="6" destOrd="0" presId="urn:microsoft.com/office/officeart/2005/8/layout/hierarchy3"/>
    <dgm:cxn modelId="{AFC4ECA3-50C4-4A92-A200-B636165F7EE6}" type="presParOf" srcId="{81E100E0-B79A-4F88-BD95-9DFF1EC10DE0}" destId="{C2D3DC9D-BDF2-420B-98DC-E8077EDEAD62}" srcOrd="7" destOrd="0" presId="urn:microsoft.com/office/officeart/2005/8/layout/hierarchy3"/>
    <dgm:cxn modelId="{F773FD9A-4E89-407B-8C7B-369D61BBE284}" type="presParOf" srcId="{81E100E0-B79A-4F88-BD95-9DFF1EC10DE0}" destId="{EBD76A14-8D86-4959-8D92-ADDF2EA4D885}" srcOrd="8" destOrd="0" presId="urn:microsoft.com/office/officeart/2005/8/layout/hierarchy3"/>
    <dgm:cxn modelId="{52C0A7DB-D9A4-4C7F-A0C0-AE764D6D84D7}" type="presParOf" srcId="{81E100E0-B79A-4F88-BD95-9DFF1EC10DE0}" destId="{66B09DDD-7A9C-453D-9E48-848397C59174}" srcOrd="9" destOrd="0" presId="urn:microsoft.com/office/officeart/2005/8/layout/hierarchy3"/>
    <dgm:cxn modelId="{BAB2BF95-F292-4FA2-AB55-7ACAD1154385}" type="presParOf" srcId="{C57AAEEC-1409-4B3F-8808-FF71C06451A6}" destId="{91D9F524-A36E-43B2-B197-7353DCC8D8A8}" srcOrd="1" destOrd="0" presId="urn:microsoft.com/office/officeart/2005/8/layout/hierarchy3"/>
    <dgm:cxn modelId="{1557B980-8D24-4CC8-818A-AEAAC61029AC}" type="presParOf" srcId="{91D9F524-A36E-43B2-B197-7353DCC8D8A8}" destId="{5AFDF6A3-1F82-4A47-857B-185F9694453A}" srcOrd="0" destOrd="0" presId="urn:microsoft.com/office/officeart/2005/8/layout/hierarchy3"/>
    <dgm:cxn modelId="{DBE68050-3706-4B05-8828-A3C17A5E95F5}" type="presParOf" srcId="{5AFDF6A3-1F82-4A47-857B-185F9694453A}" destId="{70294605-EFDD-4D40-AC1C-2AEC988D5364}" srcOrd="0" destOrd="0" presId="urn:microsoft.com/office/officeart/2005/8/layout/hierarchy3"/>
    <dgm:cxn modelId="{B660355D-B079-48A4-8167-B804301A7076}" type="presParOf" srcId="{5AFDF6A3-1F82-4A47-857B-185F9694453A}" destId="{9581F835-19C3-4EDB-8176-E6E0105FBCE2}" srcOrd="1" destOrd="0" presId="urn:microsoft.com/office/officeart/2005/8/layout/hierarchy3"/>
    <dgm:cxn modelId="{B3330537-25EB-4258-ACEA-42B20D75B38B}" type="presParOf" srcId="{91D9F524-A36E-43B2-B197-7353DCC8D8A8}" destId="{755410A1-4463-4CAF-8681-9B71D63BA5B5}" srcOrd="1" destOrd="0" presId="urn:microsoft.com/office/officeart/2005/8/layout/hierarchy3"/>
    <dgm:cxn modelId="{5AABC7AD-E255-4234-82A3-93A0380E58D2}" type="presParOf" srcId="{755410A1-4463-4CAF-8681-9B71D63BA5B5}" destId="{32673394-9050-4E07-AFE1-2875792ED1A7}" srcOrd="0" destOrd="0" presId="urn:microsoft.com/office/officeart/2005/8/layout/hierarchy3"/>
    <dgm:cxn modelId="{1002C32A-A9DE-4AEB-B7C4-44247DEC7615}" type="presParOf" srcId="{755410A1-4463-4CAF-8681-9B71D63BA5B5}" destId="{A5350166-ECC4-4397-B5D5-AFAAD19ABEE7}" srcOrd="1" destOrd="0" presId="urn:microsoft.com/office/officeart/2005/8/layout/hierarchy3"/>
    <dgm:cxn modelId="{DFF11557-58DB-4607-8EEE-A5D8F8C11095}" type="presParOf" srcId="{755410A1-4463-4CAF-8681-9B71D63BA5B5}" destId="{7F5CC7DE-CD21-4887-BBE0-E80E6DD89672}" srcOrd="2" destOrd="0" presId="urn:microsoft.com/office/officeart/2005/8/layout/hierarchy3"/>
    <dgm:cxn modelId="{5CB12739-8459-49D1-823F-DF3FF7860FFD}" type="presParOf" srcId="{755410A1-4463-4CAF-8681-9B71D63BA5B5}" destId="{0099B517-0FA0-4920-8427-F5108F523FA5}" srcOrd="3" destOrd="0" presId="urn:microsoft.com/office/officeart/2005/8/layout/hierarchy3"/>
    <dgm:cxn modelId="{C3A37B8A-B9BB-4B6B-A97E-47EB652D25F2}" type="presParOf" srcId="{755410A1-4463-4CAF-8681-9B71D63BA5B5}" destId="{B5D2DF8D-87DC-4223-8182-86AAE2C74FCA}" srcOrd="4" destOrd="0" presId="urn:microsoft.com/office/officeart/2005/8/layout/hierarchy3"/>
    <dgm:cxn modelId="{3199B57E-5442-4F62-9BF5-9F09D3D91751}" type="presParOf" srcId="{755410A1-4463-4CAF-8681-9B71D63BA5B5}" destId="{46D10807-15D1-48B8-A7AB-1AF86112E0FF}" srcOrd="5" destOrd="0" presId="urn:microsoft.com/office/officeart/2005/8/layout/hierarchy3"/>
    <dgm:cxn modelId="{48B7D5C6-4FB7-4164-B8F7-CAD4D7E500EA}" type="presParOf" srcId="{755410A1-4463-4CAF-8681-9B71D63BA5B5}" destId="{DD5F136F-3606-4A14-9A57-8D8707AE0FA7}" srcOrd="6" destOrd="0" presId="urn:microsoft.com/office/officeart/2005/8/layout/hierarchy3"/>
    <dgm:cxn modelId="{01B0EDD0-C5EA-4C02-80A9-3F59D7E98BAB}" type="presParOf" srcId="{755410A1-4463-4CAF-8681-9B71D63BA5B5}" destId="{9FE5012F-7F10-44FF-AC72-88BABB5E99CB}" srcOrd="7" destOrd="0" presId="urn:microsoft.com/office/officeart/2005/8/layout/hierarchy3"/>
    <dgm:cxn modelId="{60C389C6-91A1-49AB-B282-3F22BDF74456}" type="presParOf" srcId="{755410A1-4463-4CAF-8681-9B71D63BA5B5}" destId="{AA3CE7CC-8206-4B2A-BF42-1EAB01A2740C}" srcOrd="8" destOrd="0" presId="urn:microsoft.com/office/officeart/2005/8/layout/hierarchy3"/>
    <dgm:cxn modelId="{5AA8394D-13D9-4DBE-AE87-1CCF9063424A}" type="presParOf" srcId="{755410A1-4463-4CAF-8681-9B71D63BA5B5}" destId="{8FD6C70A-0707-4552-9C87-8F35B9AA3E29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E3AA-781F-46DC-9E68-5F638D840DE0}">
      <dsp:nvSpPr>
        <dsp:cNvPr id="0" name=""/>
        <dsp:cNvSpPr/>
      </dsp:nvSpPr>
      <dsp:spPr>
        <a:xfrm>
          <a:off x="533856" y="3577"/>
          <a:ext cx="3866609" cy="51216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Erken </a:t>
          </a:r>
          <a:r>
            <a:rPr lang="tr-TR" sz="1600" b="1" kern="1200" dirty="0" err="1" smtClean="0"/>
            <a:t>neonatal</a:t>
          </a:r>
          <a:r>
            <a:rPr lang="tr-TR" sz="1600" b="1" kern="1200" dirty="0" smtClean="0"/>
            <a:t> mortalite (≤7 gün)</a:t>
          </a:r>
          <a:endParaRPr lang="tr-TR" sz="1600" b="1" kern="1200" dirty="0"/>
        </a:p>
      </dsp:txBody>
      <dsp:txXfrm>
        <a:off x="548857" y="18578"/>
        <a:ext cx="3836607" cy="482164"/>
      </dsp:txXfrm>
    </dsp:sp>
    <dsp:sp modelId="{D124EE6C-DC8B-485A-8360-14C26E8FF46C}">
      <dsp:nvSpPr>
        <dsp:cNvPr id="0" name=""/>
        <dsp:cNvSpPr/>
      </dsp:nvSpPr>
      <dsp:spPr>
        <a:xfrm>
          <a:off x="920516" y="515743"/>
          <a:ext cx="386660" cy="53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717"/>
              </a:lnTo>
              <a:lnTo>
                <a:pt x="386660" y="538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148955-58BA-422B-BFF2-E822902E5BFC}">
      <dsp:nvSpPr>
        <dsp:cNvPr id="0" name=""/>
        <dsp:cNvSpPr/>
      </dsp:nvSpPr>
      <dsp:spPr>
        <a:xfrm>
          <a:off x="1307177" y="711349"/>
          <a:ext cx="2610175" cy="686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Prematürite</a:t>
          </a:r>
          <a:r>
            <a:rPr lang="tr-TR" sz="2000" b="1" kern="1200" dirty="0" smtClean="0"/>
            <a:t>  (47.2%)</a:t>
          </a:r>
          <a:endParaRPr lang="tr-TR" sz="2000" b="1" kern="1200" dirty="0"/>
        </a:p>
      </dsp:txBody>
      <dsp:txXfrm>
        <a:off x="1327276" y="731448"/>
        <a:ext cx="2569977" cy="646026"/>
      </dsp:txXfrm>
    </dsp:sp>
    <dsp:sp modelId="{E5408B6A-03E3-48A3-A8E0-BE78FBE6CDB3}">
      <dsp:nvSpPr>
        <dsp:cNvPr id="0" name=""/>
        <dsp:cNvSpPr/>
      </dsp:nvSpPr>
      <dsp:spPr>
        <a:xfrm>
          <a:off x="920516" y="515743"/>
          <a:ext cx="386660" cy="146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170"/>
              </a:lnTo>
              <a:lnTo>
                <a:pt x="386660" y="1461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8A6A98-3FAD-43CC-915E-D72BCD508B11}">
      <dsp:nvSpPr>
        <dsp:cNvPr id="0" name=""/>
        <dsp:cNvSpPr/>
      </dsp:nvSpPr>
      <dsp:spPr>
        <a:xfrm>
          <a:off x="1307177" y="1593179"/>
          <a:ext cx="2609612" cy="76747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</a:t>
          </a:r>
          <a:r>
            <a:rPr lang="tr-TR" sz="1600" b="1" kern="1200" dirty="0" err="1" smtClean="0"/>
            <a:t>ardiyak</a:t>
          </a:r>
          <a:r>
            <a:rPr lang="tr-TR" sz="1600" b="1" kern="1200" dirty="0" smtClean="0"/>
            <a:t> harici </a:t>
          </a:r>
          <a:r>
            <a:rPr lang="tr-TR" sz="1600" b="1" kern="1200" dirty="0" err="1" smtClean="0"/>
            <a:t>konjenital</a:t>
          </a:r>
          <a:r>
            <a:rPr lang="tr-TR" sz="1600" b="1" kern="1200" dirty="0" smtClean="0"/>
            <a:t> anomaliler ve genetik hastalıklar (17.5%)</a:t>
          </a:r>
          <a:endParaRPr lang="tr-TR" sz="1600" b="1" kern="1200" dirty="0"/>
        </a:p>
      </dsp:txBody>
      <dsp:txXfrm>
        <a:off x="1329655" y="1615657"/>
        <a:ext cx="2564656" cy="722514"/>
      </dsp:txXfrm>
    </dsp:sp>
    <dsp:sp modelId="{0EFD80AF-9010-4212-A94B-18A093B6E3EB}">
      <dsp:nvSpPr>
        <dsp:cNvPr id="0" name=""/>
        <dsp:cNvSpPr/>
      </dsp:nvSpPr>
      <dsp:spPr>
        <a:xfrm>
          <a:off x="920516" y="515743"/>
          <a:ext cx="451295" cy="240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992"/>
              </a:lnTo>
              <a:lnTo>
                <a:pt x="451295" y="2407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1C819A-746D-4CB6-A661-EB1416DE8EA4}">
      <dsp:nvSpPr>
        <dsp:cNvPr id="0" name=""/>
        <dsp:cNvSpPr/>
      </dsp:nvSpPr>
      <dsp:spPr>
        <a:xfrm>
          <a:off x="1371812" y="2520491"/>
          <a:ext cx="2564707" cy="80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İnfeksiyon</a:t>
          </a:r>
          <a:r>
            <a:rPr lang="tr-TR" sz="1800" b="1" kern="1200" dirty="0" smtClean="0"/>
            <a:t> (6.5%)</a:t>
          </a:r>
          <a:endParaRPr lang="tr-TR" sz="1800" b="1" kern="1200" dirty="0"/>
        </a:p>
      </dsp:txBody>
      <dsp:txXfrm>
        <a:off x="1395433" y="2544112"/>
        <a:ext cx="2517465" cy="759248"/>
      </dsp:txXfrm>
    </dsp:sp>
    <dsp:sp modelId="{95EA7A4B-8EBD-404D-8511-C7858F4481D8}">
      <dsp:nvSpPr>
        <dsp:cNvPr id="0" name=""/>
        <dsp:cNvSpPr/>
      </dsp:nvSpPr>
      <dsp:spPr>
        <a:xfrm>
          <a:off x="920516" y="515743"/>
          <a:ext cx="386660" cy="341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622"/>
              </a:lnTo>
              <a:lnTo>
                <a:pt x="386660" y="3411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D3DC9D-BDF2-420B-98DC-E8077EDEAD62}">
      <dsp:nvSpPr>
        <dsp:cNvPr id="0" name=""/>
        <dsp:cNvSpPr/>
      </dsp:nvSpPr>
      <dsp:spPr>
        <a:xfrm>
          <a:off x="1307177" y="3558351"/>
          <a:ext cx="2617398" cy="738028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Asfiksi</a:t>
          </a:r>
          <a:r>
            <a:rPr lang="tr-TR" sz="1800" b="1" kern="1200" dirty="0" smtClean="0"/>
            <a:t> (6.1%)</a:t>
          </a:r>
          <a:endParaRPr lang="tr-TR" sz="1800" b="1" kern="1200" dirty="0"/>
        </a:p>
      </dsp:txBody>
      <dsp:txXfrm>
        <a:off x="1328793" y="3579967"/>
        <a:ext cx="2574166" cy="694796"/>
      </dsp:txXfrm>
    </dsp:sp>
    <dsp:sp modelId="{EBD76A14-8D86-4959-8D92-ADDF2EA4D885}">
      <dsp:nvSpPr>
        <dsp:cNvPr id="0" name=""/>
        <dsp:cNvSpPr/>
      </dsp:nvSpPr>
      <dsp:spPr>
        <a:xfrm>
          <a:off x="920516" y="515743"/>
          <a:ext cx="386660" cy="420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781"/>
              </a:lnTo>
              <a:lnTo>
                <a:pt x="386660" y="4202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B09DDD-7A9C-453D-9E48-848397C59174}">
      <dsp:nvSpPr>
        <dsp:cNvPr id="0" name=""/>
        <dsp:cNvSpPr/>
      </dsp:nvSpPr>
      <dsp:spPr>
        <a:xfrm>
          <a:off x="1307177" y="4491985"/>
          <a:ext cx="2617411" cy="453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Konjenital</a:t>
          </a:r>
          <a:r>
            <a:rPr lang="tr-TR" sz="1800" b="1" kern="1200" dirty="0" smtClean="0"/>
            <a:t> kalp hastalığı (4.0%)</a:t>
          </a:r>
          <a:endParaRPr lang="tr-TR" sz="1800" b="1" kern="1200" dirty="0"/>
        </a:p>
      </dsp:txBody>
      <dsp:txXfrm>
        <a:off x="1320447" y="4505255"/>
        <a:ext cx="2590871" cy="426537"/>
      </dsp:txXfrm>
    </dsp:sp>
    <dsp:sp modelId="{70294605-EFDD-4D40-AC1C-2AEC988D5364}">
      <dsp:nvSpPr>
        <dsp:cNvPr id="0" name=""/>
        <dsp:cNvSpPr/>
      </dsp:nvSpPr>
      <dsp:spPr>
        <a:xfrm>
          <a:off x="4791676" y="3577"/>
          <a:ext cx="3638955" cy="50330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Geç  </a:t>
          </a:r>
          <a:r>
            <a:rPr lang="tr-TR" sz="1600" b="1" kern="1200" dirty="0" err="1" smtClean="0"/>
            <a:t>neonatal</a:t>
          </a:r>
          <a:r>
            <a:rPr lang="tr-TR" sz="1600" b="1" kern="1200" dirty="0" smtClean="0"/>
            <a:t> mortalite (7-28 gün)</a:t>
          </a:r>
          <a:endParaRPr lang="tr-TR" sz="1600" kern="1200" dirty="0"/>
        </a:p>
      </dsp:txBody>
      <dsp:txXfrm>
        <a:off x="4806417" y="18318"/>
        <a:ext cx="3609473" cy="473819"/>
      </dsp:txXfrm>
    </dsp:sp>
    <dsp:sp modelId="{32673394-9050-4E07-AFE1-2875792ED1A7}">
      <dsp:nvSpPr>
        <dsp:cNvPr id="0" name=""/>
        <dsp:cNvSpPr/>
      </dsp:nvSpPr>
      <dsp:spPr>
        <a:xfrm>
          <a:off x="5155572" y="506878"/>
          <a:ext cx="363895" cy="58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817"/>
              </a:lnTo>
              <a:lnTo>
                <a:pt x="363895" y="586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350166-ECC4-4397-B5D5-AFAAD19ABEE7}">
      <dsp:nvSpPr>
        <dsp:cNvPr id="0" name=""/>
        <dsp:cNvSpPr/>
      </dsp:nvSpPr>
      <dsp:spPr>
        <a:xfrm>
          <a:off x="5519467" y="702484"/>
          <a:ext cx="2114958" cy="7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Prematürite</a:t>
          </a:r>
          <a:r>
            <a:rPr lang="tr-TR" sz="2000" b="1" kern="1200" dirty="0" smtClean="0"/>
            <a:t> (36.1%)</a:t>
          </a:r>
          <a:endParaRPr lang="tr-TR" sz="2000" b="1" kern="1200" dirty="0"/>
        </a:p>
      </dsp:txBody>
      <dsp:txXfrm>
        <a:off x="5542383" y="725400"/>
        <a:ext cx="2069126" cy="736590"/>
      </dsp:txXfrm>
    </dsp:sp>
    <dsp:sp modelId="{7F5CC7DE-CD21-4887-BBE0-E80E6DD89672}">
      <dsp:nvSpPr>
        <dsp:cNvPr id="0" name=""/>
        <dsp:cNvSpPr/>
      </dsp:nvSpPr>
      <dsp:spPr>
        <a:xfrm>
          <a:off x="5155572" y="506878"/>
          <a:ext cx="387793" cy="154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740"/>
              </a:lnTo>
              <a:lnTo>
                <a:pt x="387793" y="1541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99B517-0FA0-4920-8427-F5108F523FA5}">
      <dsp:nvSpPr>
        <dsp:cNvPr id="0" name=""/>
        <dsp:cNvSpPr/>
      </dsp:nvSpPr>
      <dsp:spPr>
        <a:xfrm>
          <a:off x="5543366" y="1657408"/>
          <a:ext cx="2114945" cy="7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İnfeksiyon</a:t>
          </a:r>
          <a:r>
            <a:rPr lang="tr-TR" sz="2000" b="1" kern="1200" dirty="0" smtClean="0"/>
            <a:t> (19.9%)</a:t>
          </a:r>
          <a:endParaRPr lang="tr-TR" sz="2000" b="1" kern="1200" dirty="0"/>
        </a:p>
      </dsp:txBody>
      <dsp:txXfrm>
        <a:off x="5566282" y="1680324"/>
        <a:ext cx="2069113" cy="736590"/>
      </dsp:txXfrm>
    </dsp:sp>
    <dsp:sp modelId="{B5D2DF8D-87DC-4223-8182-86AAE2C74FCA}">
      <dsp:nvSpPr>
        <dsp:cNvPr id="0" name=""/>
        <dsp:cNvSpPr/>
      </dsp:nvSpPr>
      <dsp:spPr>
        <a:xfrm>
          <a:off x="5155572" y="506878"/>
          <a:ext cx="363895" cy="2542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874"/>
              </a:lnTo>
              <a:lnTo>
                <a:pt x="363895" y="2542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D10807-15D1-48B8-A7AB-1AF86112E0FF}">
      <dsp:nvSpPr>
        <dsp:cNvPr id="0" name=""/>
        <dsp:cNvSpPr/>
      </dsp:nvSpPr>
      <dsp:spPr>
        <a:xfrm>
          <a:off x="5519467" y="2658542"/>
          <a:ext cx="2104404" cy="78242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</a:t>
          </a:r>
          <a:r>
            <a:rPr lang="tr-TR" sz="1400" b="1" kern="1200" dirty="0" err="1" smtClean="0"/>
            <a:t>ardiyak</a:t>
          </a:r>
          <a:r>
            <a:rPr lang="tr-TR" sz="1400" b="1" kern="1200" dirty="0" smtClean="0"/>
            <a:t> harici </a:t>
          </a:r>
          <a:r>
            <a:rPr lang="tr-TR" sz="1400" b="1" kern="1200" dirty="0" err="1" smtClean="0"/>
            <a:t>konjenital</a:t>
          </a:r>
          <a:r>
            <a:rPr lang="tr-TR" sz="1400" b="1" kern="1200" dirty="0" smtClean="0"/>
            <a:t> anomaliler ve genetik hastalıklar (13.1%) </a:t>
          </a:r>
          <a:endParaRPr lang="tr-TR" sz="1400" b="1" kern="1200" dirty="0"/>
        </a:p>
      </dsp:txBody>
      <dsp:txXfrm>
        <a:off x="5542383" y="2681458"/>
        <a:ext cx="2058572" cy="736590"/>
      </dsp:txXfrm>
    </dsp:sp>
    <dsp:sp modelId="{DD5F136F-3606-4A14-9A57-8D8707AE0FA7}">
      <dsp:nvSpPr>
        <dsp:cNvPr id="0" name=""/>
        <dsp:cNvSpPr/>
      </dsp:nvSpPr>
      <dsp:spPr>
        <a:xfrm>
          <a:off x="5155572" y="506878"/>
          <a:ext cx="363895" cy="3520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903"/>
              </a:lnTo>
              <a:lnTo>
                <a:pt x="363895" y="3520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E5012F-7F10-44FF-AC72-88BABB5E99CB}">
      <dsp:nvSpPr>
        <dsp:cNvPr id="0" name=""/>
        <dsp:cNvSpPr/>
      </dsp:nvSpPr>
      <dsp:spPr>
        <a:xfrm>
          <a:off x="5519467" y="3636570"/>
          <a:ext cx="2114958" cy="782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Konjenital</a:t>
          </a:r>
          <a:r>
            <a:rPr lang="tr-TR" sz="1800" b="1" kern="1200" dirty="0" smtClean="0"/>
            <a:t> kalp hastalığı (7.7%)</a:t>
          </a:r>
          <a:endParaRPr lang="tr-TR" sz="1800" b="1" kern="1200" dirty="0"/>
        </a:p>
      </dsp:txBody>
      <dsp:txXfrm>
        <a:off x="5542383" y="3659486"/>
        <a:ext cx="2069126" cy="736590"/>
      </dsp:txXfrm>
    </dsp:sp>
    <dsp:sp modelId="{AA3CE7CC-8206-4B2A-BF42-1EAB01A2740C}">
      <dsp:nvSpPr>
        <dsp:cNvPr id="0" name=""/>
        <dsp:cNvSpPr/>
      </dsp:nvSpPr>
      <dsp:spPr>
        <a:xfrm>
          <a:off x="5155572" y="506878"/>
          <a:ext cx="315873" cy="441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678"/>
              </a:lnTo>
              <a:lnTo>
                <a:pt x="315873" y="44186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D6C70A-0707-4552-9C87-8F35B9AA3E29}">
      <dsp:nvSpPr>
        <dsp:cNvPr id="0" name=""/>
        <dsp:cNvSpPr/>
      </dsp:nvSpPr>
      <dsp:spPr>
        <a:xfrm>
          <a:off x="5471445" y="4534346"/>
          <a:ext cx="2114945" cy="782422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Asfiksi</a:t>
          </a:r>
          <a:r>
            <a:rPr lang="tr-TR" sz="1800" b="1" kern="1200" dirty="0" smtClean="0"/>
            <a:t> (3.8%)</a:t>
          </a:r>
          <a:endParaRPr lang="tr-TR" sz="1800" b="1" kern="1200" dirty="0"/>
        </a:p>
      </dsp:txBody>
      <dsp:txXfrm>
        <a:off x="5494361" y="4557262"/>
        <a:ext cx="2069113" cy="73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7DC0-F8E8-4C86-ABAD-ABFB26861029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C595-4181-4122-BBAE-073C5EF5E35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7955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C595-4181-4122-BBAE-073C5EF5E35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1948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86501C-166A-4655-9992-6F1B997114F1}" type="slidenum">
              <a:rPr lang="tr-TR"/>
              <a:pPr eaLnBrk="1" hangingPunct="1"/>
              <a:t>19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76858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AE24857-6D13-4A98-BAB1-54F10305617B}" type="slidenum">
              <a:rPr lang="en-US">
                <a:latin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00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1004-EAC2-4335-AFFF-0CED5C380A87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9389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6846-E70B-49EE-946B-F0BD9657C0EB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709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836A-E3E7-4402-A0EC-5AED89181599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201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A80E-2F1B-41E6-9C5A-9F3245550342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66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ABC487-2236-4F3D-903F-FB105E4B4236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Prof.Dr. Begüm Atasay</a:t>
            </a:r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0908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7741-4678-4222-9954-35F58042D96C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480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8303-CC8B-41C5-84ED-E50EB6FEE201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456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B8AD60-02D6-4B95-A8BE-979C71AF2D39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4882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F83-47B9-47EF-B7CC-EF21A051EBDF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3138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880C-3C30-4A94-B1EA-EB81650A4F10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9902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C8C-8C6F-435A-ADAD-87692173B0C2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8580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6D1817-A709-4DD5-90F8-A316A48FAF34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E11465D-3740-4BCE-BAE5-75FB046A4E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122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" descr="http://arsiv.ankara.edu.tr/gorsel/dosya/1067241519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33" y="257843"/>
            <a:ext cx="1643074" cy="16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astane instagr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0321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5" descr="yağmur bektaş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968" y="3209976"/>
            <a:ext cx="2808312" cy="20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IMG_2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0676" y="3026085"/>
            <a:ext cx="1857388" cy="24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sarıkaya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032956"/>
            <a:ext cx="18436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Dikdörtgen"/>
          <p:cNvSpPr/>
          <p:nvPr/>
        </p:nvSpPr>
        <p:spPr>
          <a:xfrm>
            <a:off x="1806752" y="2145487"/>
            <a:ext cx="5674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PREMATURE  YENİDOĞAN</a:t>
            </a:r>
            <a:endParaRPr lang="tr-T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CED-FE83-436C-B2A5-8303607435E0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465D-3740-4BCE-BAE5-75FB046A4EA6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1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"/>
            <a:ext cx="7272808" cy="66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imagesCA1VK39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1337790" cy="1700808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623-C68A-41A7-9507-EC04A34CF714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620688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PREMATURELİKLE İLİŞKİLİ MORBİDİTELER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Hipotermi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Akciğer sorunlar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Beslenme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Gastroözafajiyel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reflu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Nekrotizan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enterokolit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Büyüme ve gelişimsel gerilik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Intraventrıkuler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kanama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retinopatisi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anemisi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osteopenisi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Herni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fnc re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1" y="1953661"/>
            <a:ext cx="3600823" cy="2689365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4825-F19E-4008-8904-EA8D01117879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03848" y="836712"/>
            <a:ext cx="4427984" cy="25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tr-TR" sz="1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tr-TR" sz="2400" dirty="0">
                <a:latin typeface="Perpetua" pitchFamily="18" charset="0"/>
              </a:rPr>
              <a:t>Normal </a:t>
            </a:r>
            <a:r>
              <a:rPr lang="tr-TR" sz="2400" dirty="0" err="1">
                <a:latin typeface="Perpetua" pitchFamily="18" charset="0"/>
              </a:rPr>
              <a:t>vucut</a:t>
            </a:r>
            <a:r>
              <a:rPr lang="tr-TR" sz="2400" dirty="0">
                <a:latin typeface="Perpetua" pitchFamily="18" charset="0"/>
              </a:rPr>
              <a:t> ısısı:36.5-37.5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Perpetua" pitchFamily="18" charset="0"/>
              </a:rPr>
              <a:t>Potansiyel soğuk stresi:36-36.5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Perpetua" pitchFamily="18" charset="0"/>
              </a:rPr>
              <a:t>Orta derecede </a:t>
            </a:r>
            <a:r>
              <a:rPr lang="tr-TR" sz="2400" dirty="0" err="1">
                <a:latin typeface="Perpetua" pitchFamily="18" charset="0"/>
              </a:rPr>
              <a:t>hipotermi</a:t>
            </a:r>
            <a:r>
              <a:rPr lang="tr-TR" sz="2400" dirty="0">
                <a:latin typeface="Perpetua" pitchFamily="18" charset="0"/>
              </a:rPr>
              <a:t>:32-36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latin typeface="Perpetua" pitchFamily="18" charset="0"/>
              </a:rPr>
              <a:t>Ciddi </a:t>
            </a:r>
            <a:r>
              <a:rPr lang="tr-TR" sz="2400" dirty="0" err="1">
                <a:latin typeface="Perpetua" pitchFamily="18" charset="0"/>
              </a:rPr>
              <a:t>hipotermi</a:t>
            </a:r>
            <a:r>
              <a:rPr lang="tr-TR" sz="2400" dirty="0">
                <a:latin typeface="Perpetua" pitchFamily="18" charset="0"/>
              </a:rPr>
              <a:t>: &lt;32</a:t>
            </a:r>
          </a:p>
        </p:txBody>
      </p:sp>
      <p:sp>
        <p:nvSpPr>
          <p:cNvPr id="4" name="2 Metin kutusu"/>
          <p:cNvSpPr txBox="1">
            <a:spLocks noChangeArrowheads="1"/>
          </p:cNvSpPr>
          <p:nvPr/>
        </p:nvSpPr>
        <p:spPr bwMode="auto">
          <a:xfrm>
            <a:off x="0" y="42210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Soğukta titreyemez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Ağırlığa oranla geniş yüzey alanı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İnce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subkutan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yağ dokusu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Kahverengi yağ dokusu ve glikojen deposu az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İmmatur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s.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keratin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yetersiz</a:t>
            </a:r>
          </a:p>
        </p:txBody>
      </p:sp>
      <p:pic>
        <p:nvPicPr>
          <p:cNvPr id="7" name="6 Resim" descr="pnc_session7_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21088"/>
            <a:ext cx="2898272" cy="1449136"/>
          </a:xfrm>
          <a:prstGeom prst="rect">
            <a:avLst/>
          </a:prstGeom>
        </p:spPr>
      </p:pic>
      <p:pic>
        <p:nvPicPr>
          <p:cNvPr id="8" name="7 Resim" descr="World-Health-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2406941" cy="737996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763688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Perpetua" pitchFamily="18" charset="0"/>
              </a:rPr>
              <a:t>NEDEN HİPOTERMİ OLUYOR?</a:t>
            </a:r>
            <a:endParaRPr lang="tr-TR" sz="2400" b="1" dirty="0">
              <a:latin typeface="Perpetua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EFE4-365B-4777-B6CC-53E491984C6C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941168"/>
            <a:ext cx="2228146" cy="14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etin kutusu"/>
          <p:cNvSpPr txBox="1"/>
          <p:nvPr/>
        </p:nvSpPr>
        <p:spPr>
          <a:xfrm>
            <a:off x="4967536" y="1700808"/>
            <a:ext cx="378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KANGURU BAKIMI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KÜVÖZ-AÇIK YATAK  DA BAKIM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ISI MONİTORİZASYONU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79512" y="14127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HİPOTERMİ /Soğuk stresi </a:t>
            </a:r>
          </a:p>
          <a:p>
            <a:pPr lvl="0"/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Preterm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% 40  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yoğunbakıma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yatışta 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vucut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ısısı &lt;35C</a:t>
            </a:r>
          </a:p>
          <a:p>
            <a:pPr lvl="0"/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Hipotermi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için bağımsız risk faktörü!!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0" y="32129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Feto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geçiş sorunu</a:t>
            </a:r>
          </a:p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Solunum başlamıyor</a:t>
            </a:r>
          </a:p>
          <a:p>
            <a:pPr algn="ctr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Respiratuvar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distres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Hipoksi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Asidoz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hipertansiyon</a:t>
            </a:r>
          </a:p>
          <a:p>
            <a:pPr algn="ctr"/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Aşağı Ok"/>
          <p:cNvSpPr/>
          <p:nvPr/>
        </p:nvSpPr>
        <p:spPr>
          <a:xfrm>
            <a:off x="1907704" y="2852936"/>
            <a:ext cx="2880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3 İçerik Yer Tutucusu" descr="1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869160"/>
            <a:ext cx="2265260" cy="1690450"/>
          </a:xfrm>
          <a:prstGeom prst="rect">
            <a:avLst/>
          </a:prstGeom>
        </p:spPr>
      </p:pic>
      <p:pic>
        <p:nvPicPr>
          <p:cNvPr id="33794" name="Picture 2" descr="kangaroo neonatal care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93096"/>
            <a:ext cx="3160418" cy="2103116"/>
          </a:xfrm>
          <a:prstGeom prst="rect">
            <a:avLst/>
          </a:prstGeom>
          <a:noFill/>
        </p:spPr>
      </p:pic>
      <p:sp>
        <p:nvSpPr>
          <p:cNvPr id="17" name="16 Dikdörtgen"/>
          <p:cNvSpPr/>
          <p:nvPr/>
        </p:nvSpPr>
        <p:spPr>
          <a:xfrm>
            <a:off x="1547664" y="54868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HİPOTERMİ NASIL ENGELLENİR?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0DF0-BF69-469D-9B93-BC3883C044F3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PREMATURE  APNESİ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51520" y="83671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&gt;20 Saniye VEYA &lt;20 Saniye + Nabız &lt;100/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+SPO2&lt;90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apnesi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,= Başka nedene bağlanamayan, 34 haftadan küçük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postnatal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1-2.günde (&lt;1 hafta) başlayan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apnedir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Solunum kontrolünün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immatur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olması,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kemoreseptorlerin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yanıtında azlık, uykunun REM dönemi,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faranjiyal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laranjiyal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reflekslerin aktivitesi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hava yolu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obstruksiyonu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ile ilişkilendirilmektedir.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HASTALIKLARA BAĞLI (SEPSİS, MENENJİT, ANEMİ, ELEKTROLİT IMBALANSI VS….)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TEDAVİ: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Taktil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uyarı,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metilksantinler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cpap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nedeni ile getirilen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bebeklerde,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hospitalizasyon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monitorizasyon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yapılmalı ayrıntılı ayırıcı tanı sonrası taburculuk planlanmalıdır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33AC-F671-4139-808C-CCB67D69E204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2780928"/>
            <a:ext cx="6953250" cy="38171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Küçük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GH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Düşük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DA-SGA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Erkek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Ailede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astım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Düşük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APGAR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Asfiksi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PDA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Yüksek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sıvı-erken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lipid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Uzamış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MV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desteği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Yüksek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MV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ayarları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volutravma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barotravma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oksidatif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hasar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Hipokarbi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İnflamasyon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(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Ureaplazma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58ED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Genetik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yatkınlık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 ??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5010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itchFamily="18" charset="0"/>
                <a:ea typeface="MS PGothic" charset="0"/>
                <a:cs typeface="Times New Roman" pitchFamily="18" charset="0"/>
              </a:rPr>
              <a:t>BPD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Times New Roman" pitchFamily="18" charset="0"/>
              <a:ea typeface="MS PGothic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692696"/>
            <a:ext cx="81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BPD solunum destek tedavisi verilme öyküsü olan veya olmayan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Prematürenin, akut bir hastalık olmaksızın,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postkonsepsiyonel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36. haftada oksijen gereksinimi olması olarak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” tanımlanmaktadır.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ow284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64018"/>
            <a:ext cx="2880320" cy="229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CE3C-2612-4259-8078-28F3912A09E5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sz="1800" i="1" dirty="0" smtClean="0">
                <a:latin typeface="Perpetua" pitchFamily="18" charset="0"/>
              </a:rPr>
              <a:t>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r-TR" sz="1800" i="1" dirty="0" smtClean="0">
                <a:latin typeface="Perpetua" pitchFamily="18" charset="0"/>
              </a:rPr>
              <a:t>       </a:t>
            </a:r>
            <a:endParaRPr lang="tr-TR" i="1" dirty="0" smtClean="0">
              <a:latin typeface="Perpetua" pitchFamily="18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9"/>
          <a:stretch/>
        </p:blipFill>
        <p:spPr bwMode="auto">
          <a:xfrm>
            <a:off x="5299799" y="2365435"/>
            <a:ext cx="3242499" cy="272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/>
          <p:nvPr/>
        </p:nvSpPr>
        <p:spPr>
          <a:xfrm>
            <a:off x="642947" y="583969"/>
            <a:ext cx="8143875" cy="861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chemeClr val="tx1"/>
                </a:solidFill>
                <a:latin typeface="Perpetua" pitchFamily="18" charset="0"/>
              </a:rPr>
              <a:t> BESLENME </a:t>
            </a:r>
          </a:p>
        </p:txBody>
      </p:sp>
      <p:pic>
        <p:nvPicPr>
          <p:cNvPr id="8" name="3 Resim" descr="intrauterine-growth-retard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30" y="2365435"/>
            <a:ext cx="3080984" cy="274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EDCE-C31F-4E11-B147-94C5AFB9274D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77066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6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Anne sütü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Optimum büyüme için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Biyoyararlılığı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yüksek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Sindirimi kolay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Gelişimsel, sosyal, ekonomik açıdan en üstün besin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Prematüre doğum yapan annelerin sütü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Gestasyonel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haftasına uygun, düşük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solüt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yük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1.ay sonunda fark kalkar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Prematüre bebeğe anne sütü ilk iki hafta yeter</a:t>
            </a:r>
          </a:p>
        </p:txBody>
      </p:sp>
      <p:sp>
        <p:nvSpPr>
          <p:cNvPr id="3" name="3 Yuvarlatılmış Dikdörtgen"/>
          <p:cNvSpPr/>
          <p:nvPr/>
        </p:nvSpPr>
        <p:spPr>
          <a:xfrm>
            <a:off x="457200" y="396578"/>
            <a:ext cx="8143875" cy="861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Mutlaka anne sütü</a:t>
            </a:r>
          </a:p>
        </p:txBody>
      </p:sp>
      <p:pic>
        <p:nvPicPr>
          <p:cNvPr id="4" name="Picture 2" descr="http://media.ntvmsnbc.com/j/NTVMSNBC/Components/ArtAndPhoto-Fronts/Sections-StoryLevel/Sa%C4%9Fl%C4%B1k/GENEL/EMZ%C4%B0ME.h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35059" cy="21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AA4C-0373-41B6-9CA2-3C4866606132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057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Anne sütünde her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ml</a:t>
            </a:r>
            <a:r>
              <a:rPr lang="tr-T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/kg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  <a:endParaRPr lang="tr-T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393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MDI 0.53, PDI 0.63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</a:p>
          <a:p>
            <a:pPr marL="0" indent="0" algn="ctr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ctr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Tekrar hastaneye yatış 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%6 </a:t>
            </a:r>
            <a:endParaRPr lang="tr-T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33589" y="1766169"/>
            <a:ext cx="864296" cy="86429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39952" y="3140968"/>
            <a:ext cx="864296" cy="86429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6FA8-8616-467C-B633-975523423023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10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Prematüre bebek büyüme izlem grafikleri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095750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Prematüre bebekler;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düzeltilmiş 40 haftalık olana kadar prematüreler için özel grafiklerle izlenmeli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910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700" y="6602413"/>
            <a:ext cx="3035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tr-TR" sz="1000" dirty="0">
                <a:latin typeface="Perpetua" pitchFamily="18" charset="0"/>
              </a:rPr>
              <a:t>Fenton 2003 </a:t>
            </a:r>
            <a:r>
              <a:rPr lang="tr-TR" altLang="tr-TR" sz="1000" dirty="0" smtClean="0">
                <a:latin typeface="Perpetua" pitchFamily="18" charset="0"/>
              </a:rPr>
              <a:t> </a:t>
            </a:r>
            <a:r>
              <a:rPr lang="en-US" altLang="tr-TR" sz="1000" dirty="0" smtClean="0">
                <a:latin typeface="Perpetua" pitchFamily="18" charset="0"/>
              </a:rPr>
              <a:t>(</a:t>
            </a:r>
            <a:r>
              <a:rPr lang="en-US" altLang="tr-TR" sz="1000" dirty="0">
                <a:latin typeface="Perpetua" pitchFamily="18" charset="0"/>
              </a:rPr>
              <a:t>Updated Babson and Benda)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381-39FA-4253-AB87-2098C98CC046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5531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16800" cy="2767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792039" y="476672"/>
            <a:ext cx="7675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PREMATURE DOĞMAK NE DEMEK </a:t>
            </a:r>
            <a:r>
              <a:rPr lang="tr-T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tr-T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635896" y="1196752"/>
            <a:ext cx="1368152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076056" y="1196752"/>
            <a:ext cx="122413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707904" y="11967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 PRETERM</a:t>
            </a:r>
            <a:endParaRPr lang="tr-T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004048" y="119675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ERKEN TERM</a:t>
            </a:r>
            <a:endParaRPr lang="tr-T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95536" y="1556792"/>
            <a:ext cx="2448272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162880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ADETİN İLK GÜNÜ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467544" y="2132856"/>
            <a:ext cx="1008112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39552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23528" y="2708920"/>
            <a:ext cx="1152128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23528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HAFTA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42E0-76C1-48A5-9084-58F232022F62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tr-TR" sz="2400" dirty="0" smtClean="0">
                <a:effectLst/>
                <a:latin typeface="Times New Roman" pitchFamily="18" charset="0"/>
                <a:cs typeface="Times New Roman" pitchFamily="18" charset="0"/>
              </a:rPr>
              <a:t>Amaç: Normal büyüyen fetüsün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utero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büyüme hızını yakalamak</a:t>
            </a:r>
          </a:p>
          <a:p>
            <a:pPr eaLnBrk="1" hangingPunct="1">
              <a:defRPr/>
            </a:pPr>
            <a:r>
              <a:rPr lang="tr-TR" sz="2400" dirty="0" smtClean="0">
                <a:effectLst/>
                <a:latin typeface="Times New Roman" pitchFamily="18" charset="0"/>
                <a:cs typeface="Times New Roman" pitchFamily="18" charset="0"/>
              </a:rPr>
              <a:t>Bu amaca ulaşmak ÇDDA/ çok </a:t>
            </a:r>
            <a:r>
              <a:rPr lang="tr-TR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preterm</a:t>
            </a:r>
            <a:r>
              <a:rPr lang="tr-TR" sz="2400" dirty="0" smtClean="0">
                <a:effectLst/>
                <a:latin typeface="Times New Roman" pitchFamily="18" charset="0"/>
                <a:cs typeface="Times New Roman" pitchFamily="18" charset="0"/>
              </a:rPr>
              <a:t> de zordur.</a:t>
            </a: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Yetersiz büyüme ve gelişme sorunuyla karşılaşılır: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ÇDDA prematürelerin %97’si PMA 36. haftada 10.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altındadır.</a:t>
            </a:r>
          </a:p>
          <a:p>
            <a:pPr eaLnBrk="1" hangingPunct="1">
              <a:defRPr/>
            </a:pP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3 Yuvarlatılmış Dikdörtgen"/>
          <p:cNvSpPr/>
          <p:nvPr/>
        </p:nvSpPr>
        <p:spPr>
          <a:xfrm>
            <a:off x="542925" y="306584"/>
            <a:ext cx="8143875" cy="861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Prematüre bebeklerin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postnatal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büyümesi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3030-5698-4BD8-97D1-E7152847B67F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2864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nfant Digestive 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333758" cy="21266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835696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GASTRO ÖZAFAJİYAL REFLU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0" y="908720"/>
            <a:ext cx="72362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Mide içeriğinin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özefagusa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regurjitasyonu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/ Kusma eşlik edebilir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Yenidoğan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bebekte fizyolojik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Preterm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 daha sık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 Hastalığı= Patolojik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reflu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Özefajit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aspirasyon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pnömonisi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 solunum problemi, anemi, büyüme geriliği,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/hayatı tehdit eden olay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Patolojik GÖR düşünülen hastalarda  tedavi önerilir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Tedavi/Yaklaşım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Ailenin bilgilendirilmesi/ baş yükseltme/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kıvamartırıcılar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(Keçi boynuzu,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gaviscon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9234-EAC1-4986-9DC1-EB6B765153AD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NEKROTİZAN ENTEROKOLİT</a:t>
            </a:r>
          </a:p>
        </p:txBody>
      </p:sp>
      <p:pic>
        <p:nvPicPr>
          <p:cNvPr id="130050" name="Picture 3" descr="Portal_Venous_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3490242"/>
            <a:ext cx="2304256" cy="27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4" descr="jp200844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2880692" cy="25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1196753"/>
            <a:ext cx="7632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Immatur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barsakta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preterm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hipoksi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veya enfeksiyonun tetiklediği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inflamasyona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bağlı gelişen ilerleyici hasar nekroz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Formula ile beslenme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prematurelik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en önemli risk faktörü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uzun dönem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morbiditeleri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artırıyor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E14-F7F5-4A9A-8AF4-61AAD3992560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PREMATURE RETİNOPATİSİ</a:t>
            </a:r>
          </a:p>
        </p:txBody>
      </p:sp>
      <p:pic>
        <p:nvPicPr>
          <p:cNvPr id="131074" name="Picture 3" descr="4330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810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4" descr="amd_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365625"/>
            <a:ext cx="2533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5" descr="1331339-1331345-976220-976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1628775"/>
            <a:ext cx="30146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6" descr="detach_diagram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56931"/>
            <a:ext cx="2857500" cy="260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95536" y="1484784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doğan bebekte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immatur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retina (damarlanma tamamlanmamış)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hasar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inflamasyonla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ilişkili anormal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vaskularizasyon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dekolman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körlükle sonuçlanabilen süreç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Prematureliğe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bağlı gelişen en önemli duyu kusuru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D5AA-C049-47A7-911D-CE04B6ECF666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dirty="0" smtClean="0"/>
              <a:t>INTRAVENTRİKULER KANAMA</a:t>
            </a:r>
          </a:p>
        </p:txBody>
      </p:sp>
      <p:pic>
        <p:nvPicPr>
          <p:cNvPr id="132098" name="Picture 3" descr="palsy-i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32412" cy="226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0052" name="Group 4"/>
          <p:cNvGraphicFramePr>
            <a:graphicFrameLocks noGrp="1"/>
          </p:cNvGraphicFramePr>
          <p:nvPr/>
        </p:nvGraphicFramePr>
        <p:xfrm>
          <a:off x="5039049" y="1556792"/>
          <a:ext cx="4104951" cy="2376564"/>
        </p:xfrm>
        <a:graphic>
          <a:graphicData uri="http://schemas.openxmlformats.org/drawingml/2006/table">
            <a:tbl>
              <a:tblPr/>
              <a:tblGrid>
                <a:gridCol w="581702"/>
                <a:gridCol w="3523249"/>
              </a:tblGrid>
              <a:tr h="616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GRADE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Subependymal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hemorrhage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Intraventricular hemorrhage without ventricular dilatation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Intraventricular hemorrhage with ventricular dilatation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Intraventricular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hemorrhage with associated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parenchymal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hemorrhage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20" name="Rectangle 25"/>
          <p:cNvSpPr>
            <a:spLocks noChangeArrowheads="1"/>
          </p:cNvSpPr>
          <p:nvPr/>
        </p:nvSpPr>
        <p:spPr bwMode="auto">
          <a:xfrm>
            <a:off x="-307975" y="4133850"/>
            <a:ext cx="184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/>
              <a:t/>
            </a:r>
            <a:br>
              <a:rPr lang="en-US" sz="1100"/>
            </a:br>
            <a:endParaRPr lang="en-US" sz="2400"/>
          </a:p>
        </p:txBody>
      </p:sp>
      <p:sp>
        <p:nvSpPr>
          <p:cNvPr id="7" name="6 Metin kutusu"/>
          <p:cNvSpPr txBox="1"/>
          <p:nvPr/>
        </p:nvSpPr>
        <p:spPr>
          <a:xfrm>
            <a:off x="755576" y="422108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Neden küçük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pretermde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gelişiyor?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Serebral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 akımındaki değişiklikler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Frajil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ağ yapısı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Tombosit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koagulasyon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bozukluğu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364088" y="422108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3-4 kanama=Kötü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prognoz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Nörogelişimsel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gerilik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Serebral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felç, duyu kusurları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397-6D9D-4FA2-9E5F-743DD6E8FFDC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980728"/>
            <a:ext cx="5112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Yenidoğanda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hemoglobin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hematokrit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bebekte 16-20g/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Preterm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bebekte 14-18g/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Hemoglobin değeri yaşamın ilk haftasından itibaren  6-12 haftalara kadar düşer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bebeklerde hemoglobin değeri 9-11g/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pretermlerde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7-9 g/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Prematüre anemisi, genellikle 35.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gestasyon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haftasından küçük doğan bebeklerde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yaşamın 2-6. haftaları arasında gelişen,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hipoproliferatif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normokrom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normositer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anemidir.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339752" y="476672"/>
            <a:ext cx="475252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Prematüre Anemisi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tr-TR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neoreviews.aappublications.org/content/9/11/e520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703469" cy="4078997"/>
          </a:xfrm>
          <a:prstGeom prst="rect">
            <a:avLst/>
          </a:prstGeom>
          <a:noFill/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B4FD-AEA4-457D-9D1B-D6B745E39566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62068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>
              <a:latin typeface="Perpetua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Etiyoloji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flebotomiler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- kan kaybı /kısa eritrosit ömrü/araya giren hastalıklar 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eritropoietin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eksikliğine bağlı yetersiz sentez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Bulgular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Aktivite azalması,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hipoksi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solukluk, solunum ve kalp yetmezliği, beslenme güçlüğü,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intoleransı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yetersiz kilo alımı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Tedavi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solunum ve kalp yetmezliği, yeterli kalori aldığı halde yetersiz kilo alımı varsa, oksijen veya mekanik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ventilasyon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tedavisi alıyorsa, hipotansiyon, şok varsa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endojen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eritropoezi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baskılamayacak şekilde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teritrosit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ransfüzyonu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Demir, yeterli kalori ve protein anemi-bulgu  yakın izlem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AB46-C571-4C33-BEB8-7CD8F932ADDE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aafp.org/afp/2006/0815/afp20060815p619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80"/>
            <a:ext cx="1584176" cy="2323459"/>
          </a:xfrm>
          <a:prstGeom prst="rect">
            <a:avLst/>
          </a:prstGeom>
          <a:noFill/>
        </p:spPr>
      </p:pic>
      <p:pic>
        <p:nvPicPr>
          <p:cNvPr id="64518" name="Picture 6" descr="https://encrypted-tbn3.gstatic.com/images?q=tbn:ANd9GcQDIenQOlgUGUcudM9uz58blxCiDOUMGgXQMcvHnJ8CJzI6ZN3L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3312368" cy="174166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979712" y="260648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latin typeface="Perpetua" pitchFamily="18" charset="0"/>
              </a:rPr>
              <a:t>Preterm</a:t>
            </a:r>
            <a:r>
              <a:rPr lang="tr-TR" sz="2800" dirty="0" smtClean="0">
                <a:latin typeface="Perpetua" pitchFamily="18" charset="0"/>
              </a:rPr>
              <a:t> </a:t>
            </a:r>
            <a:r>
              <a:rPr lang="tr-TR" sz="2800" dirty="0" err="1" smtClean="0">
                <a:latin typeface="Perpetua" pitchFamily="18" charset="0"/>
              </a:rPr>
              <a:t>Osteopenisi</a:t>
            </a:r>
            <a:endParaRPr lang="tr-TR" sz="2800" dirty="0" smtClean="0">
              <a:latin typeface="Perpetua" pitchFamily="18" charset="0"/>
            </a:endParaRPr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67544" y="242088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Perpetua" pitchFamily="18" charset="0"/>
              </a:rPr>
              <a:t>Prenatal</a:t>
            </a:r>
            <a:r>
              <a:rPr lang="tr-TR" sz="2000" dirty="0" smtClean="0">
                <a:latin typeface="Perpetua" pitchFamily="18" charset="0"/>
              </a:rPr>
              <a:t> yetersiz </a:t>
            </a:r>
            <a:r>
              <a:rPr lang="tr-TR" sz="2000" dirty="0" err="1" smtClean="0">
                <a:latin typeface="Perpetua" pitchFamily="18" charset="0"/>
              </a:rPr>
              <a:t>Ca</a:t>
            </a:r>
            <a:r>
              <a:rPr lang="tr-TR" sz="2000" dirty="0" smtClean="0">
                <a:latin typeface="Perpetua" pitchFamily="18" charset="0"/>
              </a:rPr>
              <a:t> ve P depoları ile doğan küçük prematürelerde, yetersiz </a:t>
            </a:r>
            <a:r>
              <a:rPr lang="tr-TR" sz="2000" dirty="0" err="1" smtClean="0">
                <a:latin typeface="Perpetua" pitchFamily="18" charset="0"/>
              </a:rPr>
              <a:t>postnatal</a:t>
            </a:r>
            <a:r>
              <a:rPr lang="tr-TR" sz="2000" dirty="0" smtClean="0">
                <a:latin typeface="Perpetua" pitchFamily="18" charset="0"/>
              </a:rPr>
              <a:t> </a:t>
            </a:r>
            <a:r>
              <a:rPr lang="tr-TR" sz="2000" dirty="0" err="1" smtClean="0">
                <a:latin typeface="Perpetua" pitchFamily="18" charset="0"/>
              </a:rPr>
              <a:t>Ca</a:t>
            </a:r>
            <a:r>
              <a:rPr lang="tr-TR" sz="2000" dirty="0" smtClean="0">
                <a:latin typeface="Perpetua" pitchFamily="18" charset="0"/>
              </a:rPr>
              <a:t> ve P alımı veya kaybı (</a:t>
            </a:r>
            <a:r>
              <a:rPr lang="tr-TR" sz="2000" dirty="0" err="1" smtClean="0">
                <a:latin typeface="Perpetua" pitchFamily="18" charset="0"/>
              </a:rPr>
              <a:t>diuretik</a:t>
            </a:r>
            <a:r>
              <a:rPr lang="tr-TR" sz="2000" dirty="0" smtClean="0">
                <a:latin typeface="Perpetua" pitchFamily="18" charset="0"/>
              </a:rPr>
              <a:t> kullanımı) sonucunda kemik </a:t>
            </a:r>
            <a:r>
              <a:rPr lang="tr-TR" sz="2000" dirty="0" err="1" smtClean="0">
                <a:latin typeface="Perpetua" pitchFamily="18" charset="0"/>
              </a:rPr>
              <a:t>mineralizasyonunda</a:t>
            </a:r>
            <a:r>
              <a:rPr lang="tr-TR" sz="2000" dirty="0" smtClean="0">
                <a:latin typeface="Perpetua" pitchFamily="18" charset="0"/>
              </a:rPr>
              <a:t> gelişen eksiklik</a:t>
            </a:r>
          </a:p>
          <a:p>
            <a:endParaRPr lang="tr-TR" sz="2000" dirty="0" smtClean="0">
              <a:latin typeface="Perpetua" pitchFamily="18" charset="0"/>
            </a:endParaRPr>
          </a:p>
          <a:p>
            <a:r>
              <a:rPr lang="tr-TR" sz="2000" dirty="0" smtClean="0">
                <a:latin typeface="Perpetua" pitchFamily="18" charset="0"/>
              </a:rPr>
              <a:t>Yetersiz büyüme veya kemik kırıkları veya solunum yetmezliği </a:t>
            </a:r>
          </a:p>
          <a:p>
            <a:r>
              <a:rPr lang="tr-TR" sz="2000" dirty="0" smtClean="0">
                <a:latin typeface="Perpetua" pitchFamily="18" charset="0"/>
              </a:rPr>
              <a:t>Serum </a:t>
            </a:r>
            <a:r>
              <a:rPr lang="tr-TR" sz="2000" dirty="0" err="1" smtClean="0">
                <a:latin typeface="Perpetua" pitchFamily="18" charset="0"/>
              </a:rPr>
              <a:t>Ca</a:t>
            </a:r>
            <a:r>
              <a:rPr lang="tr-TR" sz="2000" dirty="0" smtClean="0">
                <a:latin typeface="Perpetua" pitchFamily="18" charset="0"/>
              </a:rPr>
              <a:t> ve P düşük, ALP ile (normalin 5 katı artmış, &gt;500 IU/L) 1,25 OH vitamin D yüksektir. </a:t>
            </a:r>
          </a:p>
          <a:p>
            <a:r>
              <a:rPr lang="tr-TR" sz="2000" dirty="0" smtClean="0">
                <a:latin typeface="Perpetua" pitchFamily="18" charset="0"/>
              </a:rPr>
              <a:t>Radyolojik olarak kemik </a:t>
            </a:r>
            <a:r>
              <a:rPr lang="tr-TR" sz="2000" dirty="0" err="1" smtClean="0">
                <a:latin typeface="Perpetua" pitchFamily="18" charset="0"/>
              </a:rPr>
              <a:t>mineralizasyonu</a:t>
            </a:r>
            <a:r>
              <a:rPr lang="tr-TR" sz="2000" dirty="0" smtClean="0">
                <a:latin typeface="Perpetua" pitchFamily="18" charset="0"/>
              </a:rPr>
              <a:t> düşüktür.</a:t>
            </a:r>
          </a:p>
          <a:p>
            <a:endParaRPr lang="tr-TR" sz="2000" dirty="0" smtClean="0">
              <a:latin typeface="Perpetua" pitchFamily="18" charset="0"/>
            </a:endParaRPr>
          </a:p>
          <a:p>
            <a:r>
              <a:rPr lang="tr-TR" sz="2000" dirty="0" smtClean="0">
                <a:latin typeface="Perpetua" pitchFamily="18" charset="0"/>
              </a:rPr>
              <a:t>Tedavi</a:t>
            </a:r>
          </a:p>
          <a:p>
            <a:r>
              <a:rPr lang="tr-TR" sz="2000" dirty="0" err="1" smtClean="0">
                <a:latin typeface="Perpetua" pitchFamily="18" charset="0"/>
              </a:rPr>
              <a:t>Ca</a:t>
            </a:r>
            <a:r>
              <a:rPr lang="tr-TR" sz="2000" dirty="0" smtClean="0">
                <a:latin typeface="Perpetua" pitchFamily="18" charset="0"/>
              </a:rPr>
              <a:t>, P, kalori ve protein içeriği yüksek olan prematüre </a:t>
            </a:r>
            <a:r>
              <a:rPr lang="tr-TR" sz="2000" dirty="0" err="1" smtClean="0">
                <a:latin typeface="Perpetua" pitchFamily="18" charset="0"/>
              </a:rPr>
              <a:t>formulası</a:t>
            </a:r>
            <a:r>
              <a:rPr lang="tr-TR" sz="2000" dirty="0" smtClean="0">
                <a:latin typeface="Perpetua" pitchFamily="18" charset="0"/>
              </a:rPr>
              <a:t> veya anne sütünün  güçlendirilmesi(</a:t>
            </a:r>
            <a:r>
              <a:rPr lang="tr-TR" sz="2000" dirty="0" err="1" smtClean="0">
                <a:latin typeface="Perpetua" pitchFamily="18" charset="0"/>
              </a:rPr>
              <a:t>eoprotin</a:t>
            </a:r>
            <a:r>
              <a:rPr lang="tr-TR" sz="2000" dirty="0" smtClean="0">
                <a:latin typeface="Perpetua" pitchFamily="18" charset="0"/>
              </a:rPr>
              <a:t>) +D vitamini 400-800 U/gün </a:t>
            </a:r>
          </a:p>
          <a:p>
            <a:r>
              <a:rPr lang="tr-TR" sz="2000" dirty="0" smtClean="0">
                <a:latin typeface="Perpetua" pitchFamily="18" charset="0"/>
              </a:rPr>
              <a:t>Tedavi veya </a:t>
            </a:r>
            <a:r>
              <a:rPr lang="tr-TR" sz="2000" dirty="0" err="1" smtClean="0">
                <a:latin typeface="Perpetua" pitchFamily="18" charset="0"/>
              </a:rPr>
              <a:t>spontan</a:t>
            </a:r>
            <a:r>
              <a:rPr lang="tr-TR" sz="2000" dirty="0" smtClean="0">
                <a:latin typeface="Perpetua" pitchFamily="18" charset="0"/>
              </a:rPr>
              <a:t> düzelme ilk 6 ayda 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>
              <a:latin typeface="Perpetua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349-D547-44FE-BF1A-0A9D694D28E2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preterm and ınguin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preterm and ınguin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preterm and ınguin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4" name="AutoShape 8" descr="preterm and ınguin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546" name="Picture 10" descr="preterm and ınguinal herni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2857500" cy="1600200"/>
          </a:xfrm>
          <a:prstGeom prst="rect">
            <a:avLst/>
          </a:prstGeom>
          <a:noFill/>
        </p:spPr>
      </p:pic>
      <p:sp>
        <p:nvSpPr>
          <p:cNvPr id="65548" name="AutoShape 12" descr="preterm and ınguin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549" name="Picture 13" descr="C:\Users\user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581275" cy="177165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267744" y="5486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HERNİ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1" name="AutoShape 15" descr="preterm and UMBILİCAL hern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553" name="Picture 17" descr="http://yoursurgery.com/procedures/pedhernia/images/UmbHerniaLate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365104"/>
            <a:ext cx="1559279" cy="2162201"/>
          </a:xfrm>
          <a:prstGeom prst="rect">
            <a:avLst/>
          </a:prstGeom>
          <a:noFill/>
        </p:spPr>
      </p:pic>
      <p:pic>
        <p:nvPicPr>
          <p:cNvPr id="65555" name="Picture 19" descr="http://www.health-writings.com/img/to/after-umbilical-hernia-surgery/herniaumbil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69160"/>
            <a:ext cx="1897393" cy="1423045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395536" y="1052736"/>
            <a:ext cx="5328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Prematüre bebeklerde sık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Prosesus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açıklığının iç halkasından,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intrabdominal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basıncın artması sonucunda barsak ansı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boşluktan inmesi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Pubik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bölgede belirip kaybolan şişlik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%10-15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inkarserasyon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tehlikesi 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Herninin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onarımı bebeğin genel durumu izin verir vermez yapılmalı, 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Cerrahi öncesi tehlike işaretleri aileye anlatılarak yakın izlem</a:t>
            </a: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EAF-95A5-4E05-98E3-0560C1087334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2400" b="1">
                <a:latin typeface="Perpetua" pitchFamily="18" charset="0"/>
              </a:rPr>
              <a:t>Perinatal Yaklaşım</a:t>
            </a:r>
            <a:r>
              <a:rPr lang="tr-TR" sz="2400">
                <a:latin typeface="Perpetua" pitchFamily="18" charset="0"/>
              </a:rPr>
              <a:t/>
            </a:r>
            <a:br>
              <a:rPr lang="tr-TR" sz="2400">
                <a:latin typeface="Perpetua" pitchFamily="18" charset="0"/>
              </a:rPr>
            </a:br>
            <a:r>
              <a:rPr lang="tr-TR" sz="2400">
                <a:latin typeface="Perpetua" pitchFamily="18" charset="0"/>
              </a:rPr>
              <a:t>Neonatal dönem sorunları, erken ve geç</a:t>
            </a:r>
            <a:r>
              <a:rPr lang="tr-TR" sz="2400" b="1">
                <a:latin typeface="Perpetua" pitchFamily="18" charset="0"/>
              </a:rPr>
              <a:t/>
            </a:r>
            <a:br>
              <a:rPr lang="tr-TR" sz="2400" b="1">
                <a:latin typeface="Perpetua" pitchFamily="18" charset="0"/>
              </a:rPr>
            </a:br>
            <a:r>
              <a:rPr lang="tr-TR" sz="2400">
                <a:latin typeface="Perpetua" pitchFamily="18" charset="0"/>
              </a:rPr>
              <a:t>Erişkin dönem sorunlar</a:t>
            </a:r>
          </a:p>
        </p:txBody>
      </p:sp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b="1" u="sng">
                <a:solidFill>
                  <a:srgbClr val="FF0000"/>
                </a:solidFill>
                <a:latin typeface="Perpetua" pitchFamily="18" charset="0"/>
              </a:rPr>
              <a:t>Gestasyon haftasının belirlenmesi-Preterm eylemin tanınması, durdurulması-tokoliz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b="1" u="sng">
                <a:solidFill>
                  <a:srgbClr val="FF0000"/>
                </a:solidFill>
                <a:latin typeface="Perpetua" pitchFamily="18" charset="0"/>
              </a:rPr>
              <a:t>Antenatal steroid (</a:t>
            </a:r>
            <a:r>
              <a:rPr lang="tr-TR">
                <a:latin typeface="Perpetua" pitchFamily="18" charset="0"/>
              </a:rPr>
              <a:t>24-34 hafta Betametazon 24 mg/24 saat )</a:t>
            </a:r>
            <a:endParaRPr lang="tr-TR" b="1" u="sng">
              <a:solidFill>
                <a:srgbClr val="FF0000"/>
              </a:solidFill>
              <a:latin typeface="Perpet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b="1" u="sng">
                <a:solidFill>
                  <a:srgbClr val="FF0000"/>
                </a:solidFill>
                <a:latin typeface="Perpetua" pitchFamily="18" charset="0"/>
              </a:rPr>
              <a:t>INTRAUTERİN TRANSPORT </a:t>
            </a:r>
            <a:r>
              <a:rPr lang="tr-TR">
                <a:latin typeface="Perpetua" pitchFamily="18" charset="0"/>
              </a:rPr>
              <a:t>Hasta Nakli-Bakılabileceği merkezde doğmalı</a:t>
            </a:r>
            <a:endParaRPr lang="tr-TR" b="1" u="sng">
              <a:solidFill>
                <a:srgbClr val="FF0000"/>
              </a:solidFill>
              <a:latin typeface="Perpet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Doğum şekli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Korioamnionit-Antibiyotik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Doğum salonunda eksper bakım-optimal resusitasyon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Yoğun bakım ünitesine nakil ve yatış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Akut dönemdeki sorunlara yeterli yaklaşım (YDYBÜ)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Uzun süreli multidisipliner düzenli izlem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Ailenin riskler süreç ve prognoz ile ilgili bilgilendirilmesi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tr-TR">
                <a:latin typeface="Perpetua" pitchFamily="18" charset="0"/>
              </a:rPr>
              <a:t>(Survi ve morbiditeler)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>
                <a:latin typeface="Perpetua" pitchFamily="18" charset="0"/>
              </a:rPr>
              <a:t>Morbiditelre engelleyici yaklaşım,erken gelişimsel tanı ve destek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tr-TR">
              <a:latin typeface="Perpet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>
              <a:latin typeface="Perpet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>
              <a:latin typeface="Perpet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sz="1900">
              <a:latin typeface="Perpetua" pitchFamily="18" charset="0"/>
            </a:endParaRP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3779838" y="42926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u="sng">
              <a:latin typeface="Perpetua" pitchFamily="18" charset="0"/>
            </a:endParaRP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3492500" y="42211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u="sng">
              <a:latin typeface="Perpetua" pitchFamily="18" charset="0"/>
            </a:endParaRPr>
          </a:p>
        </p:txBody>
      </p:sp>
      <p:sp>
        <p:nvSpPr>
          <p:cNvPr id="133127" name="AutoShape 7"/>
          <p:cNvSpPr>
            <a:spLocks/>
          </p:cNvSpPr>
          <p:nvPr/>
        </p:nvSpPr>
        <p:spPr bwMode="auto">
          <a:xfrm>
            <a:off x="1331913" y="1700213"/>
            <a:ext cx="71437" cy="1296987"/>
          </a:xfrm>
          <a:prstGeom prst="leftBrace">
            <a:avLst>
              <a:gd name="adj1" fmla="val 1512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Perpetua" pitchFamily="18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0" y="1844675"/>
            <a:ext cx="154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latin typeface="Perpetua" pitchFamily="18" charset="0"/>
              </a:rPr>
              <a:t>1.Basamak hekimi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1187450" y="1628775"/>
            <a:ext cx="7561263" cy="432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Perpetua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ACBB-CF11-42C8-ADA1-D7F168DEEDEE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39552" y="11247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4450" name="Picture 2" descr="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92480" cy="33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2808114" cy="21215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0918-74FA-472B-BAE0-C1105FCEF3B1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141277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Perpetua" pitchFamily="18" charset="0"/>
              </a:rPr>
              <a:t>Vücut ağırlığı &gt;1500-1900, &gt; 35 hafta +</a:t>
            </a:r>
          </a:p>
          <a:p>
            <a:r>
              <a:rPr lang="tr-TR" sz="2400" dirty="0" smtClean="0">
                <a:latin typeface="Perpetua" pitchFamily="18" charset="0"/>
              </a:rPr>
              <a:t>•	Giyinik iken vücut ısısını koruyabilen </a:t>
            </a:r>
          </a:p>
          <a:p>
            <a:r>
              <a:rPr lang="tr-TR" sz="2400" dirty="0" smtClean="0">
                <a:latin typeface="Perpetua" pitchFamily="18" charset="0"/>
              </a:rPr>
              <a:t>•	Solunum sıkıntısı olmayan</a:t>
            </a:r>
          </a:p>
          <a:p>
            <a:r>
              <a:rPr lang="tr-TR" sz="2400" dirty="0" smtClean="0">
                <a:latin typeface="Perpetua" pitchFamily="18" charset="0"/>
              </a:rPr>
              <a:t>•	Dolaşımı normal</a:t>
            </a:r>
          </a:p>
          <a:p>
            <a:r>
              <a:rPr lang="tr-TR" sz="2400" dirty="0" smtClean="0">
                <a:latin typeface="Perpetua" pitchFamily="18" charset="0"/>
              </a:rPr>
              <a:t>•	Aktivitesi, emmesi normal </a:t>
            </a:r>
          </a:p>
          <a:p>
            <a:r>
              <a:rPr lang="tr-TR" sz="2400" dirty="0" smtClean="0">
                <a:latin typeface="Perpetua" pitchFamily="18" charset="0"/>
              </a:rPr>
              <a:t>•	Emme-yutma koordinasyonu gelişmiş</a:t>
            </a:r>
          </a:p>
          <a:p>
            <a:r>
              <a:rPr lang="tr-TR" sz="2400" dirty="0" smtClean="0">
                <a:latin typeface="Perpetua" pitchFamily="18" charset="0"/>
              </a:rPr>
              <a:t>•	Emerek anne sütü veya ek verilen </a:t>
            </a:r>
            <a:r>
              <a:rPr lang="tr-TR" sz="2400" dirty="0" err="1" smtClean="0">
                <a:latin typeface="Perpetua" pitchFamily="18" charset="0"/>
              </a:rPr>
              <a:t>formula</a:t>
            </a:r>
            <a:r>
              <a:rPr lang="tr-TR" sz="2400" dirty="0" smtClean="0">
                <a:latin typeface="Perpetua" pitchFamily="18" charset="0"/>
              </a:rPr>
              <a:t> ile beslenerek kan şekerini normal sınırlar içinde tutabilen, patolojik kilo kaybı, </a:t>
            </a:r>
            <a:r>
              <a:rPr lang="tr-TR" sz="2400" dirty="0" err="1" smtClean="0">
                <a:latin typeface="Perpetua" pitchFamily="18" charset="0"/>
              </a:rPr>
              <a:t>dehidratasyon</a:t>
            </a:r>
            <a:r>
              <a:rPr lang="tr-TR" sz="2400" dirty="0" smtClean="0">
                <a:latin typeface="Perpetua" pitchFamily="18" charset="0"/>
              </a:rPr>
              <a:t> geliştirmeyen</a:t>
            </a:r>
          </a:p>
          <a:p>
            <a:r>
              <a:rPr lang="tr-TR" sz="2400" dirty="0" smtClean="0">
                <a:latin typeface="Perpetua" pitchFamily="18" charset="0"/>
              </a:rPr>
              <a:t>•	Enfeksiyon şüphesi olmayan</a:t>
            </a:r>
          </a:p>
          <a:p>
            <a:r>
              <a:rPr lang="tr-TR" sz="2400" dirty="0" smtClean="0">
                <a:latin typeface="Perpetua" pitchFamily="18" charset="0"/>
              </a:rPr>
              <a:t>•	Patolojik sarılığı olmayan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-246134" y="404664"/>
            <a:ext cx="9089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PREMATURE BEBEK NE ZAMNA EVE GİDEBİLİR?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4FD9-C13F-489D-A620-D5A075E3DEF8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791B9C-4DEB-462B-A217-29D10D1C246D}" type="slidenum">
              <a:rPr lang="tr-TR" sz="1200">
                <a:solidFill>
                  <a:schemeClr val="tx1">
                    <a:tint val="75000"/>
                  </a:schemeClr>
                </a:solidFill>
                <a:latin typeface="Perpetua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Perpetua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42988" y="1341438"/>
            <a:ext cx="3097212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1.Olası doğum tarihi: SAT – 3 ay + 10 gün = 40 Hafta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Gebelik yaşı: 40 – (Olası doğum tarihi - Doğum tarihi (Hafta))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Naegele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kuralı)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ultrasonografi ile izlem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Skorlama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sistemleri: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Ballard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Dubowitz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, Müyesser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Tuncer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Perpet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Perpetua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42988" y="1341438"/>
            <a:ext cx="3241675" cy="4535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Perpetua" pitchFamily="18" charset="0"/>
            </a:endParaRPr>
          </a:p>
        </p:txBody>
      </p:sp>
      <p:pic>
        <p:nvPicPr>
          <p:cNvPr id="7" name="Picture 4" descr="26F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12875"/>
            <a:ext cx="38290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4500563" y="1341438"/>
            <a:ext cx="4175125" cy="4751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Perpetua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424096" y="404664"/>
            <a:ext cx="59687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rpetua" pitchFamily="18" charset="0"/>
              </a:rPr>
              <a:t> </a:t>
            </a:r>
            <a:r>
              <a:rPr lang="tr-TR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Mİ? NASIL ANLARIZ ?</a:t>
            </a:r>
          </a:p>
          <a:p>
            <a:pPr algn="ctr"/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Gestasyonel</a:t>
            </a:r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yaşın belirlenmesi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B65E-7FF6-43F1-8ED6-D30D8D5C9340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59632" y="980729"/>
            <a:ext cx="4732736" cy="617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ZAMANINDA DOĞAN BEBEK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Ağırlık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2500-4000g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48-52 cm.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Baş çevresi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32-36 cm.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Vucut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ısısı (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aksilla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36.5-37.5C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Nabız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0-160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/dakika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(100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-180)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Solunum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0-60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/dakika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Kan basıncı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premature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veya hasta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yenidoğanda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ölçülür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22320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C155-BAF4-4AD6-919D-D02C9DF35945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01520" y="3773001"/>
            <a:ext cx="8745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GLOBAL PREMATURE DOĞUM  İNSİDANSI</a:t>
            </a:r>
          </a:p>
          <a:p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%9,6=12.9 milyon doğum</a:t>
            </a: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%7.5 gelişmiş ülke-%12.5 az gelişmiş ülke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Pictures\935544_10101147312204119_11741982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842" y="3815060"/>
            <a:ext cx="1944216" cy="19442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01520" y="1196752"/>
            <a:ext cx="8183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130 milyon bebek  doğuyor, 4 milyon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yenidoğan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döneminde ölüyor (28/1000)</a:t>
            </a:r>
          </a:p>
          <a:p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yenidoğan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ölüm nedeni</a:t>
            </a:r>
          </a:p>
          <a:p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Asfiksi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%23</a:t>
            </a: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Enfeksiyon %36</a:t>
            </a:r>
          </a:p>
          <a:p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Prematurelik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%28</a:t>
            </a:r>
          </a:p>
          <a:p>
            <a:endParaRPr lang="tr-TR" sz="1600" dirty="0"/>
          </a:p>
        </p:txBody>
      </p:sp>
      <p:sp>
        <p:nvSpPr>
          <p:cNvPr id="8" name="7 Dikdörtgen"/>
          <p:cNvSpPr/>
          <p:nvPr/>
        </p:nvSpPr>
        <p:spPr>
          <a:xfrm>
            <a:off x="295538" y="404664"/>
            <a:ext cx="8557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PREMATURE DOĞMAK NEDEN ÖNEMLİ</a:t>
            </a:r>
            <a:r>
              <a:rPr lang="tr-T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erpetua" pitchFamily="18" charset="0"/>
              </a:rPr>
              <a:t>?</a:t>
            </a:r>
            <a:endParaRPr lang="tr-T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ECCA-1714-4575-AA23-0D6AFB19C263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79512" y="692696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Yuvarlatılmış Dikdörtgen"/>
          <p:cNvSpPr/>
          <p:nvPr/>
        </p:nvSpPr>
        <p:spPr>
          <a:xfrm>
            <a:off x="900113" y="260350"/>
            <a:ext cx="7559675" cy="1008063"/>
          </a:xfrm>
          <a:prstGeom prst="roundRect">
            <a:avLst/>
          </a:prstGeom>
          <a:solidFill>
            <a:srgbClr val="E2F9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2009 TÜRKİYE NEONATAL MORTALİTE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Demirel G,  Tezel B,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Ozbas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Oguz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SS, Erdeve O, Uras N, Dilmen 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Matern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Child </a:t>
            </a:r>
            <a:r>
              <a:rPr lang="tr-T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j (2012)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458B-653A-42B4-B97C-ED06272D4D2B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4813"/>
            <a:ext cx="457993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486150"/>
            <a:ext cx="50466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0" y="476672"/>
            <a:ext cx="41052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Viabilite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” (Yaşayabilirlik) sınırı: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Uterus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dışında yaşam için fizyolojik yeterlilik (?)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Fiziksel ve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psikososyal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olarak yeterli kalitede yaşam olasılığı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25 hafta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22-25 hafta: Gri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zon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>
              <a:latin typeface="Calibri" pitchFamily="34" charset="0"/>
            </a:endParaRPr>
          </a:p>
          <a:p>
            <a:endParaRPr lang="tr-TR" dirty="0">
              <a:latin typeface="Calibri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404812"/>
            <a:ext cx="4067175" cy="3096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467544" y="3717032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ÖZGÜN HASTALIKLAR</a:t>
            </a:r>
          </a:p>
        </p:txBody>
      </p:sp>
      <p:sp>
        <p:nvSpPr>
          <p:cNvPr id="9" name="8 Metin kutusu"/>
          <p:cNvSpPr txBox="1">
            <a:spLocks noChangeArrowheads="1"/>
          </p:cNvSpPr>
          <p:nvPr/>
        </p:nvSpPr>
        <p:spPr bwMode="auto">
          <a:xfrm>
            <a:off x="0" y="4797152"/>
            <a:ext cx="4067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ENGELLİLİK VE ÖLÜM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79513" y="4653136"/>
            <a:ext cx="360040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5EE-078E-44F5-88DC-EBB25E805FFC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795963" y="4797425"/>
            <a:ext cx="2881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Hastalıksız uzun yaşam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8313" y="4797425"/>
            <a:ext cx="3382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Fiziksel gelişim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2 Resim" descr="untitl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060575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İçerik Yer Tutucusu" descr="imagesCAC28DD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550" y="2133600"/>
            <a:ext cx="1985963" cy="2581275"/>
          </a:xfrm>
          <a:prstGeom prst="rect">
            <a:avLst/>
          </a:prstGeom>
          <a:noFill/>
        </p:spPr>
      </p:pic>
      <p:pic>
        <p:nvPicPr>
          <p:cNvPr id="7" name="20 Resim" descr="imagesCAWBLJ8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2050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851275" y="4149725"/>
            <a:ext cx="187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NörogelişimYüksek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IQ</a:t>
            </a:r>
          </a:p>
        </p:txBody>
      </p:sp>
      <p:sp>
        <p:nvSpPr>
          <p:cNvPr id="9" name="8 Dikdörtgen"/>
          <p:cNvSpPr/>
          <p:nvPr/>
        </p:nvSpPr>
        <p:spPr>
          <a:xfrm>
            <a:off x="366682" y="548680"/>
            <a:ext cx="84433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tr-TR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KÜÇÜK PREMATÜRELER</a:t>
            </a:r>
          </a:p>
          <a:p>
            <a:pPr algn="ctr"/>
            <a:r>
              <a:rPr kumimoji="0" lang="tr-TR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SAĞLIKLI ERİŞKİNLER OLABİLİR Mİ ? </a:t>
            </a:r>
            <a:endParaRPr lang="tr-T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3A7B-2E47-4BB3-9F45-D7E90B621ADD}" type="datetime1">
              <a:rPr lang="tr-TR" smtClean="0"/>
              <a:pPr/>
              <a:t>10.04.2018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 Begüm Atasay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3038</TotalTime>
  <Words>1309</Words>
  <Application>Microsoft Office PowerPoint</Application>
  <PresentationFormat>Ekran Gösterisi (4:3)</PresentationFormat>
  <Paragraphs>345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Wood Type Yazı Tipi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Anne sütünde her 10 ml/kg </vt:lpstr>
      <vt:lpstr>Prematüre bebek büyüme izlem grafikleri</vt:lpstr>
      <vt:lpstr>Slayt 20</vt:lpstr>
      <vt:lpstr>Slayt 21</vt:lpstr>
      <vt:lpstr>NEKROTİZAN ENTEROKOLİT</vt:lpstr>
      <vt:lpstr>PREMATURE RETİNOPATİSİ</vt:lpstr>
      <vt:lpstr>INTRAVENTRİKULER KANAMA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61</cp:revision>
  <dcterms:created xsi:type="dcterms:W3CDTF">2015-09-07T17:09:03Z</dcterms:created>
  <dcterms:modified xsi:type="dcterms:W3CDTF">2018-04-10T08:13:19Z</dcterms:modified>
</cp:coreProperties>
</file>