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0" r:id="rId2"/>
    <p:sldId id="291" r:id="rId3"/>
    <p:sldId id="289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10" r:id="rId22"/>
    <p:sldId id="387" r:id="rId23"/>
    <p:sldId id="33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339752" y="27089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atlarynyň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“-</a:t>
            </a:r>
            <a:r>
              <a:rPr lang="tr-TR" dirty="0" err="1" smtClean="0"/>
              <a:t>yş</a:t>
            </a:r>
            <a:r>
              <a:rPr lang="tr-TR" dirty="0" smtClean="0"/>
              <a:t>/-iş/-</a:t>
            </a:r>
            <a:r>
              <a:rPr lang="tr-TR" dirty="0" err="1" smtClean="0"/>
              <a:t>uş</a:t>
            </a:r>
            <a:r>
              <a:rPr lang="tr-TR" dirty="0" smtClean="0"/>
              <a:t>/-üş/-ş(-</a:t>
            </a:r>
            <a:r>
              <a:rPr lang="tr-TR" dirty="0" err="1" smtClean="0"/>
              <a:t>ýyş</a:t>
            </a:r>
            <a:r>
              <a:rPr lang="tr-TR" dirty="0" smtClean="0"/>
              <a:t>/-</a:t>
            </a:r>
            <a:r>
              <a:rPr lang="tr-TR" dirty="0" err="1" smtClean="0"/>
              <a:t>ýiş</a:t>
            </a:r>
            <a:r>
              <a:rPr lang="tr-TR" dirty="0" smtClean="0"/>
              <a:t>)” </a:t>
            </a:r>
            <a:r>
              <a:rPr lang="tr-TR" dirty="0" err="1" smtClean="0"/>
              <a:t>goşulmalary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prosesiniň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aňladýarlar</a:t>
            </a:r>
            <a:r>
              <a:rPr lang="tr-TR" dirty="0" smtClean="0"/>
              <a:t> hem-de has </a:t>
            </a:r>
            <a:r>
              <a:rPr lang="tr-TR" dirty="0" err="1" smtClean="0"/>
              <a:t>giň</a:t>
            </a:r>
            <a:r>
              <a:rPr lang="tr-TR" dirty="0" smtClean="0"/>
              <a:t> </a:t>
            </a:r>
            <a:r>
              <a:rPr lang="tr-TR" dirty="0" err="1" smtClean="0"/>
              <a:t>ýaýrawa</a:t>
            </a:r>
            <a:r>
              <a:rPr lang="tr-TR" dirty="0" smtClean="0"/>
              <a:t> we </a:t>
            </a:r>
            <a:r>
              <a:rPr lang="tr-TR" dirty="0" err="1" smtClean="0"/>
              <a:t>ulanylyşa</a:t>
            </a:r>
            <a:r>
              <a:rPr lang="tr-TR" dirty="0" smtClean="0"/>
              <a:t> </a:t>
            </a:r>
            <a:r>
              <a:rPr lang="tr-TR" dirty="0" err="1" smtClean="0"/>
              <a:t>eýedigi</a:t>
            </a:r>
            <a:r>
              <a:rPr lang="tr-TR" dirty="0" smtClean="0"/>
              <a:t> bilen </a:t>
            </a:r>
            <a:r>
              <a:rPr lang="tr-TR" dirty="0" err="1" smtClean="0"/>
              <a:t>tapawutlanýarlar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979712" y="249289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Olar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  </a:t>
            </a:r>
            <a:r>
              <a:rPr lang="tr-TR" dirty="0" err="1" smtClean="0"/>
              <a:t>bilmeýärler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öten, </a:t>
            </a:r>
            <a:r>
              <a:rPr lang="tr-TR" dirty="0" err="1" smtClean="0"/>
              <a:t>häzirki</a:t>
            </a:r>
            <a:r>
              <a:rPr lang="tr-TR" dirty="0" smtClean="0"/>
              <a:t> we geljek zamanlarda-da </a:t>
            </a:r>
            <a:r>
              <a:rPr lang="tr-TR" dirty="0" err="1" smtClean="0"/>
              <a:t>birmeňzeş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Bu şekil bilen </a:t>
            </a:r>
            <a:r>
              <a:rPr lang="tr-TR" dirty="0" err="1" smtClean="0"/>
              <a:t>aňladylan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wagty</a:t>
            </a:r>
            <a:r>
              <a:rPr lang="tr-TR" dirty="0" smtClean="0"/>
              <a:t> </a:t>
            </a:r>
            <a:r>
              <a:rPr lang="tr-TR" dirty="0" err="1" smtClean="0"/>
              <a:t>aňlatmanyň</a:t>
            </a:r>
            <a:r>
              <a:rPr lang="tr-TR" dirty="0" smtClean="0"/>
              <a:t> </a:t>
            </a:r>
            <a:r>
              <a:rPr lang="tr-TR" dirty="0" err="1" smtClean="0"/>
              <a:t>habaryndan</a:t>
            </a:r>
            <a:r>
              <a:rPr lang="tr-TR" dirty="0" smtClean="0"/>
              <a:t> ýa-da </a:t>
            </a:r>
            <a:r>
              <a:rPr lang="tr-TR" dirty="0" err="1" smtClean="0"/>
              <a:t>mazmunyndan</a:t>
            </a:r>
            <a:r>
              <a:rPr lang="tr-TR" dirty="0" smtClean="0"/>
              <a:t> belli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331640" y="2492896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atlarynyň</a:t>
            </a:r>
            <a:endParaRPr lang="tr-TR" dirty="0" smtClean="0"/>
          </a:p>
          <a:p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yş</a:t>
            </a:r>
            <a:r>
              <a:rPr lang="tr-TR" dirty="0" smtClean="0"/>
              <a:t>/-iş/-</a:t>
            </a:r>
            <a:r>
              <a:rPr lang="tr-TR" dirty="0" err="1" smtClean="0"/>
              <a:t>uş</a:t>
            </a:r>
            <a:r>
              <a:rPr lang="tr-TR" dirty="0" smtClean="0"/>
              <a:t>/-üş/-ş(-</a:t>
            </a:r>
            <a:r>
              <a:rPr lang="tr-TR" dirty="0" err="1" smtClean="0"/>
              <a:t>ýyş</a:t>
            </a:r>
            <a:r>
              <a:rPr lang="tr-TR" dirty="0" smtClean="0"/>
              <a:t>/-</a:t>
            </a:r>
            <a:r>
              <a:rPr lang="tr-TR" dirty="0" err="1" smtClean="0"/>
              <a:t>ýiş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islendik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Meselem:</a:t>
            </a:r>
          </a:p>
          <a:p>
            <a:r>
              <a:rPr lang="tr-TR" dirty="0" smtClean="0"/>
              <a:t> oka-</a:t>
            </a:r>
            <a:r>
              <a:rPr lang="tr-TR" dirty="0" err="1" smtClean="0"/>
              <a:t>ýyş</a:t>
            </a:r>
            <a:r>
              <a:rPr lang="tr-TR" dirty="0" smtClean="0"/>
              <a:t>, </a:t>
            </a:r>
            <a:r>
              <a:rPr lang="tr-TR" dirty="0" err="1" smtClean="0"/>
              <a:t>ýylgyr</a:t>
            </a:r>
            <a:r>
              <a:rPr lang="tr-TR" dirty="0" smtClean="0"/>
              <a:t>-</a:t>
            </a:r>
            <a:r>
              <a:rPr lang="tr-TR" dirty="0" err="1" smtClean="0"/>
              <a:t>yş</a:t>
            </a:r>
            <a:r>
              <a:rPr lang="tr-TR" dirty="0" smtClean="0"/>
              <a:t>, ek-iş, uç-</a:t>
            </a:r>
            <a:r>
              <a:rPr lang="tr-TR" dirty="0" err="1" smtClean="0"/>
              <a:t>uş</a:t>
            </a:r>
            <a:r>
              <a:rPr lang="tr-TR" dirty="0" smtClean="0"/>
              <a:t>, </a:t>
            </a:r>
            <a:r>
              <a:rPr lang="tr-TR" dirty="0" err="1" smtClean="0"/>
              <a:t>görn</a:t>
            </a:r>
            <a:r>
              <a:rPr lang="tr-TR" dirty="0" smtClean="0"/>
              <a:t>-üş, </a:t>
            </a:r>
            <a:r>
              <a:rPr lang="tr-TR" dirty="0" err="1" smtClean="0"/>
              <a:t>syz</a:t>
            </a:r>
            <a:r>
              <a:rPr lang="tr-TR" dirty="0" smtClean="0"/>
              <a:t>-</a:t>
            </a:r>
            <a:r>
              <a:rPr lang="tr-TR" dirty="0" err="1" smtClean="0"/>
              <a:t>yş</a:t>
            </a:r>
            <a:r>
              <a:rPr lang="tr-TR" dirty="0" smtClean="0"/>
              <a:t>, barla-</a:t>
            </a:r>
            <a:r>
              <a:rPr lang="tr-TR" dirty="0" err="1" smtClean="0"/>
              <a:t>ýyş</a:t>
            </a:r>
            <a:r>
              <a:rPr lang="tr-TR" dirty="0" smtClean="0"/>
              <a:t>, ere-</a:t>
            </a:r>
            <a:r>
              <a:rPr lang="tr-TR" dirty="0" err="1" smtClean="0"/>
              <a:t>ýiş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259632" y="2413338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Onuň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endParaRPr lang="tr-TR" dirty="0" smtClean="0"/>
          </a:p>
          <a:p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-ma/-me </a:t>
            </a: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böleginiň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yş</a:t>
            </a:r>
            <a:r>
              <a:rPr lang="tr-TR" dirty="0" smtClean="0"/>
              <a:t>/-iş/-</a:t>
            </a:r>
            <a:r>
              <a:rPr lang="tr-TR" dirty="0" err="1" smtClean="0"/>
              <a:t>uş</a:t>
            </a:r>
            <a:r>
              <a:rPr lang="tr-TR" dirty="0" smtClean="0"/>
              <a:t>/-üş/-ş(-</a:t>
            </a:r>
            <a:r>
              <a:rPr lang="tr-TR" dirty="0" err="1" smtClean="0"/>
              <a:t>ýyş</a:t>
            </a:r>
            <a:r>
              <a:rPr lang="tr-TR" dirty="0" smtClean="0"/>
              <a:t>/-</a:t>
            </a:r>
            <a:r>
              <a:rPr lang="tr-TR" dirty="0" err="1" smtClean="0"/>
              <a:t>ýiş</a:t>
            </a:r>
            <a:r>
              <a:rPr lang="tr-TR" dirty="0" smtClean="0"/>
              <a:t>) </a:t>
            </a:r>
            <a:r>
              <a:rPr lang="tr-TR" dirty="0" err="1" smtClean="0"/>
              <a:t>goşulmasyndan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Bu şekil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bilen </a:t>
            </a:r>
            <a:r>
              <a:rPr lang="tr-TR" dirty="0" err="1" smtClean="0"/>
              <a:t>üýtgeýär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</a:p>
          <a:p>
            <a:r>
              <a:rPr lang="tr-TR" dirty="0" smtClean="0"/>
              <a:t>Meselem: </a:t>
            </a:r>
          </a:p>
          <a:p>
            <a:r>
              <a:rPr lang="tr-TR" dirty="0" err="1" smtClean="0"/>
              <a:t>Guşuň</a:t>
            </a:r>
            <a:r>
              <a:rPr lang="tr-TR" dirty="0" smtClean="0"/>
              <a:t> hiç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i="1" dirty="0" err="1" smtClean="0"/>
              <a:t>saýramaýşy</a:t>
            </a:r>
            <a:r>
              <a:rPr lang="tr-TR" i="1" dirty="0" smtClean="0"/>
              <a:t> ony </a:t>
            </a:r>
            <a:r>
              <a:rPr lang="tr-TR" i="1" dirty="0" err="1" smtClean="0"/>
              <a:t>geň</a:t>
            </a:r>
            <a:r>
              <a:rPr lang="tr-TR" i="1" dirty="0" smtClean="0"/>
              <a:t> </a:t>
            </a:r>
            <a:r>
              <a:rPr lang="tr-TR" i="1" dirty="0" err="1" smtClean="0"/>
              <a:t>galdyrypdyr</a:t>
            </a:r>
            <a:r>
              <a:rPr lang="tr-TR" i="1" dirty="0" smtClean="0"/>
              <a:t>. </a:t>
            </a:r>
          </a:p>
          <a:p>
            <a:r>
              <a:rPr lang="tr-TR" i="1" dirty="0" smtClean="0"/>
              <a:t>Onuň </a:t>
            </a:r>
            <a:r>
              <a:rPr lang="tr-TR" i="1" dirty="0" err="1" smtClean="0"/>
              <a:t>henize</a:t>
            </a:r>
            <a:r>
              <a:rPr lang="tr-TR" i="1" dirty="0" smtClean="0"/>
              <a:t> </a:t>
            </a:r>
            <a:r>
              <a:rPr lang="tr-TR" i="1" dirty="0" err="1" smtClean="0"/>
              <a:t>çenli</a:t>
            </a:r>
            <a:r>
              <a:rPr lang="tr-TR" i="1" dirty="0" smtClean="0"/>
              <a:t> </a:t>
            </a:r>
            <a:r>
              <a:rPr lang="tr-TR" i="1" dirty="0" err="1" smtClean="0"/>
              <a:t>gelmeýşine</a:t>
            </a:r>
            <a:r>
              <a:rPr lang="tr-TR" i="1" dirty="0" smtClean="0"/>
              <a:t> il-gün </a:t>
            </a:r>
            <a:r>
              <a:rPr lang="tr-TR" i="1" dirty="0" err="1" smtClean="0"/>
              <a:t>haýran</a:t>
            </a:r>
            <a:r>
              <a:rPr lang="tr-TR" i="1" dirty="0" smtClean="0"/>
              <a:t> galdy.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267744" y="2348880"/>
            <a:ext cx="5526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-as/-es/-s </a:t>
            </a:r>
          </a:p>
          <a:p>
            <a:r>
              <a:rPr lang="tr-TR" dirty="0" smtClean="0"/>
              <a:t>iş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ulanylyşy</a:t>
            </a:r>
            <a:r>
              <a:rPr lang="tr-TR" dirty="0" smtClean="0"/>
              <a:t> we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beýlekilerinden</a:t>
            </a:r>
            <a:r>
              <a:rPr lang="tr-TR" dirty="0" smtClean="0"/>
              <a:t> </a:t>
            </a:r>
            <a:r>
              <a:rPr lang="tr-TR" dirty="0" err="1" smtClean="0"/>
              <a:t>tapawutlydyr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mydama</a:t>
            </a:r>
            <a:r>
              <a:rPr lang="tr-TR" dirty="0" smtClean="0"/>
              <a:t> öz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err="1" smtClean="0"/>
              <a:t>Şeýdip</a:t>
            </a:r>
            <a:r>
              <a:rPr lang="tr-TR" dirty="0" smtClean="0"/>
              <a:t> ol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asy</a:t>
            </a:r>
            <a:r>
              <a:rPr lang="tr-TR" dirty="0" smtClean="0"/>
              <a:t>/-esi/-si </a:t>
            </a:r>
          </a:p>
          <a:p>
            <a:endParaRPr lang="tr-TR" dirty="0" smtClean="0"/>
          </a:p>
          <a:p>
            <a:r>
              <a:rPr lang="tr-TR" dirty="0" err="1" smtClean="0"/>
              <a:t>görnüşine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403648" y="2551837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Sözlemde bu şekilden soň, </a:t>
            </a:r>
            <a:r>
              <a:rPr lang="tr-TR" dirty="0" err="1" smtClean="0"/>
              <a:t>köplenç</a:t>
            </a:r>
            <a:r>
              <a:rPr lang="tr-TR" dirty="0" smtClean="0"/>
              <a:t>,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„gelmek” </a:t>
            </a:r>
          </a:p>
          <a:p>
            <a:endParaRPr lang="tr-TR" dirty="0" smtClean="0"/>
          </a:p>
          <a:p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işligi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Bu iş </a:t>
            </a:r>
            <a:r>
              <a:rPr lang="tr-TR" dirty="0" err="1" smtClean="0"/>
              <a:t>atlary</a:t>
            </a:r>
            <a:r>
              <a:rPr lang="tr-TR" dirty="0" smtClean="0"/>
              <a:t> „gelmek”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işligi</a:t>
            </a:r>
            <a:r>
              <a:rPr lang="tr-TR" dirty="0" smtClean="0"/>
              <a:t> bilen </a:t>
            </a:r>
            <a:r>
              <a:rPr lang="tr-TR" dirty="0" err="1" smtClean="0"/>
              <a:t>birlikde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aňlanylýan</a:t>
            </a:r>
            <a:r>
              <a:rPr lang="tr-TR" dirty="0" smtClean="0"/>
              <a:t> hereketi </a:t>
            </a: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aşyrmaga</a:t>
            </a:r>
            <a:r>
              <a:rPr lang="tr-TR" dirty="0" smtClean="0"/>
              <a:t> </a:t>
            </a:r>
            <a:r>
              <a:rPr lang="tr-TR" dirty="0" err="1" smtClean="0"/>
              <a:t>islegi</a:t>
            </a:r>
            <a:r>
              <a:rPr lang="tr-TR" dirty="0" smtClean="0"/>
              <a:t>, </a:t>
            </a:r>
            <a:r>
              <a:rPr lang="tr-TR" dirty="0" err="1" smtClean="0"/>
              <a:t>çalyşmagy</a:t>
            </a:r>
            <a:r>
              <a:rPr lang="tr-TR" dirty="0" smtClean="0"/>
              <a:t> </a:t>
            </a:r>
            <a:r>
              <a:rPr lang="tr-TR" dirty="0" err="1" smtClean="0"/>
              <a:t>bildirýärler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Meselem: Meniň olara bar </a:t>
            </a:r>
            <a:r>
              <a:rPr lang="tr-TR" dirty="0" err="1" smtClean="0"/>
              <a:t>zady</a:t>
            </a:r>
            <a:r>
              <a:rPr lang="tr-TR" dirty="0" smtClean="0"/>
              <a:t> </a:t>
            </a:r>
            <a:r>
              <a:rPr lang="tr-TR" dirty="0" err="1" smtClean="0"/>
              <a:t>aýdasym</a:t>
            </a:r>
            <a:r>
              <a:rPr lang="tr-TR" dirty="0" smtClean="0"/>
              <a:t> </a:t>
            </a:r>
            <a:r>
              <a:rPr lang="tr-TR" dirty="0" err="1" smtClean="0"/>
              <a:t>gelýärdi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403648" y="2348880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-as/-es/-s</a:t>
            </a:r>
          </a:p>
          <a:p>
            <a:r>
              <a:rPr lang="tr-TR" dirty="0" smtClean="0"/>
              <a:t> iş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-ma/-me </a:t>
            </a:r>
            <a:r>
              <a:rPr lang="tr-TR" dirty="0" err="1" smtClean="0"/>
              <a:t>goşulmasynyň</a:t>
            </a:r>
            <a:r>
              <a:rPr lang="tr-TR" dirty="0" smtClean="0"/>
              <a:t>, </a:t>
            </a:r>
          </a:p>
          <a:p>
            <a:endParaRPr lang="tr-TR" dirty="0" smtClean="0"/>
          </a:p>
          <a:p>
            <a:r>
              <a:rPr lang="tr-TR" dirty="0" err="1" smtClean="0"/>
              <a:t>köplenç</a:t>
            </a:r>
            <a:r>
              <a:rPr lang="tr-TR" dirty="0" smtClean="0"/>
              <a:t>, „gelmek”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işligine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we </a:t>
            </a:r>
            <a:r>
              <a:rPr lang="tr-TR" dirty="0" err="1" smtClean="0"/>
              <a:t>örän</a:t>
            </a:r>
            <a:r>
              <a:rPr lang="tr-TR" dirty="0" smtClean="0"/>
              <a:t> </a:t>
            </a:r>
            <a:r>
              <a:rPr lang="tr-TR" dirty="0" err="1" smtClean="0"/>
              <a:t>seýrek</a:t>
            </a:r>
            <a:r>
              <a:rPr lang="tr-TR" dirty="0" smtClean="0"/>
              <a:t> </a:t>
            </a:r>
            <a:r>
              <a:rPr lang="tr-TR" dirty="0" err="1" smtClean="0"/>
              <a:t>ýagdaýda</a:t>
            </a:r>
            <a:r>
              <a:rPr lang="tr-TR" dirty="0" smtClean="0"/>
              <a:t> iş </a:t>
            </a:r>
            <a:r>
              <a:rPr lang="tr-TR" dirty="0" err="1" smtClean="0"/>
              <a:t>adynyň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şekiline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Meselem: </a:t>
            </a:r>
          </a:p>
          <a:p>
            <a:endParaRPr lang="tr-TR" dirty="0" smtClean="0"/>
          </a:p>
          <a:p>
            <a:r>
              <a:rPr lang="tr-TR" dirty="0" smtClean="0"/>
              <a:t>Onuň hiç gidesi gelmedi. </a:t>
            </a:r>
          </a:p>
          <a:p>
            <a:r>
              <a:rPr lang="tr-TR" dirty="0" err="1" smtClean="0"/>
              <a:t>Köplenç</a:t>
            </a:r>
            <a:r>
              <a:rPr lang="tr-TR" dirty="0" smtClean="0"/>
              <a:t>, jigimiň </a:t>
            </a:r>
            <a:r>
              <a:rPr lang="tr-TR" dirty="0" err="1" smtClean="0"/>
              <a:t>okamasy</a:t>
            </a:r>
            <a:r>
              <a:rPr lang="tr-TR" dirty="0" smtClean="0"/>
              <a:t> </a:t>
            </a:r>
            <a:r>
              <a:rPr lang="tr-TR" dirty="0" err="1" smtClean="0"/>
              <a:t>gelerdi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475656" y="2348880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taryhy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(</a:t>
            </a:r>
            <a:r>
              <a:rPr lang="tr-TR" dirty="0" err="1" smtClean="0"/>
              <a:t>gysy</a:t>
            </a:r>
            <a:r>
              <a:rPr lang="tr-TR" dirty="0" smtClean="0"/>
              <a:t>/-</a:t>
            </a:r>
            <a:r>
              <a:rPr lang="tr-TR" dirty="0" err="1" smtClean="0"/>
              <a:t>gisi</a:t>
            </a:r>
            <a:r>
              <a:rPr lang="tr-TR" dirty="0" smtClean="0"/>
              <a:t>)  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Onuň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gy</a:t>
            </a:r>
            <a:r>
              <a:rPr lang="tr-TR" dirty="0" smtClean="0"/>
              <a:t>/-</a:t>
            </a:r>
            <a:r>
              <a:rPr lang="tr-TR" dirty="0" err="1" smtClean="0"/>
              <a:t>gi</a:t>
            </a:r>
            <a:r>
              <a:rPr lang="tr-TR" dirty="0" smtClean="0"/>
              <a:t> iş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goşulmadan</a:t>
            </a:r>
            <a:r>
              <a:rPr lang="tr-TR" dirty="0" smtClean="0"/>
              <a:t> we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sy</a:t>
            </a:r>
            <a:r>
              <a:rPr lang="tr-TR" dirty="0" smtClean="0"/>
              <a:t>/-si </a:t>
            </a:r>
            <a:r>
              <a:rPr lang="tr-TR" dirty="0" err="1" smtClean="0"/>
              <a:t>arzuw</a:t>
            </a:r>
            <a:r>
              <a:rPr lang="tr-TR" dirty="0" smtClean="0"/>
              <a:t>, </a:t>
            </a:r>
            <a:r>
              <a:rPr lang="tr-TR" dirty="0" err="1" smtClean="0"/>
              <a:t>çalyşmak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goşulmadan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ybaratdygyny</a:t>
            </a:r>
            <a:r>
              <a:rPr lang="tr-TR" dirty="0" smtClean="0"/>
              <a:t>  N. A. </a:t>
            </a:r>
            <a:r>
              <a:rPr lang="tr-TR" dirty="0" err="1" smtClean="0"/>
              <a:t>Baskakow</a:t>
            </a:r>
            <a:r>
              <a:rPr lang="tr-TR" dirty="0" smtClean="0"/>
              <a:t> </a:t>
            </a:r>
            <a:r>
              <a:rPr lang="tr-TR" dirty="0" err="1" smtClean="0"/>
              <a:t>belläpdir</a:t>
            </a:r>
            <a:endParaRPr lang="tr-TR" dirty="0" smtClean="0"/>
          </a:p>
          <a:p>
            <a:r>
              <a:rPr lang="tr-TR" dirty="0" smtClean="0"/>
              <a:t> (N.A.</a:t>
            </a:r>
            <a:r>
              <a:rPr lang="tr-TR" dirty="0" err="1" smtClean="0"/>
              <a:t>Baskakow</a:t>
            </a:r>
            <a:r>
              <a:rPr lang="tr-TR" dirty="0" smtClean="0"/>
              <a:t>, </a:t>
            </a:r>
            <a:r>
              <a:rPr lang="tr-TR" dirty="0" err="1" smtClean="0"/>
              <a:t>Karakalpakskiý</a:t>
            </a:r>
            <a:r>
              <a:rPr lang="tr-TR" dirty="0" smtClean="0"/>
              <a:t> </a:t>
            </a:r>
            <a:r>
              <a:rPr lang="tr-TR" dirty="0" err="1" smtClean="0"/>
              <a:t>ýazyk</a:t>
            </a:r>
            <a:r>
              <a:rPr lang="tr-TR" dirty="0" smtClean="0"/>
              <a:t>, M., 1952, s.420-421).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259632" y="2690336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atlarynda</a:t>
            </a:r>
            <a:r>
              <a:rPr lang="tr-TR" dirty="0" smtClean="0"/>
              <a:t> işlik </a:t>
            </a:r>
            <a:r>
              <a:rPr lang="tr-TR" dirty="0" err="1" smtClean="0"/>
              <a:t>alamatlarynyň</a:t>
            </a:r>
            <a:r>
              <a:rPr lang="tr-TR" dirty="0" smtClean="0"/>
              <a:t> </a:t>
            </a:r>
            <a:r>
              <a:rPr lang="tr-TR" dirty="0" err="1" smtClean="0"/>
              <a:t>saklanyşy</a:t>
            </a:r>
            <a:r>
              <a:rPr lang="tr-TR" dirty="0" smtClean="0"/>
              <a:t> bilen </a:t>
            </a:r>
            <a:r>
              <a:rPr lang="tr-TR" dirty="0" err="1" smtClean="0"/>
              <a:t>birlikde</a:t>
            </a:r>
            <a:r>
              <a:rPr lang="tr-TR" dirty="0" smtClean="0"/>
              <a:t> atlara </a:t>
            </a:r>
            <a:r>
              <a:rPr lang="tr-TR" dirty="0" err="1" smtClean="0"/>
              <a:t>häsiýetli</a:t>
            </a:r>
            <a:r>
              <a:rPr lang="tr-TR" dirty="0" smtClean="0"/>
              <a:t> bolan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aýratynlyklar</a:t>
            </a:r>
            <a:r>
              <a:rPr lang="tr-TR" dirty="0" smtClean="0"/>
              <a:t> hem bar. </a:t>
            </a:r>
          </a:p>
          <a:p>
            <a:endParaRPr lang="tr-TR" dirty="0" smtClean="0"/>
          </a:p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atlaryna</a:t>
            </a:r>
            <a:r>
              <a:rPr lang="tr-TR" dirty="0" smtClean="0"/>
              <a:t> edil atlar ýaly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we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düşüm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err="1" smtClean="0"/>
              <a:t>goşulsa</a:t>
            </a:r>
            <a:r>
              <a:rPr lang="tr-TR" dirty="0" smtClean="0"/>
              <a:t>-da,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şolar</a:t>
            </a:r>
            <a:r>
              <a:rPr lang="tr-TR" dirty="0" smtClean="0"/>
              <a:t> bilen </a:t>
            </a:r>
            <a:r>
              <a:rPr lang="tr-TR" dirty="0" err="1" smtClean="0"/>
              <a:t>üýtgeýşi</a:t>
            </a:r>
            <a:r>
              <a:rPr lang="tr-TR" dirty="0" smtClean="0"/>
              <a:t> deň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403648" y="2492896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atlaryndan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mak</a:t>
            </a:r>
            <a:r>
              <a:rPr lang="tr-TR" dirty="0" smtClean="0"/>
              <a:t>/-</a:t>
            </a:r>
            <a:r>
              <a:rPr lang="tr-TR" dirty="0" err="1" smtClean="0"/>
              <a:t>mek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-ma/-me,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dirty="0" err="1" smtClean="0"/>
              <a:t>yş</a:t>
            </a:r>
            <a:r>
              <a:rPr lang="tr-TR" dirty="0" smtClean="0"/>
              <a:t>/-iş </a:t>
            </a:r>
          </a:p>
          <a:p>
            <a:endParaRPr lang="tr-TR" dirty="0" smtClean="0"/>
          </a:p>
          <a:p>
            <a:r>
              <a:rPr lang="tr-TR" dirty="0" smtClean="0"/>
              <a:t>atlara </a:t>
            </a:r>
            <a:r>
              <a:rPr lang="tr-TR" dirty="0" err="1" smtClean="0"/>
              <a:t>häsiýetli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kategoriýalaryň</a:t>
            </a:r>
            <a:r>
              <a:rPr lang="tr-TR" dirty="0" smtClean="0"/>
              <a:t> </a:t>
            </a:r>
            <a:r>
              <a:rPr lang="tr-TR" dirty="0" err="1" smtClean="0"/>
              <a:t>hemmesiniň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edýän</a:t>
            </a:r>
            <a:r>
              <a:rPr lang="tr-TR" dirty="0" smtClean="0"/>
              <a:t> bolsa,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asy</a:t>
            </a:r>
            <a:r>
              <a:rPr lang="tr-TR" dirty="0" smtClean="0"/>
              <a:t>/-esi </a:t>
            </a:r>
            <a:r>
              <a:rPr lang="tr-TR" dirty="0" err="1" smtClean="0"/>
              <a:t>şekilindäki</a:t>
            </a:r>
            <a:r>
              <a:rPr lang="tr-TR" dirty="0" smtClean="0"/>
              <a:t> iş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edip, düşüm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etmeýärler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60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115616" y="249289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</a:t>
            </a:r>
            <a:r>
              <a:rPr lang="tr-TR" dirty="0" smtClean="0"/>
              <a:t> atlara doly geçip bilmedik, </a:t>
            </a:r>
            <a:r>
              <a:rPr lang="tr-TR" dirty="0" err="1" smtClean="0"/>
              <a:t>ýöne</a:t>
            </a:r>
            <a:r>
              <a:rPr lang="tr-TR" dirty="0" smtClean="0"/>
              <a:t> olara </a:t>
            </a:r>
            <a:r>
              <a:rPr lang="tr-TR" dirty="0" err="1" smtClean="0"/>
              <a:t>häsiýetli</a:t>
            </a:r>
            <a:r>
              <a:rPr lang="tr-TR" dirty="0" smtClean="0"/>
              <a:t> semantik we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alamatlary</a:t>
            </a:r>
            <a:r>
              <a:rPr lang="tr-TR" dirty="0" smtClean="0"/>
              <a:t> bolan özboluşly işlik şekilleridir.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3212976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Meselem: </a:t>
            </a:r>
            <a:r>
              <a:rPr lang="tr-TR" dirty="0" err="1" smtClean="0"/>
              <a:t>sözleýiş</a:t>
            </a:r>
            <a:r>
              <a:rPr lang="tr-TR" dirty="0" smtClean="0"/>
              <a:t>, </a:t>
            </a:r>
            <a:r>
              <a:rPr lang="tr-TR" dirty="0" err="1" smtClean="0"/>
              <a:t>ýylgyryş</a:t>
            </a:r>
            <a:r>
              <a:rPr lang="tr-TR" dirty="0" smtClean="0"/>
              <a:t>, gözleýiş, </a:t>
            </a:r>
            <a:r>
              <a:rPr lang="tr-TR" dirty="0" err="1" smtClean="0"/>
              <a:t>barşy</a:t>
            </a:r>
            <a:r>
              <a:rPr lang="tr-TR" dirty="0" smtClean="0"/>
              <a:t>, </a:t>
            </a:r>
            <a:r>
              <a:rPr lang="tr-TR" dirty="0" err="1" smtClean="0"/>
              <a:t>gaýdyşy</a:t>
            </a:r>
            <a:r>
              <a:rPr lang="tr-TR" dirty="0" smtClean="0"/>
              <a:t>, gelşi, </a:t>
            </a:r>
            <a:r>
              <a:rPr lang="tr-TR" dirty="0" err="1" smtClean="0"/>
              <a:t>görnüş</a:t>
            </a:r>
            <a:r>
              <a:rPr lang="tr-TR" dirty="0" smtClean="0"/>
              <a:t>, </a:t>
            </a:r>
            <a:r>
              <a:rPr lang="tr-TR" dirty="0" err="1" smtClean="0"/>
              <a:t>oturyş</a:t>
            </a:r>
            <a:r>
              <a:rPr lang="tr-TR" dirty="0" smtClean="0"/>
              <a:t>, suw içesi, göresi geldi, bilesi gelmek, oňa </a:t>
            </a:r>
            <a:r>
              <a:rPr lang="tr-TR" dirty="0" err="1" smtClean="0"/>
              <a:t>ýetesi</a:t>
            </a:r>
            <a:r>
              <a:rPr lang="tr-TR" dirty="0" smtClean="0"/>
              <a:t> zat ýok, </a:t>
            </a:r>
            <a:r>
              <a:rPr lang="tr-TR" dirty="0" err="1" smtClean="0"/>
              <a:t>çaý</a:t>
            </a:r>
            <a:r>
              <a:rPr lang="tr-TR" dirty="0" smtClean="0"/>
              <a:t> içesi </a:t>
            </a:r>
            <a:r>
              <a:rPr lang="tr-TR" dirty="0" err="1" smtClean="0"/>
              <a:t>salym</a:t>
            </a:r>
            <a:r>
              <a:rPr lang="tr-TR" dirty="0" smtClean="0"/>
              <a:t>, bir </a:t>
            </a:r>
            <a:r>
              <a:rPr lang="tr-TR" dirty="0" err="1" smtClean="0"/>
              <a:t>ýugrasy</a:t>
            </a:r>
            <a:r>
              <a:rPr lang="tr-TR" dirty="0" smtClean="0"/>
              <a:t> un, göresi gelmek, </a:t>
            </a:r>
            <a:r>
              <a:rPr lang="tr-TR" dirty="0" err="1" smtClean="0"/>
              <a:t>okamasy</a:t>
            </a:r>
            <a:r>
              <a:rPr lang="tr-TR" dirty="0" smtClean="0"/>
              <a:t> gelse, </a:t>
            </a:r>
            <a:r>
              <a:rPr lang="tr-TR" dirty="0" err="1" smtClean="0"/>
              <a:t>işlemäsi</a:t>
            </a:r>
            <a:r>
              <a:rPr lang="tr-TR" dirty="0" smtClean="0"/>
              <a:t> gelmek., </a:t>
            </a:r>
            <a:r>
              <a:rPr lang="tr-TR" dirty="0" err="1" smtClean="0"/>
              <a:t>aglamasy</a:t>
            </a:r>
            <a:r>
              <a:rPr lang="tr-TR" dirty="0" smtClean="0"/>
              <a:t>, </a:t>
            </a:r>
            <a:r>
              <a:rPr lang="tr-TR" dirty="0" err="1" smtClean="0"/>
              <a:t>degişmäm</a:t>
            </a:r>
            <a:r>
              <a:rPr lang="tr-TR" dirty="0" smtClean="0"/>
              <a:t> oňa </a:t>
            </a:r>
            <a:r>
              <a:rPr lang="tr-TR" dirty="0" err="1" smtClean="0"/>
              <a:t>ýaramady</a:t>
            </a:r>
            <a:r>
              <a:rPr lang="tr-TR" dirty="0" smtClean="0"/>
              <a:t>, </a:t>
            </a:r>
            <a:r>
              <a:rPr lang="tr-TR" dirty="0" err="1" smtClean="0"/>
              <a:t>arakesmede</a:t>
            </a:r>
            <a:r>
              <a:rPr lang="tr-TR" dirty="0" smtClean="0"/>
              <a:t>, </a:t>
            </a:r>
            <a:r>
              <a:rPr lang="tr-TR" dirty="0" err="1" smtClean="0"/>
              <a:t>elgarama</a:t>
            </a:r>
            <a:r>
              <a:rPr lang="tr-TR" dirty="0" smtClean="0"/>
              <a:t>, </a:t>
            </a:r>
            <a:r>
              <a:rPr lang="tr-TR" dirty="0" err="1" smtClean="0"/>
              <a:t>tüýkesme</a:t>
            </a:r>
            <a:r>
              <a:rPr lang="tr-TR" dirty="0" smtClean="0"/>
              <a:t>, ilden </a:t>
            </a:r>
            <a:r>
              <a:rPr lang="tr-TR" dirty="0" err="1" smtClean="0"/>
              <a:t>çykma</a:t>
            </a:r>
            <a:r>
              <a:rPr lang="tr-TR" dirty="0" smtClean="0"/>
              <a:t>, </a:t>
            </a:r>
            <a:r>
              <a:rPr lang="tr-TR" dirty="0" err="1" smtClean="0"/>
              <a:t>gözedürtme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71800" y="2708920"/>
            <a:ext cx="525658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Mämiş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seýis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ertir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namazyna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eglip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galansoň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horjunyndan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çykaran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düwünçeklerini</a:t>
            </a:r>
            <a:r>
              <a:rPr kumimoji="0" lang="tr-TR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çözüp,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gurallaryny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telleşdirip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başlady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Ululy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-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kiçili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päkileriň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üç-dört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sanysyny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uzak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wagtlap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, gara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çalgy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daşa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çaldy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tygynyň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gylawyny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barmagy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bilen, soňra murtuna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salyp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barlap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gördi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Eden işine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göwni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ýetenden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soň,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päkileriň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tygy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süýem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barmak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bilen orta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barmagyň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arasynda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ykjam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oturýarmy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mäkäm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durýarmy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diýip,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deňäp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başlady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 Onuň her bir hereketi Tarhan aganyň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nazaryndan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sypmaýan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-da bolsa,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seýis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onuň öz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golaýyndadygyny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duýmaýan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dünýede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özünden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başga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jemende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bardyr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öýtmeýän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ýaly, öz işine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gümra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bolup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otyrdy.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”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[Gurbanguly Berdimuhamedow. Älem içre at gezer. Roman. TDNG, 2011:26]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275856" y="1916832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429000"/>
            <a:ext cx="1440160" cy="252028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91880" y="2599747"/>
            <a:ext cx="45365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Söweş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gutarandan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soň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Berdimuhamedi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garymdan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gazyp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aldylar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. Ol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özüni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halas eden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duşman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tankynyň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üzülen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zynjyryna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minnetdarlyk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bilen seretdi. Ýöne ol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özüniň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bir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säwlik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bilen halas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bolanyna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uzak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begenmedi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. Bu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söweşde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ol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Jaksylygy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– öz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söweş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ýoldaşyny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frontda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öz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synasynyň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birine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öwrülen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dostuny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ýitirdi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.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Şoňa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görä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-de, granat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zyňyp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, duşmanyň iki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tankyny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hatardan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çykaranam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bolsa,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duşmana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näçe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ýigrenç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duýgusy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baram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bolsa,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söweşiji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esger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öz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kömekçisini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ýitirensoň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, ol bu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söweş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edermenligi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hakda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hiç ýerde dil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ýarmazlygy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ýüregine</a:t>
            </a:r>
            <a:r>
              <a:rPr kumimoji="0" lang="tr-TR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tr-TR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düwdi</a:t>
            </a:r>
            <a:r>
              <a:rPr kumimoji="0" lang="tr-T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.”</a:t>
            </a:r>
            <a:r>
              <a:rPr kumimoji="0" lang="tr-T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[Gurbanguly Berdimuhamedow. Älem içre at gezer. Roman. TDNG, 2011:191]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10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899592" y="2492896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iş prosesiniň </a:t>
            </a:r>
            <a:r>
              <a:rPr lang="tr-TR" dirty="0" err="1" smtClean="0"/>
              <a:t>adyny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aňlanylýan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adyny</a:t>
            </a:r>
            <a:r>
              <a:rPr lang="tr-TR" dirty="0" smtClean="0"/>
              <a:t>,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aşyrmaga</a:t>
            </a:r>
            <a:r>
              <a:rPr lang="tr-TR" dirty="0" smtClean="0"/>
              <a:t> </a:t>
            </a:r>
            <a:r>
              <a:rPr lang="tr-TR" dirty="0" err="1" smtClean="0"/>
              <a:t>çalyşmak</a:t>
            </a:r>
            <a:r>
              <a:rPr lang="tr-TR" dirty="0" smtClean="0"/>
              <a:t> </a:t>
            </a:r>
            <a:r>
              <a:rPr lang="tr-TR" dirty="0" err="1" smtClean="0"/>
              <a:t>islegini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 algn="ctr"/>
            <a:r>
              <a:rPr lang="tr-TR" dirty="0" err="1" smtClean="0"/>
              <a:t>aňladýarlar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851920" y="1988840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259632" y="2060848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 smtClean="0"/>
              <a:t> -</a:t>
            </a:r>
            <a:r>
              <a:rPr lang="tr-TR" b="1" dirty="0" err="1" smtClean="0"/>
              <a:t>yş</a:t>
            </a:r>
            <a:r>
              <a:rPr lang="tr-TR" b="1" dirty="0" smtClean="0"/>
              <a:t>/-iş,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 -</a:t>
            </a:r>
            <a:r>
              <a:rPr lang="tr-TR" b="1" dirty="0" err="1" smtClean="0"/>
              <a:t>ýyş</a:t>
            </a:r>
            <a:r>
              <a:rPr lang="tr-TR" b="1" dirty="0" smtClean="0"/>
              <a:t>/-</a:t>
            </a:r>
            <a:r>
              <a:rPr lang="tr-TR" b="1" dirty="0" err="1" smtClean="0"/>
              <a:t>ýiş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 -</a:t>
            </a:r>
            <a:r>
              <a:rPr lang="tr-TR" b="1" dirty="0" err="1" smtClean="0"/>
              <a:t>asy</a:t>
            </a:r>
            <a:r>
              <a:rPr lang="tr-TR" b="1" dirty="0" smtClean="0"/>
              <a:t>/-esi,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 -</a:t>
            </a:r>
            <a:r>
              <a:rPr lang="tr-TR" b="1" dirty="0" err="1" smtClean="0"/>
              <a:t>mak</a:t>
            </a:r>
            <a:r>
              <a:rPr lang="tr-TR" b="1" dirty="0" smtClean="0"/>
              <a:t>/-</a:t>
            </a:r>
            <a:r>
              <a:rPr lang="tr-TR" b="1" dirty="0" err="1" smtClean="0"/>
              <a:t>mek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 -ma/-me </a:t>
            </a:r>
          </a:p>
          <a:p>
            <a:r>
              <a:rPr lang="tr-TR" dirty="0" smtClean="0"/>
              <a:t>ýaly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işliklerden </a:t>
            </a:r>
            <a:r>
              <a:rPr lang="tr-TR" dirty="0" err="1" smtClean="0"/>
              <a:t>ýasalan</a:t>
            </a:r>
            <a:r>
              <a:rPr lang="tr-TR" dirty="0" smtClean="0"/>
              <a:t> şekillerdir. </a:t>
            </a:r>
          </a:p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</a:t>
            </a:r>
            <a:r>
              <a:rPr lang="tr-TR" dirty="0" smtClean="0"/>
              <a:t> türkmen dilinde </a:t>
            </a:r>
            <a:r>
              <a:rPr lang="tr-TR" dirty="0" err="1" smtClean="0"/>
              <a:t>düýpli</a:t>
            </a:r>
            <a:r>
              <a:rPr lang="tr-TR" dirty="0" smtClean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derňew geçirildi</a:t>
            </a:r>
            <a:endParaRPr lang="tr-TR" dirty="0"/>
          </a:p>
        </p:txBody>
      </p:sp>
      <p:pic>
        <p:nvPicPr>
          <p:cNvPr id="43010" name="Picture 2" descr="tara0003"/>
          <p:cNvPicPr>
            <a:picLocks noChangeAspect="1" noChangeArrowheads="1"/>
          </p:cNvPicPr>
          <p:nvPr/>
        </p:nvPicPr>
        <p:blipFill>
          <a:blip r:embed="rId3" cstate="print"/>
          <a:srcRect t="6137" r="22498" b="1991"/>
          <a:stretch>
            <a:fillRect/>
          </a:stretch>
        </p:blipFill>
        <p:spPr bwMode="auto">
          <a:xfrm>
            <a:off x="4139952" y="4365104"/>
            <a:ext cx="1152128" cy="1440160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1331640" y="4293096"/>
            <a:ext cx="2088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(A. </a:t>
            </a:r>
            <a:r>
              <a:rPr lang="tr-TR" dirty="0" err="1" smtClean="0"/>
              <a:t>Borjakow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Häzirki</a:t>
            </a:r>
            <a:r>
              <a:rPr lang="tr-TR" dirty="0" smtClean="0"/>
              <a:t> zaman türkmen dilinde iş </a:t>
            </a:r>
            <a:r>
              <a:rPr lang="tr-TR" dirty="0" err="1" smtClean="0"/>
              <a:t>atlary</a:t>
            </a:r>
            <a:r>
              <a:rPr lang="tr-TR" dirty="0" smtClean="0"/>
              <a:t>. Aşgabat, 1978).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475656" y="2924944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atlaryna</a:t>
            </a:r>
            <a:r>
              <a:rPr lang="tr-TR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ýasalan</a:t>
            </a:r>
            <a:r>
              <a:rPr lang="tr-TR" dirty="0" smtClean="0"/>
              <a:t> atlar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Ýörite</a:t>
            </a:r>
            <a:r>
              <a:rPr lang="tr-TR" dirty="0" smtClean="0"/>
              <a:t> </a:t>
            </a:r>
            <a:r>
              <a:rPr lang="tr-TR" dirty="0" err="1" smtClean="0"/>
              <a:t>hersiniň</a:t>
            </a:r>
            <a:r>
              <a:rPr lang="tr-TR" dirty="0" smtClean="0"/>
              <a:t> </a:t>
            </a:r>
            <a:r>
              <a:rPr lang="tr-TR" dirty="0" err="1" smtClean="0"/>
              <a:t>ulanylyşy</a:t>
            </a:r>
            <a:r>
              <a:rPr lang="tr-TR" dirty="0" smtClean="0"/>
              <a:t>, </a:t>
            </a:r>
            <a:r>
              <a:rPr lang="tr-TR" dirty="0" err="1" smtClean="0"/>
              <a:t>önümliligi</a:t>
            </a:r>
            <a:r>
              <a:rPr lang="tr-TR" dirty="0" smtClean="0"/>
              <a:t> </a:t>
            </a:r>
            <a:r>
              <a:rPr lang="tr-TR" dirty="0" err="1" smtClean="0"/>
              <a:t>gyradeň</a:t>
            </a:r>
            <a:r>
              <a:rPr lang="tr-TR" dirty="0" smtClean="0"/>
              <a:t>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Olaryň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aýratynlyklary</a:t>
            </a:r>
            <a:r>
              <a:rPr lang="tr-TR" dirty="0" smtClean="0"/>
              <a:t>-da bir </a:t>
            </a:r>
            <a:r>
              <a:rPr lang="tr-TR" dirty="0" err="1" smtClean="0"/>
              <a:t>meňzeş</a:t>
            </a:r>
            <a:r>
              <a:rPr lang="tr-TR" dirty="0" smtClean="0"/>
              <a:t> </a:t>
            </a:r>
            <a:r>
              <a:rPr lang="tr-TR" dirty="0" err="1" smtClean="0"/>
              <a:t>däldir</a:t>
            </a:r>
            <a:r>
              <a:rPr lang="tr-T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atlarynyň</a:t>
            </a:r>
            <a:r>
              <a:rPr lang="tr-TR" dirty="0" smtClean="0"/>
              <a:t> biri edil atlar ýaly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goşulmany</a:t>
            </a:r>
            <a:r>
              <a:rPr lang="tr-TR" dirty="0" smtClean="0"/>
              <a:t> kabul edýär, </a:t>
            </a:r>
            <a:r>
              <a:rPr lang="tr-TR" dirty="0" err="1" smtClean="0"/>
              <a:t>käbiri</a:t>
            </a:r>
            <a:r>
              <a:rPr lang="tr-TR" dirty="0" smtClean="0"/>
              <a:t> doly kabul </a:t>
            </a:r>
            <a:r>
              <a:rPr lang="tr-TR" dirty="0" err="1" smtClean="0"/>
              <a:t>etmän</a:t>
            </a:r>
            <a:r>
              <a:rPr lang="tr-TR" dirty="0" smtClean="0"/>
              <a:t>, kem-</a:t>
            </a:r>
            <a:r>
              <a:rPr lang="tr-TR" dirty="0" err="1" smtClean="0"/>
              <a:t>käs</a:t>
            </a:r>
            <a:r>
              <a:rPr lang="tr-TR" dirty="0" smtClean="0"/>
              <a:t> kabul edýär.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2420888"/>
            <a:ext cx="413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atlaryny</a:t>
            </a:r>
            <a:r>
              <a:rPr lang="tr-TR" dirty="0" smtClean="0"/>
              <a:t> </a:t>
            </a:r>
            <a:r>
              <a:rPr lang="tr-TR" dirty="0" err="1" smtClean="0"/>
              <a:t>öwrenmäge</a:t>
            </a:r>
            <a:r>
              <a:rPr lang="tr-TR" dirty="0" smtClean="0"/>
              <a:t> iki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garaýyş</a:t>
            </a:r>
            <a:r>
              <a:rPr lang="tr-TR" dirty="0" smtClean="0"/>
              <a:t> bar: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547664" y="292494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ýasaýjylar</a:t>
            </a:r>
            <a:r>
              <a:rPr lang="tr-TR" dirty="0" smtClean="0"/>
              <a:t> söz </a:t>
            </a:r>
            <a:r>
              <a:rPr lang="tr-TR" dirty="0" err="1" smtClean="0"/>
              <a:t>ýasaýjylar</a:t>
            </a:r>
            <a:r>
              <a:rPr lang="tr-TR" dirty="0" smtClean="0"/>
              <a:t> </a:t>
            </a:r>
            <a:r>
              <a:rPr lang="tr-TR" dirty="0" err="1" smtClean="0"/>
              <a:t>hatarynda</a:t>
            </a:r>
            <a:r>
              <a:rPr lang="tr-TR" dirty="0" smtClean="0"/>
              <a:t> </a:t>
            </a:r>
            <a:r>
              <a:rPr lang="tr-TR" dirty="0" err="1" smtClean="0"/>
              <a:t>derňelip</a:t>
            </a:r>
            <a:r>
              <a:rPr lang="tr-TR" dirty="0" smtClean="0"/>
              <a:t>,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ýasan</a:t>
            </a:r>
            <a:r>
              <a:rPr lang="tr-TR" dirty="0" smtClean="0"/>
              <a:t> sözleriniň işliklerden </a:t>
            </a:r>
            <a:r>
              <a:rPr lang="tr-TR" dirty="0" err="1" smtClean="0"/>
              <a:t>arasyny</a:t>
            </a:r>
            <a:r>
              <a:rPr lang="tr-TR" dirty="0" smtClean="0"/>
              <a:t> </a:t>
            </a:r>
            <a:r>
              <a:rPr lang="tr-TR" dirty="0" err="1" smtClean="0"/>
              <a:t>üzenligi</a:t>
            </a:r>
            <a:r>
              <a:rPr lang="tr-TR" dirty="0" smtClean="0"/>
              <a:t> ýa-da </a:t>
            </a:r>
            <a:r>
              <a:rPr lang="tr-TR" dirty="0" err="1" smtClean="0"/>
              <a:t>işliklik</a:t>
            </a:r>
            <a:r>
              <a:rPr lang="tr-TR" dirty="0" smtClean="0"/>
              <a:t> </a:t>
            </a:r>
            <a:r>
              <a:rPr lang="tr-TR" dirty="0" err="1" smtClean="0"/>
              <a:t>alamatyny</a:t>
            </a:r>
            <a:r>
              <a:rPr lang="tr-TR" dirty="0" smtClean="0"/>
              <a:t> </a:t>
            </a:r>
            <a:r>
              <a:rPr lang="tr-TR" dirty="0" err="1" smtClean="0"/>
              <a:t>saklaýandygy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hiç zat </a:t>
            </a:r>
            <a:r>
              <a:rPr lang="tr-TR" dirty="0" err="1" smtClean="0"/>
              <a:t>aýdylman</a:t>
            </a:r>
            <a:r>
              <a:rPr lang="tr-TR" dirty="0" smtClean="0"/>
              <a:t>, </a:t>
            </a:r>
            <a:r>
              <a:rPr lang="tr-TR" dirty="0" err="1" smtClean="0"/>
              <a:t>umuman</a:t>
            </a:r>
            <a:r>
              <a:rPr lang="tr-TR" dirty="0" smtClean="0"/>
              <a:t>,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ýasalan</a:t>
            </a:r>
            <a:r>
              <a:rPr lang="tr-TR" dirty="0" smtClean="0"/>
              <a:t> isimleriň </a:t>
            </a:r>
            <a:r>
              <a:rPr lang="tr-TR" dirty="0" err="1" smtClean="0"/>
              <a:t>hataryna</a:t>
            </a:r>
            <a:r>
              <a:rPr lang="tr-TR" dirty="0" smtClean="0"/>
              <a:t> </a:t>
            </a:r>
            <a:r>
              <a:rPr lang="tr-TR" dirty="0" err="1" smtClean="0"/>
              <a:t>goşulýarlar</a:t>
            </a:r>
            <a:r>
              <a:rPr lang="tr-TR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483768" y="2420888"/>
            <a:ext cx="413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atlaryny</a:t>
            </a:r>
            <a:r>
              <a:rPr lang="tr-TR" dirty="0" smtClean="0"/>
              <a:t> </a:t>
            </a:r>
            <a:r>
              <a:rPr lang="tr-TR" dirty="0" err="1" smtClean="0"/>
              <a:t>öwrenmäge</a:t>
            </a:r>
            <a:r>
              <a:rPr lang="tr-TR" dirty="0" smtClean="0"/>
              <a:t> iki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garaýyş</a:t>
            </a:r>
            <a:r>
              <a:rPr lang="tr-TR" dirty="0" smtClean="0"/>
              <a:t> bar: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339752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2. </a:t>
            </a:r>
            <a:r>
              <a:rPr lang="tr-TR" dirty="0" err="1" smtClean="0"/>
              <a:t>Ikinji</a:t>
            </a:r>
            <a:r>
              <a:rPr lang="tr-TR" dirty="0" smtClean="0"/>
              <a:t> </a:t>
            </a:r>
            <a:r>
              <a:rPr lang="tr-TR" dirty="0" err="1" smtClean="0"/>
              <a:t>garaýşa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iş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  <a:r>
              <a:rPr lang="tr-TR" dirty="0" err="1" smtClean="0"/>
              <a:t>ýörite</a:t>
            </a:r>
            <a:r>
              <a:rPr lang="tr-TR" dirty="0" smtClean="0"/>
              <a:t> </a:t>
            </a:r>
            <a:r>
              <a:rPr lang="tr-TR" dirty="0" err="1" smtClean="0"/>
              <a:t>derňelip</a:t>
            </a:r>
            <a:r>
              <a:rPr lang="tr-TR" dirty="0" smtClean="0"/>
              <a:t>,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ýasalan</a:t>
            </a:r>
            <a:r>
              <a:rPr lang="tr-TR" dirty="0" smtClean="0"/>
              <a:t> isimlerden </a:t>
            </a:r>
            <a:r>
              <a:rPr lang="tr-TR" dirty="0" err="1" smtClean="0"/>
              <a:t>tapawutlandyrylýar</a:t>
            </a:r>
            <a:r>
              <a:rPr lang="tr-TR" dirty="0" smtClean="0"/>
              <a:t> we işlik şekilleriniň </a:t>
            </a:r>
            <a:r>
              <a:rPr lang="tr-TR" dirty="0" err="1" smtClean="0"/>
              <a:t>hatarynda</a:t>
            </a:r>
            <a:r>
              <a:rPr lang="tr-TR" dirty="0" smtClean="0"/>
              <a:t> </a:t>
            </a:r>
            <a:r>
              <a:rPr lang="tr-TR" dirty="0" err="1" smtClean="0"/>
              <a:t>derňelýär</a:t>
            </a:r>
            <a:r>
              <a:rPr lang="tr-TR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619672" y="2780928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işliklerden </a:t>
            </a:r>
            <a:r>
              <a:rPr lang="tr-TR" dirty="0" err="1" smtClean="0"/>
              <a:t>ýasalyp</a:t>
            </a:r>
            <a:r>
              <a:rPr lang="tr-TR" dirty="0" smtClean="0"/>
              <a:t>, özünde işlik </a:t>
            </a:r>
            <a:r>
              <a:rPr lang="tr-TR" dirty="0" err="1" smtClean="0"/>
              <a:t>alamatyny</a:t>
            </a:r>
            <a:r>
              <a:rPr lang="tr-TR" dirty="0" smtClean="0"/>
              <a:t> saklaýan we edil atlar ýaly, düşüm, </a:t>
            </a:r>
            <a:r>
              <a:rPr lang="tr-TR" dirty="0" err="1" smtClean="0"/>
              <a:t>ýönkeme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edýän</a:t>
            </a:r>
            <a:r>
              <a:rPr lang="tr-TR" dirty="0" smtClean="0"/>
              <a:t> </a:t>
            </a:r>
            <a:r>
              <a:rPr lang="tr-TR" dirty="0" err="1" smtClean="0"/>
              <a:t>funksional</a:t>
            </a:r>
            <a:r>
              <a:rPr lang="tr-TR" dirty="0" smtClean="0"/>
              <a:t>- </a:t>
            </a:r>
            <a:r>
              <a:rPr lang="tr-TR" dirty="0" err="1" smtClean="0"/>
              <a:t>grammatik</a:t>
            </a:r>
            <a:r>
              <a:rPr lang="tr-TR" dirty="0" smtClean="0"/>
              <a:t> şekildir. Olar iş-</a:t>
            </a:r>
            <a:r>
              <a:rPr lang="tr-TR" dirty="0" err="1" smtClean="0"/>
              <a:t>hereketiň</a:t>
            </a:r>
            <a:r>
              <a:rPr lang="tr-TR" dirty="0" smtClean="0"/>
              <a:t>, </a:t>
            </a:r>
            <a:r>
              <a:rPr lang="tr-TR" dirty="0" err="1" smtClean="0"/>
              <a:t>gymyldynyň</a:t>
            </a:r>
            <a:r>
              <a:rPr lang="tr-TR" dirty="0" smtClean="0"/>
              <a:t>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aňladýarlar</a:t>
            </a:r>
            <a:r>
              <a:rPr lang="tr-TR" dirty="0" smtClean="0"/>
              <a:t>. Şonuň üçin olara iş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atlarynyň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işliklere,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atlara mahsus </a:t>
            </a:r>
            <a:r>
              <a:rPr lang="tr-TR" dirty="0" err="1" smtClean="0"/>
              <a:t>aýratynlyklary</a:t>
            </a:r>
            <a:r>
              <a:rPr lang="tr-TR" dirty="0" smtClean="0"/>
              <a:t> bar. Meselem: </a:t>
            </a:r>
            <a:r>
              <a:rPr lang="tr-TR" dirty="0" err="1" smtClean="0"/>
              <a:t>ýaşaýyş</a:t>
            </a:r>
            <a:r>
              <a:rPr lang="tr-TR" dirty="0" smtClean="0"/>
              <a:t>, </a:t>
            </a:r>
            <a:r>
              <a:rPr lang="tr-TR" dirty="0" err="1" smtClean="0"/>
              <a:t>bakyş</a:t>
            </a:r>
            <a:r>
              <a:rPr lang="tr-TR" dirty="0" smtClean="0"/>
              <a:t>, </a:t>
            </a:r>
            <a:r>
              <a:rPr lang="tr-TR" dirty="0" err="1" smtClean="0"/>
              <a:t>gepleýiş</a:t>
            </a:r>
            <a:r>
              <a:rPr lang="tr-TR" dirty="0" smtClean="0"/>
              <a:t>, geliş.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3923928" y="1916832"/>
            <a:ext cx="11786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835696" y="2348880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ýasaýjylar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işlik </a:t>
            </a:r>
            <a:r>
              <a:rPr lang="tr-TR" dirty="0" err="1" smtClean="0"/>
              <a:t>ýasaýjy</a:t>
            </a:r>
            <a:r>
              <a:rPr lang="tr-TR" dirty="0" smtClean="0"/>
              <a:t> formalara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işlik </a:t>
            </a:r>
            <a:r>
              <a:rPr lang="tr-TR" dirty="0" err="1" smtClean="0"/>
              <a:t>derejelerine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hem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galyplaryna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işlik </a:t>
            </a:r>
            <a:r>
              <a:rPr lang="tr-TR" dirty="0" err="1" smtClean="0"/>
              <a:t>görnüşlerine</a:t>
            </a:r>
            <a:r>
              <a:rPr lang="tr-TR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goşma</a:t>
            </a:r>
            <a:r>
              <a:rPr lang="tr-TR" dirty="0" smtClean="0"/>
              <a:t> işliklere,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täsirini </a:t>
            </a:r>
            <a:r>
              <a:rPr lang="tr-TR" dirty="0" err="1" smtClean="0"/>
              <a:t>geçirýän</a:t>
            </a:r>
            <a:r>
              <a:rPr lang="tr-TR" dirty="0" smtClean="0"/>
              <a:t> hem </a:t>
            </a:r>
            <a:r>
              <a:rPr lang="tr-TR" dirty="0" err="1" smtClean="0"/>
              <a:t>geçirmeýän</a:t>
            </a:r>
            <a:r>
              <a:rPr lang="tr-TR" dirty="0" smtClean="0"/>
              <a:t> işliklere 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r>
              <a:rPr lang="tr-TR" dirty="0" err="1" smtClean="0"/>
              <a:t>goşulyşy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uniwersaldyr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965</TotalTime>
  <Words>1429</Words>
  <Application>Microsoft Office PowerPoint</Application>
  <PresentationFormat>Ekran Gösterisi (4:3)</PresentationFormat>
  <Paragraphs>207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Moda Tasarımı</vt:lpstr>
      <vt:lpstr>ANKARA ÜNİVERSİTESİ DİL VE TARİH-COĞRAFYA FAKÜLTESİ</vt:lpstr>
      <vt:lpstr>Slayt 2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HP</cp:lastModifiedBy>
  <cp:revision>153</cp:revision>
  <dcterms:created xsi:type="dcterms:W3CDTF">2016-09-19T14:10:52Z</dcterms:created>
  <dcterms:modified xsi:type="dcterms:W3CDTF">2018-04-01T16:42:53Z</dcterms:modified>
</cp:coreProperties>
</file>