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3" r:id="rId14"/>
    <p:sldId id="275" r:id="rId15"/>
    <p:sldId id="276" r:id="rId16"/>
    <p:sldId id="278" r:id="rId17"/>
    <p:sldId id="279" r:id="rId18"/>
    <p:sldId id="280" r:id="rId19"/>
    <p:sldId id="281" r:id="rId20"/>
    <p:sldId id="283" r:id="rId21"/>
    <p:sldId id="284" r:id="rId22"/>
    <p:sldId id="285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15974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974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974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5975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975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975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975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975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975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975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975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975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976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976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976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976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15976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976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976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976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976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976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977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977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977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977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977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5977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977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977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977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978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15978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978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5978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5978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159785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B25CB8DA-38FD-4E75-8FFF-1271A89F212A}" type="datetimeFigureOut">
              <a:rPr lang="tr-TR" smtClean="0"/>
              <a:t>10.4.2018</a:t>
            </a:fld>
            <a:endParaRPr lang="tr-TR"/>
          </a:p>
        </p:txBody>
      </p:sp>
      <p:sp>
        <p:nvSpPr>
          <p:cNvPr id="159786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59787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5727941-3C6B-44F9-9541-BAF05565D2A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5CB8DA-38FD-4E75-8FFF-1271A89F212A}" type="datetimeFigureOut">
              <a:rPr lang="tr-TR" smtClean="0"/>
              <a:t>10.4.2018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27941-3C6B-44F9-9541-BAF05565D2A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5CB8DA-38FD-4E75-8FFF-1271A89F212A}" type="datetimeFigureOut">
              <a:rPr lang="tr-TR" smtClean="0"/>
              <a:t>10.4.2018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27941-3C6B-44F9-9541-BAF05565D2A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25CB8DA-38FD-4E75-8FFF-1271A89F212A}" type="datetimeFigureOut">
              <a:rPr lang="tr-TR" smtClean="0"/>
              <a:t>10.4.2018</a:t>
            </a:fld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5727941-3C6B-44F9-9541-BAF05565D2A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91A8EE-4BE5-4230-9172-01BE54E9F39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0B1D2E0-A969-4DEC-B454-294A1F7B073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5CB8DA-38FD-4E75-8FFF-1271A89F212A}" type="datetimeFigureOut">
              <a:rPr lang="tr-TR" smtClean="0"/>
              <a:t>10.4.2018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27941-3C6B-44F9-9541-BAF05565D2A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5CB8DA-38FD-4E75-8FFF-1271A89F212A}" type="datetimeFigureOut">
              <a:rPr lang="tr-TR" smtClean="0"/>
              <a:t>10.4.2018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27941-3C6B-44F9-9541-BAF05565D2A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5CB8DA-38FD-4E75-8FFF-1271A89F212A}" type="datetimeFigureOut">
              <a:rPr lang="tr-TR" smtClean="0"/>
              <a:t>10.4.2018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27941-3C6B-44F9-9541-BAF05565D2A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5CB8DA-38FD-4E75-8FFF-1271A89F212A}" type="datetimeFigureOut">
              <a:rPr lang="tr-TR" smtClean="0"/>
              <a:t>10.4.2018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27941-3C6B-44F9-9541-BAF05565D2A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5CB8DA-38FD-4E75-8FFF-1271A89F212A}" type="datetimeFigureOut">
              <a:rPr lang="tr-TR" smtClean="0"/>
              <a:t>10.4.2018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27941-3C6B-44F9-9541-BAF05565D2A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5CB8DA-38FD-4E75-8FFF-1271A89F212A}" type="datetimeFigureOut">
              <a:rPr lang="tr-TR" smtClean="0"/>
              <a:t>10.4.2018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27941-3C6B-44F9-9541-BAF05565D2A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5CB8DA-38FD-4E75-8FFF-1271A89F212A}" type="datetimeFigureOut">
              <a:rPr lang="tr-TR" smtClean="0"/>
              <a:t>10.4.2018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27941-3C6B-44F9-9541-BAF05565D2A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5CB8DA-38FD-4E75-8FFF-1271A89F212A}" type="datetimeFigureOut">
              <a:rPr lang="tr-TR" smtClean="0"/>
              <a:t>10.4.2018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27941-3C6B-44F9-9541-BAF05565D2A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5872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872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872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5872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872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872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873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873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873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873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873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873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873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873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873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873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15874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874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874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874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874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874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874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874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874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874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875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5875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875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875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875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875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15875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875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5875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5876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B25CB8DA-38FD-4E75-8FFF-1271A89F212A}" type="datetimeFigureOut">
              <a:rPr lang="tr-TR" smtClean="0"/>
              <a:t>10.4.2018</a:t>
            </a:fld>
            <a:endParaRPr lang="tr-TR"/>
          </a:p>
        </p:txBody>
      </p:sp>
      <p:sp>
        <p:nvSpPr>
          <p:cNvPr id="15876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15876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75727941-3C6B-44F9-9541-BAF05565D2A7}" type="slidenum">
              <a:rPr lang="tr-TR" smtClean="0"/>
              <a:t>‹#›</a:t>
            </a:fld>
            <a:endParaRPr lang="tr-TR"/>
          </a:p>
        </p:txBody>
      </p:sp>
      <p:sp>
        <p:nvSpPr>
          <p:cNvPr id="1587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87450" y="2349500"/>
            <a:ext cx="6985000" cy="2808288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6000"/>
              <a:t>  </a:t>
            </a:r>
            <a:r>
              <a:rPr lang="tr-TR" sz="7200">
                <a:solidFill>
                  <a:schemeClr val="accent1"/>
                </a:solidFill>
                <a:latin typeface="Comic Sans MS" pitchFamily="66" charset="0"/>
              </a:rPr>
              <a:t>TAM PROTEZ           SORUNLARI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rgbClr val="FFFF00"/>
                </a:solidFill>
                <a:latin typeface="Comic Sans MS" pitchFamily="66" charset="0"/>
              </a:rPr>
              <a:t>Damak ve dilde yanma hissi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sz="3600">
                <a:solidFill>
                  <a:srgbClr val="00FFFF"/>
                </a:solidFill>
                <a:latin typeface="Comic Sans MS" pitchFamily="66" charset="0"/>
              </a:rPr>
              <a:t>İnsiziv papilde basınç vardır</a:t>
            </a:r>
          </a:p>
          <a:p>
            <a:r>
              <a:rPr lang="tr-TR" sz="3600">
                <a:solidFill>
                  <a:srgbClr val="00FFFF"/>
                </a:solidFill>
                <a:latin typeface="Comic Sans MS" pitchFamily="66" charset="0"/>
              </a:rPr>
              <a:t>Foramen mentale üzerine basınç vardır.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rgbClr val="FFFF00"/>
                </a:solidFill>
                <a:latin typeface="Comic Sans MS" pitchFamily="66" charset="0"/>
              </a:rPr>
              <a:t>Kulak ağrısı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sz="3600">
                <a:solidFill>
                  <a:srgbClr val="00FFFF"/>
                </a:solidFill>
                <a:latin typeface="Comic Sans MS" pitchFamily="66" charset="0"/>
              </a:rPr>
              <a:t>Prematür temaslarla TME ağrısı oluşabilir (aşındırma)</a:t>
            </a:r>
          </a:p>
          <a:p>
            <a:r>
              <a:rPr lang="tr-TR" sz="3600">
                <a:solidFill>
                  <a:srgbClr val="00FFFF"/>
                </a:solidFill>
                <a:latin typeface="Comic Sans MS" pitchFamily="66" charset="0"/>
              </a:rPr>
              <a:t>Dikey boyut yüksek olabilir</a:t>
            </a:r>
          </a:p>
          <a:p>
            <a:endParaRPr lang="tr-TR" sz="3600">
              <a:solidFill>
                <a:srgbClr val="00FF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rgbClr val="FFFF00"/>
                </a:solidFill>
                <a:latin typeface="Comic Sans MS" pitchFamily="66" charset="0"/>
              </a:rPr>
              <a:t>Yüz estetiğinde çökme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565400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sz="4000">
                <a:solidFill>
                  <a:srgbClr val="00FFFF"/>
                </a:solidFill>
                <a:latin typeface="Comic Sans MS" pitchFamily="66" charset="0"/>
              </a:rPr>
              <a:t>   Rezorbsiyona bağlıdır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rgbClr val="FFFF00"/>
                </a:solidFill>
                <a:latin typeface="Comic Sans MS" pitchFamily="66" charset="0"/>
              </a:rPr>
              <a:t>Ağız köşesinde chelitis</a:t>
            </a:r>
          </a:p>
        </p:txBody>
      </p:sp>
      <p:sp>
        <p:nvSpPr>
          <p:cNvPr id="391178" name="Text Box 10"/>
          <p:cNvSpPr txBox="1">
            <a:spLocks noChangeArrowheads="1"/>
          </p:cNvSpPr>
          <p:nvPr/>
        </p:nvSpPr>
        <p:spPr bwMode="auto">
          <a:xfrm>
            <a:off x="476250" y="2420938"/>
            <a:ext cx="70897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3600">
                <a:solidFill>
                  <a:srgbClr val="00FFFF"/>
                </a:solidFill>
              </a:rPr>
              <a:t>Dikey boyut düşüktür</a:t>
            </a:r>
          </a:p>
          <a:p>
            <a:endParaRPr lang="tr-TR" sz="3600">
              <a:solidFill>
                <a:srgbClr val="00FFFF"/>
              </a:solidFill>
            </a:endParaRPr>
          </a:p>
          <a:p>
            <a:r>
              <a:rPr lang="tr-TR" sz="3600">
                <a:solidFill>
                  <a:srgbClr val="00FFFF"/>
                </a:solidFill>
              </a:rPr>
              <a:t>      Kret dışı dizim yapılmıştır</a:t>
            </a:r>
          </a:p>
          <a:p>
            <a:endParaRPr lang="tr-TR" sz="3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>
                <a:solidFill>
                  <a:srgbClr val="FFFF00"/>
                </a:solidFill>
                <a:latin typeface="Comic Sans MS" pitchFamily="66" charset="0"/>
              </a:rPr>
              <a:t>Prrotez altındaki dokularda irritasyon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sz="4000">
                <a:solidFill>
                  <a:srgbClr val="00FFFF"/>
                </a:solidFill>
                <a:latin typeface="Comic Sans MS" pitchFamily="66" charset="0"/>
              </a:rPr>
              <a:t>Ağrılı ağız sendromu</a:t>
            </a:r>
          </a:p>
          <a:p>
            <a:r>
              <a:rPr lang="tr-TR" sz="4000">
                <a:solidFill>
                  <a:srgbClr val="00FFFF"/>
                </a:solidFill>
                <a:latin typeface="Comic Sans MS" pitchFamily="66" charset="0"/>
              </a:rPr>
              <a:t>Papiller hiperplazi</a:t>
            </a:r>
          </a:p>
          <a:p>
            <a:r>
              <a:rPr lang="tr-TR" sz="4000">
                <a:solidFill>
                  <a:srgbClr val="00FFFF"/>
                </a:solidFill>
                <a:latin typeface="Comic Sans MS" pitchFamily="66" charset="0"/>
              </a:rPr>
              <a:t>Kandida enfeksiyonları</a:t>
            </a:r>
          </a:p>
          <a:p>
            <a:r>
              <a:rPr lang="tr-TR" sz="4000">
                <a:solidFill>
                  <a:srgbClr val="00FFFF"/>
                </a:solidFill>
                <a:latin typeface="Comic Sans MS" pitchFamily="66" charset="0"/>
              </a:rPr>
              <a:t>Epilüs fissuratum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8116" name="Picture 4" descr="IMG_447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908050"/>
            <a:ext cx="7172325" cy="5380038"/>
          </a:xfrm>
          <a:noFill/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rgbClr val="FFFF00"/>
                </a:solidFill>
                <a:latin typeface="Comic Sans MS" pitchFamily="66" charset="0"/>
              </a:rPr>
              <a:t>Protez kırıkları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sz="4000">
                <a:solidFill>
                  <a:srgbClr val="00FFFF"/>
                </a:solidFill>
                <a:latin typeface="Comic Sans MS" pitchFamily="66" charset="0"/>
              </a:rPr>
              <a:t>Laboratuar işlemleri sırasında</a:t>
            </a:r>
          </a:p>
          <a:p>
            <a:r>
              <a:rPr lang="tr-TR" sz="4000">
                <a:solidFill>
                  <a:srgbClr val="00FFFF"/>
                </a:solidFill>
                <a:latin typeface="Comic Sans MS" pitchFamily="66" charset="0"/>
              </a:rPr>
              <a:t>Hasta veya hekim tarafından düşürme</a:t>
            </a:r>
          </a:p>
          <a:p>
            <a:r>
              <a:rPr lang="tr-TR" sz="4000">
                <a:solidFill>
                  <a:srgbClr val="00FFFF"/>
                </a:solidFill>
                <a:latin typeface="Comic Sans MS" pitchFamily="66" charset="0"/>
              </a:rPr>
              <a:t>Kullanım sırasında ağızda kırılmalar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2413" y="431800"/>
            <a:ext cx="5040312" cy="4797425"/>
          </a:xfrm>
        </p:spPr>
        <p:txBody>
          <a:bodyPr/>
          <a:lstStyle/>
          <a:p>
            <a:pPr marL="457200" indent="-457200" algn="just">
              <a:lnSpc>
                <a:spcPct val="80000"/>
              </a:lnSpc>
              <a:buFont typeface="Wingdings" pitchFamily="2" charset="2"/>
              <a:buNone/>
            </a:pPr>
            <a:r>
              <a:rPr lang="tr-TR" sz="2800">
                <a:latin typeface="Comic Sans MS" pitchFamily="66" charset="0"/>
                <a:cs typeface="Arial" pitchFamily="34" charset="0"/>
              </a:rPr>
              <a:t>    </a:t>
            </a:r>
            <a:endParaRPr lang="tr-TR" sz="2800">
              <a:solidFill>
                <a:srgbClr val="66FFFF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457200" indent="-457200" algn="just">
              <a:lnSpc>
                <a:spcPct val="80000"/>
              </a:lnSpc>
              <a:buFont typeface="Wingdings" pitchFamily="2" charset="2"/>
              <a:buNone/>
            </a:pPr>
            <a:endParaRPr lang="tr-TR" sz="2800">
              <a:solidFill>
                <a:srgbClr val="66FFFF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457200" indent="-457200" algn="just">
              <a:lnSpc>
                <a:spcPct val="80000"/>
              </a:lnSpc>
              <a:buClr>
                <a:srgbClr val="81F93F"/>
              </a:buClr>
              <a:buFontTx/>
              <a:buNone/>
            </a:pPr>
            <a:r>
              <a:rPr lang="tr-TR" sz="2800">
                <a:solidFill>
                  <a:srgbClr val="F4F181"/>
                </a:solidFill>
                <a:effectLst/>
                <a:latin typeface="Comic Sans MS" pitchFamily="66" charset="0"/>
                <a:cs typeface="Arial" pitchFamily="34" charset="0"/>
              </a:rPr>
              <a:t>Kaide pla</a:t>
            </a:r>
            <a:r>
              <a:rPr lang="tr-TR" sz="2800">
                <a:solidFill>
                  <a:srgbClr val="F3F293"/>
                </a:solidFill>
                <a:effectLst/>
                <a:latin typeface="Comic Sans MS" pitchFamily="66" charset="0"/>
              </a:rPr>
              <a:t>ğ</a:t>
            </a:r>
            <a:r>
              <a:rPr lang="tr-TR" sz="2800">
                <a:solidFill>
                  <a:srgbClr val="F4F181"/>
                </a:solidFill>
                <a:effectLst/>
                <a:latin typeface="Comic Sans MS" pitchFamily="66" charset="0"/>
                <a:cs typeface="Arial" pitchFamily="34" charset="0"/>
              </a:rPr>
              <a:t>ı uyumu bozulmu</a:t>
            </a:r>
            <a:r>
              <a:rPr lang="tr-TR" sz="2800">
                <a:solidFill>
                  <a:srgbClr val="F4F181"/>
                </a:solidFill>
                <a:effectLst/>
                <a:latin typeface="Comic Sans MS" pitchFamily="66" charset="0"/>
              </a:rPr>
              <a:t>ş</a:t>
            </a:r>
          </a:p>
          <a:p>
            <a:pPr marL="457200" indent="-457200" algn="just">
              <a:lnSpc>
                <a:spcPct val="80000"/>
              </a:lnSpc>
              <a:buClr>
                <a:srgbClr val="81F93F"/>
              </a:buClr>
              <a:buFontTx/>
              <a:buNone/>
            </a:pPr>
            <a:r>
              <a:rPr lang="tr-TR" sz="2800">
                <a:solidFill>
                  <a:srgbClr val="F4F181"/>
                </a:solidFill>
                <a:effectLst/>
                <a:latin typeface="Comic Sans MS" pitchFamily="66" charset="0"/>
              </a:rPr>
              <a:t>               </a:t>
            </a:r>
          </a:p>
          <a:p>
            <a:pPr marL="457200" indent="-457200" algn="just">
              <a:lnSpc>
                <a:spcPct val="80000"/>
              </a:lnSpc>
              <a:buClr>
                <a:srgbClr val="81F93F"/>
              </a:buClr>
              <a:buFontTx/>
              <a:buNone/>
            </a:pPr>
            <a:r>
              <a:rPr lang="tr-TR" sz="2800">
                <a:solidFill>
                  <a:srgbClr val="F4F181"/>
                </a:solidFill>
                <a:effectLst/>
                <a:latin typeface="Comic Sans MS" pitchFamily="66" charset="0"/>
                <a:cs typeface="Arial" pitchFamily="34" charset="0"/>
              </a:rPr>
              <a:t>Ön</a:t>
            </a:r>
            <a:r>
              <a:rPr lang="tr-TR" sz="2800">
                <a:solidFill>
                  <a:srgbClr val="F4F181"/>
                </a:solidFill>
                <a:effectLst/>
                <a:latin typeface="Comic Sans MS" pitchFamily="66" charset="0"/>
              </a:rPr>
              <a:t> </a:t>
            </a:r>
            <a:r>
              <a:rPr lang="tr-TR" sz="2800">
                <a:solidFill>
                  <a:srgbClr val="F4F181"/>
                </a:solidFill>
                <a:effectLst/>
                <a:latin typeface="Comic Sans MS" pitchFamily="66" charset="0"/>
                <a:cs typeface="Arial" pitchFamily="34" charset="0"/>
              </a:rPr>
              <a:t>bölgede</a:t>
            </a:r>
            <a:r>
              <a:rPr lang="tr-TR" sz="2800">
                <a:solidFill>
                  <a:srgbClr val="F4F181"/>
                </a:solidFill>
                <a:effectLst/>
                <a:latin typeface="Comic Sans MS" pitchFamily="66" charset="0"/>
              </a:rPr>
              <a:t> </a:t>
            </a:r>
            <a:r>
              <a:rPr lang="tr-TR" sz="2800">
                <a:solidFill>
                  <a:srgbClr val="F4F181"/>
                </a:solidFill>
                <a:effectLst/>
                <a:latin typeface="Comic Sans MS" pitchFamily="66" charset="0"/>
                <a:cs typeface="Arial" pitchFamily="34" charset="0"/>
              </a:rPr>
              <a:t>a</a:t>
            </a:r>
            <a:r>
              <a:rPr lang="tr-TR" sz="2800">
                <a:solidFill>
                  <a:srgbClr val="F4F181"/>
                </a:solidFill>
                <a:effectLst/>
                <a:latin typeface="Comic Sans MS" pitchFamily="66" charset="0"/>
              </a:rPr>
              <a:t>ş</a:t>
            </a:r>
            <a:r>
              <a:rPr lang="tr-TR" sz="2800">
                <a:solidFill>
                  <a:srgbClr val="F4F181"/>
                </a:solidFill>
                <a:effectLst/>
                <a:latin typeface="Comic Sans MS" pitchFamily="66" charset="0"/>
                <a:cs typeface="Arial" pitchFamily="34" charset="0"/>
              </a:rPr>
              <a:t>ırı</a:t>
            </a:r>
            <a:r>
              <a:rPr lang="tr-TR" sz="2800">
                <a:solidFill>
                  <a:srgbClr val="F4F181"/>
                </a:solidFill>
                <a:effectLst/>
                <a:latin typeface="Comic Sans MS" pitchFamily="66" charset="0"/>
              </a:rPr>
              <a:t> </a:t>
            </a:r>
            <a:r>
              <a:rPr lang="tr-TR" sz="2800">
                <a:solidFill>
                  <a:srgbClr val="F4F181"/>
                </a:solidFill>
                <a:effectLst/>
                <a:latin typeface="Comic Sans MS" pitchFamily="66" charset="0"/>
                <a:cs typeface="Arial" pitchFamily="34" charset="0"/>
              </a:rPr>
              <a:t>temas</a:t>
            </a:r>
            <a:endParaRPr lang="tr-TR" sz="2800">
              <a:solidFill>
                <a:srgbClr val="F4F181"/>
              </a:solidFill>
              <a:effectLst/>
              <a:latin typeface="Comic Sans MS" pitchFamily="66" charset="0"/>
            </a:endParaRPr>
          </a:p>
          <a:p>
            <a:pPr marL="457200" indent="-457200" algn="just">
              <a:lnSpc>
                <a:spcPct val="80000"/>
              </a:lnSpc>
              <a:buClr>
                <a:srgbClr val="81F93F"/>
              </a:buClr>
              <a:buFontTx/>
              <a:buChar char="o"/>
            </a:pPr>
            <a:endParaRPr lang="tr-TR" sz="2800">
              <a:solidFill>
                <a:srgbClr val="F4F181"/>
              </a:solidFill>
              <a:effectLst/>
              <a:latin typeface="Comic Sans MS" pitchFamily="66" charset="0"/>
            </a:endParaRPr>
          </a:p>
          <a:p>
            <a:pPr marL="457200" indent="-457200" algn="just">
              <a:lnSpc>
                <a:spcPct val="80000"/>
              </a:lnSpc>
              <a:buClr>
                <a:srgbClr val="81F93F"/>
              </a:buClr>
              <a:buFontTx/>
              <a:buNone/>
            </a:pPr>
            <a:r>
              <a:rPr lang="tr-TR" sz="2800">
                <a:solidFill>
                  <a:srgbClr val="F4F181"/>
                </a:solidFill>
                <a:effectLst/>
                <a:latin typeface="Comic Sans MS" pitchFamily="66" charset="0"/>
                <a:cs typeface="Arial" pitchFamily="34" charset="0"/>
              </a:rPr>
              <a:t>Okluzyon bozulmu</a:t>
            </a:r>
            <a:r>
              <a:rPr lang="tr-TR" sz="2800">
                <a:solidFill>
                  <a:srgbClr val="F4F181"/>
                </a:solidFill>
                <a:effectLst/>
                <a:latin typeface="Comic Sans MS" pitchFamily="66" charset="0"/>
              </a:rPr>
              <a:t>ş</a:t>
            </a:r>
          </a:p>
          <a:p>
            <a:pPr marL="457200" indent="-457200" algn="just">
              <a:lnSpc>
                <a:spcPct val="80000"/>
              </a:lnSpc>
              <a:buClr>
                <a:srgbClr val="81F93F"/>
              </a:buClr>
              <a:buFontTx/>
              <a:buNone/>
            </a:pPr>
            <a:endParaRPr lang="en-US" sz="2800">
              <a:solidFill>
                <a:srgbClr val="F4F181"/>
              </a:solidFill>
              <a:effectLst/>
              <a:latin typeface="Comic Sans MS" pitchFamily="66" charset="0"/>
            </a:endParaRPr>
          </a:p>
          <a:p>
            <a:pPr marL="457200" indent="-457200" algn="just">
              <a:lnSpc>
                <a:spcPct val="80000"/>
              </a:lnSpc>
              <a:buClr>
                <a:srgbClr val="81F93F"/>
              </a:buClr>
              <a:buFontTx/>
              <a:buNone/>
            </a:pPr>
            <a:r>
              <a:rPr lang="tr-TR" sz="2800">
                <a:solidFill>
                  <a:srgbClr val="F4F181"/>
                </a:solidFill>
                <a:effectLst/>
                <a:latin typeface="Comic Sans MS" pitchFamily="66" charset="0"/>
                <a:cs typeface="Arial" pitchFamily="34" charset="0"/>
              </a:rPr>
              <a:t>Tek tam protezlerde</a:t>
            </a:r>
            <a:endParaRPr lang="tr-TR" sz="2800">
              <a:solidFill>
                <a:srgbClr val="F4F181"/>
              </a:solidFill>
              <a:effectLst/>
              <a:latin typeface="Comic Sans MS" pitchFamily="66" charset="0"/>
            </a:endParaRPr>
          </a:p>
          <a:p>
            <a:pPr marL="457200" indent="-457200" algn="just">
              <a:lnSpc>
                <a:spcPct val="80000"/>
              </a:lnSpc>
              <a:buClr>
                <a:srgbClr val="81F93F"/>
              </a:buClr>
              <a:buFontTx/>
              <a:buChar char="o"/>
            </a:pPr>
            <a:endParaRPr lang="tr-TR" sz="2800">
              <a:solidFill>
                <a:srgbClr val="F4F181"/>
              </a:solidFill>
              <a:effectLst/>
              <a:latin typeface="Comic Sans MS" pitchFamily="66" charset="0"/>
            </a:endParaRPr>
          </a:p>
          <a:p>
            <a:pPr marL="457200" indent="-457200" algn="just">
              <a:lnSpc>
                <a:spcPct val="80000"/>
              </a:lnSpc>
              <a:buClr>
                <a:srgbClr val="81F93F"/>
              </a:buClr>
              <a:buFontTx/>
              <a:buNone/>
            </a:pPr>
            <a:r>
              <a:rPr lang="tr-TR" sz="2800">
                <a:solidFill>
                  <a:srgbClr val="FFFF00"/>
                </a:solidFill>
                <a:latin typeface="Comic Sans MS" pitchFamily="66" charset="0"/>
              </a:rPr>
              <a:t>            </a:t>
            </a:r>
            <a:r>
              <a:rPr lang="tr-TR" sz="280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 </a:t>
            </a:r>
            <a:endParaRPr lang="en-US" sz="2800">
              <a:solidFill>
                <a:srgbClr val="FFFF0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94244" name="Picture 4" descr="Picture 0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18000"/>
          </a:blip>
          <a:srcRect l="15358" t="6618" r="7793" b="10001"/>
          <a:stretch>
            <a:fillRect/>
          </a:stretch>
        </p:blipFill>
        <p:spPr>
          <a:xfrm>
            <a:off x="2411760" y="4509120"/>
            <a:ext cx="2592388" cy="2160588"/>
          </a:xfrm>
          <a:noFill/>
          <a:ln/>
        </p:spPr>
      </p:pic>
      <p:sp>
        <p:nvSpPr>
          <p:cNvPr id="394245" name="Text Box 5"/>
          <p:cNvSpPr txBox="1">
            <a:spLocks noChangeArrowheads="1"/>
          </p:cNvSpPr>
          <p:nvPr/>
        </p:nvSpPr>
        <p:spPr bwMode="auto">
          <a:xfrm>
            <a:off x="5940425" y="1268413"/>
            <a:ext cx="1539875" cy="1068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tr-TR" sz="2800" b="0">
                <a:solidFill>
                  <a:srgbClr val="F4F181"/>
                </a:solidFill>
              </a:rPr>
              <a:t>Besleme</a:t>
            </a:r>
            <a:endParaRPr lang="tr-TR" sz="2800" b="0">
              <a:solidFill>
                <a:srgbClr val="F4F181"/>
              </a:solidFill>
              <a:latin typeface="Arial" pitchFamily="34" charset="0"/>
            </a:endParaRPr>
          </a:p>
          <a:p>
            <a:pPr algn="l"/>
            <a:endParaRPr lang="en-US" sz="1800" b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l"/>
            <a:endParaRPr lang="en-US" sz="1800" b="0">
              <a:latin typeface="Arial" pitchFamily="34" charset="0"/>
            </a:endParaRPr>
          </a:p>
        </p:txBody>
      </p:sp>
      <p:sp>
        <p:nvSpPr>
          <p:cNvPr id="394246" name="AutoShape 6"/>
          <p:cNvSpPr>
            <a:spLocks noChangeArrowheads="1"/>
          </p:cNvSpPr>
          <p:nvPr/>
        </p:nvSpPr>
        <p:spPr bwMode="auto">
          <a:xfrm>
            <a:off x="3708400" y="3213100"/>
            <a:ext cx="2232025" cy="71438"/>
          </a:xfrm>
          <a:prstGeom prst="rightArrow">
            <a:avLst>
              <a:gd name="adj1" fmla="val 55556"/>
              <a:gd name="adj2" fmla="val 965244"/>
            </a:avLst>
          </a:prstGeom>
          <a:solidFill>
            <a:srgbClr val="66FF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394247" name="Text Box 7"/>
          <p:cNvSpPr txBox="1">
            <a:spLocks noChangeArrowheads="1"/>
          </p:cNvSpPr>
          <p:nvPr/>
        </p:nvSpPr>
        <p:spPr bwMode="auto">
          <a:xfrm>
            <a:off x="5872163" y="2046288"/>
            <a:ext cx="16525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tr-TR" sz="2800" b="0">
                <a:solidFill>
                  <a:srgbClr val="F4F181"/>
                </a:solidFill>
              </a:rPr>
              <a:t> Mölleme</a:t>
            </a:r>
            <a:endParaRPr lang="en-US" sz="2800" b="0">
              <a:solidFill>
                <a:srgbClr val="F4F181"/>
              </a:solidFill>
            </a:endParaRPr>
          </a:p>
        </p:txBody>
      </p:sp>
      <p:sp>
        <p:nvSpPr>
          <p:cNvPr id="394248" name="Text Box 8"/>
          <p:cNvSpPr txBox="1">
            <a:spLocks noChangeArrowheads="1"/>
          </p:cNvSpPr>
          <p:nvPr/>
        </p:nvSpPr>
        <p:spPr bwMode="auto">
          <a:xfrm>
            <a:off x="5940425" y="2874963"/>
            <a:ext cx="1843088" cy="841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81F93F"/>
              </a:buClr>
              <a:buSzPct val="80000"/>
            </a:pPr>
            <a:r>
              <a:rPr lang="tr-TR" sz="2800" b="0">
                <a:solidFill>
                  <a:srgbClr val="F4F181"/>
                </a:solidFill>
              </a:rPr>
              <a:t>Aşındırma</a:t>
            </a:r>
          </a:p>
          <a:p>
            <a:pPr algn="l"/>
            <a:endParaRPr lang="en-US" sz="2400"/>
          </a:p>
        </p:txBody>
      </p:sp>
      <p:sp>
        <p:nvSpPr>
          <p:cNvPr id="394249" name="Text Box 9"/>
          <p:cNvSpPr txBox="1">
            <a:spLocks noChangeArrowheads="1"/>
          </p:cNvSpPr>
          <p:nvPr/>
        </p:nvSpPr>
        <p:spPr bwMode="auto">
          <a:xfrm>
            <a:off x="5973763" y="3840163"/>
            <a:ext cx="2127250" cy="884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81F93F"/>
              </a:buClr>
              <a:buSzPct val="80000"/>
            </a:pPr>
            <a:r>
              <a:rPr lang="tr-TR" sz="2800" b="0">
                <a:solidFill>
                  <a:srgbClr val="F4F181"/>
                </a:solidFill>
              </a:rPr>
              <a:t>Metal kaide</a:t>
            </a:r>
            <a:endParaRPr lang="en-US" sz="2400" b="0">
              <a:solidFill>
                <a:srgbClr val="F4F181"/>
              </a:solidFill>
            </a:endParaRPr>
          </a:p>
          <a:p>
            <a:pPr algn="l"/>
            <a:endParaRPr lang="en-US" sz="2400"/>
          </a:p>
        </p:txBody>
      </p:sp>
      <p:sp>
        <p:nvSpPr>
          <p:cNvPr id="394250" name="AutoShape 10"/>
          <p:cNvSpPr>
            <a:spLocks noChangeArrowheads="1"/>
          </p:cNvSpPr>
          <p:nvPr/>
        </p:nvSpPr>
        <p:spPr bwMode="auto">
          <a:xfrm>
            <a:off x="4932363" y="1557338"/>
            <a:ext cx="1008062" cy="71437"/>
          </a:xfrm>
          <a:prstGeom prst="rightArrow">
            <a:avLst>
              <a:gd name="adj1" fmla="val 55556"/>
              <a:gd name="adj2" fmla="val 435945"/>
            </a:avLst>
          </a:prstGeom>
          <a:solidFill>
            <a:srgbClr val="66FF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394251" name="AutoShape 11"/>
          <p:cNvSpPr>
            <a:spLocks noChangeArrowheads="1"/>
          </p:cNvSpPr>
          <p:nvPr/>
        </p:nvSpPr>
        <p:spPr bwMode="auto">
          <a:xfrm>
            <a:off x="4284663" y="2349500"/>
            <a:ext cx="1800225" cy="71438"/>
          </a:xfrm>
          <a:prstGeom prst="rightArrow">
            <a:avLst>
              <a:gd name="adj1" fmla="val 55556"/>
              <a:gd name="adj2" fmla="val 778511"/>
            </a:avLst>
          </a:prstGeom>
          <a:solidFill>
            <a:srgbClr val="66FF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394252" name="AutoShape 12"/>
          <p:cNvSpPr>
            <a:spLocks noChangeArrowheads="1"/>
          </p:cNvSpPr>
          <p:nvPr/>
        </p:nvSpPr>
        <p:spPr bwMode="auto">
          <a:xfrm>
            <a:off x="3995738" y="4078288"/>
            <a:ext cx="2016125" cy="71437"/>
          </a:xfrm>
          <a:prstGeom prst="rightArrow">
            <a:avLst>
              <a:gd name="adj1" fmla="val 55556"/>
              <a:gd name="adj2" fmla="val 871890"/>
            </a:avLst>
          </a:prstGeom>
          <a:solidFill>
            <a:srgbClr val="66FF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rgbClr val="FFFF00"/>
                </a:solidFill>
                <a:latin typeface="Comic Sans MS" pitchFamily="66" charset="0"/>
              </a:rPr>
              <a:t>Anatomik yapıya bağlı kırıklar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sz="4000">
                <a:solidFill>
                  <a:srgbClr val="00FFFF"/>
                </a:solidFill>
                <a:latin typeface="Comic Sans MS" pitchFamily="66" charset="0"/>
              </a:rPr>
              <a:t>Torus palatinus</a:t>
            </a:r>
          </a:p>
          <a:p>
            <a:r>
              <a:rPr lang="tr-TR" sz="4000">
                <a:solidFill>
                  <a:srgbClr val="00FFFF"/>
                </a:solidFill>
                <a:latin typeface="Comic Sans MS" pitchFamily="66" charset="0"/>
              </a:rPr>
              <a:t>Kret tepesine uzanan labial frenulum</a:t>
            </a:r>
          </a:p>
          <a:p>
            <a:r>
              <a:rPr lang="tr-TR" sz="4000">
                <a:solidFill>
                  <a:srgbClr val="00FFFF"/>
                </a:solidFill>
                <a:latin typeface="Comic Sans MS" pitchFamily="66" charset="0"/>
              </a:rPr>
              <a:t>Tutucu sahalar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>
                <a:solidFill>
                  <a:srgbClr val="FFFF00"/>
                </a:solidFill>
                <a:latin typeface="Comic Sans MS" pitchFamily="66" charset="0"/>
              </a:rPr>
              <a:t>Tek tam protezlerde kırıkların önlenmesi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>
                <a:solidFill>
                  <a:srgbClr val="00FFFF"/>
                </a:solidFill>
                <a:latin typeface="Comic Sans MS" pitchFamily="66" charset="0"/>
              </a:rPr>
              <a:t>Doğal dişlerin oklüzyon düzlemi düzeltilmeli</a:t>
            </a:r>
          </a:p>
          <a:p>
            <a:r>
              <a:rPr lang="tr-TR">
                <a:solidFill>
                  <a:srgbClr val="00FFFF"/>
                </a:solidFill>
                <a:latin typeface="Comic Sans MS" pitchFamily="66" charset="0"/>
              </a:rPr>
              <a:t>Dikey boyut alçak tutulmalı</a:t>
            </a:r>
          </a:p>
          <a:p>
            <a:r>
              <a:rPr lang="tr-TR">
                <a:solidFill>
                  <a:srgbClr val="00FFFF"/>
                </a:solidFill>
                <a:latin typeface="Comic Sans MS" pitchFamily="66" charset="0"/>
              </a:rPr>
              <a:t>Metal kaide plağı</a:t>
            </a:r>
          </a:p>
          <a:p>
            <a:r>
              <a:rPr lang="tr-TR">
                <a:solidFill>
                  <a:srgbClr val="00FFFF"/>
                </a:solidFill>
                <a:latin typeface="Comic Sans MS" pitchFamily="66" charset="0"/>
              </a:rPr>
              <a:t>Plastik diş </a:t>
            </a:r>
          </a:p>
          <a:p>
            <a:r>
              <a:rPr lang="tr-TR">
                <a:solidFill>
                  <a:srgbClr val="00FFFF"/>
                </a:solidFill>
                <a:latin typeface="Comic Sans MS" pitchFamily="66" charset="0"/>
              </a:rPr>
              <a:t>İleri itim arttırılıp, örtülü kapanış azaltılmalı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133600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tr-TR" sz="6600">
                <a:solidFill>
                  <a:srgbClr val="00FFFF"/>
                </a:solidFill>
                <a:latin typeface="Comic Sans MS" pitchFamily="66" charset="0"/>
              </a:rPr>
              <a:t>UZUN SÜRE KULLANIMDA ORTAYA ÇIKAN SORUNLAR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2820" name="Picture 4" descr="DSC0115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1588"/>
            <a:ext cx="9144000" cy="6859588"/>
          </a:xfrm>
          <a:noFill/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12000"/>
          </a:blip>
          <a:srcRect l="12050" r="13220"/>
          <a:stretch>
            <a:fillRect/>
          </a:stretch>
        </p:blipFill>
        <p:spPr>
          <a:xfrm>
            <a:off x="827088" y="1844675"/>
            <a:ext cx="3038475" cy="3243263"/>
          </a:xfrm>
          <a:noFill/>
          <a:ln/>
        </p:spPr>
      </p:pic>
      <p:pic>
        <p:nvPicPr>
          <p:cNvPr id="2734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6000"/>
          </a:blip>
          <a:srcRect l="18190" t="13860" r="15158" b="11671"/>
          <a:stretch>
            <a:fillRect/>
          </a:stretch>
        </p:blipFill>
        <p:spPr>
          <a:xfrm>
            <a:off x="5292725" y="2339975"/>
            <a:ext cx="2665413" cy="2324100"/>
          </a:xfrm>
          <a:noFill/>
          <a:ln/>
        </p:spPr>
      </p:pic>
      <p:sp>
        <p:nvSpPr>
          <p:cNvPr id="273412" name="Text Box 4"/>
          <p:cNvSpPr txBox="1">
            <a:spLocks noChangeArrowheads="1"/>
          </p:cNvSpPr>
          <p:nvPr/>
        </p:nvSpPr>
        <p:spPr bwMode="auto">
          <a:xfrm>
            <a:off x="2524125" y="692150"/>
            <a:ext cx="40957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tr-TR" sz="2800" b="0">
                <a:solidFill>
                  <a:srgbClr val="66FFFF"/>
                </a:solidFill>
              </a:rPr>
              <a:t>Metal kaide ve kafesler</a:t>
            </a:r>
            <a:endParaRPr lang="en-US" sz="2800" b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9" name="Picture 7" descr="IMG_449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6000"/>
          </a:blip>
          <a:srcRect l="3413"/>
          <a:stretch>
            <a:fillRect/>
          </a:stretch>
        </p:blipFill>
        <p:spPr>
          <a:xfrm>
            <a:off x="323850" y="1052513"/>
            <a:ext cx="4248150" cy="3187700"/>
          </a:xfrm>
          <a:noFill/>
          <a:ln/>
        </p:spPr>
      </p:pic>
      <p:pic>
        <p:nvPicPr>
          <p:cNvPr id="166922" name="Picture 10" descr="IMG_449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2997200"/>
            <a:ext cx="4078287" cy="3060700"/>
          </a:xfr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77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sz="3600">
                <a:solidFill>
                  <a:srgbClr val="00FFFF"/>
                </a:solidFill>
                <a:latin typeface="Comic Sans MS" pitchFamily="66" charset="0"/>
              </a:rPr>
              <a:t>Vuruklar</a:t>
            </a:r>
          </a:p>
          <a:p>
            <a:r>
              <a:rPr lang="tr-TR" sz="3600">
                <a:solidFill>
                  <a:srgbClr val="00FFFF"/>
                </a:solidFill>
                <a:latin typeface="Comic Sans MS" pitchFamily="66" charset="0"/>
              </a:rPr>
              <a:t>Protezlern gevşemesi</a:t>
            </a:r>
          </a:p>
          <a:p>
            <a:r>
              <a:rPr lang="tr-TR" sz="3600">
                <a:solidFill>
                  <a:srgbClr val="00FFFF"/>
                </a:solidFill>
                <a:latin typeface="Comic Sans MS" pitchFamily="66" charset="0"/>
              </a:rPr>
              <a:t>Ağız kokusu</a:t>
            </a:r>
          </a:p>
          <a:p>
            <a:r>
              <a:rPr lang="tr-TR" sz="3600">
                <a:solidFill>
                  <a:srgbClr val="00FFFF"/>
                </a:solidFill>
                <a:latin typeface="Comic Sans MS" pitchFamily="66" charset="0"/>
              </a:rPr>
              <a:t>Allerji</a:t>
            </a:r>
          </a:p>
          <a:p>
            <a:r>
              <a:rPr lang="tr-TR" sz="3600">
                <a:solidFill>
                  <a:srgbClr val="00FFFF"/>
                </a:solidFill>
                <a:latin typeface="Comic Sans MS" pitchFamily="66" charset="0"/>
              </a:rPr>
              <a:t>Yanma hissi</a:t>
            </a:r>
          </a:p>
          <a:p>
            <a:r>
              <a:rPr lang="tr-TR" sz="3600">
                <a:solidFill>
                  <a:srgbClr val="00FFFF"/>
                </a:solidFill>
                <a:latin typeface="Comic Sans MS" pitchFamily="66" charset="0"/>
              </a:rPr>
              <a:t>Kulak ağrısı</a:t>
            </a:r>
          </a:p>
          <a:p>
            <a:endParaRPr lang="tr-TR" sz="3600">
              <a:solidFill>
                <a:srgbClr val="00FFFF"/>
              </a:solidFill>
              <a:latin typeface="Comic Sans MS" pitchFamily="66" charset="0"/>
            </a:endParaRPr>
          </a:p>
          <a:p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78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tr-TR" sz="3600">
              <a:solidFill>
                <a:srgbClr val="00FFFF"/>
              </a:solidFill>
              <a:latin typeface="Comic Sans MS" pitchFamily="66" charset="0"/>
            </a:endParaRPr>
          </a:p>
          <a:p>
            <a:r>
              <a:rPr lang="tr-TR" sz="3600">
                <a:solidFill>
                  <a:srgbClr val="00FFFF"/>
                </a:solidFill>
                <a:latin typeface="Comic Sans MS" pitchFamily="66" charset="0"/>
              </a:rPr>
              <a:t>Yüz görünümünde çökme</a:t>
            </a:r>
          </a:p>
          <a:p>
            <a:r>
              <a:rPr lang="tr-TR" sz="3600">
                <a:solidFill>
                  <a:srgbClr val="00FFFF"/>
                </a:solidFill>
                <a:latin typeface="Comic Sans MS" pitchFamily="66" charset="0"/>
              </a:rPr>
              <a:t>Ağız köşelerinde chelitis</a:t>
            </a:r>
          </a:p>
          <a:p>
            <a:r>
              <a:rPr lang="tr-TR" sz="3600">
                <a:solidFill>
                  <a:srgbClr val="00FFFF"/>
                </a:solidFill>
                <a:latin typeface="Comic Sans MS" pitchFamily="66" charset="0"/>
              </a:rPr>
              <a:t>Protez altı dokularda irritasyonlar</a:t>
            </a:r>
          </a:p>
          <a:p>
            <a:r>
              <a:rPr lang="tr-TR" sz="3600">
                <a:solidFill>
                  <a:srgbClr val="00FFFF"/>
                </a:solidFill>
                <a:latin typeface="Comic Sans MS" pitchFamily="66" charset="0"/>
              </a:rPr>
              <a:t>Protez kırıkları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rgbClr val="FFFF00"/>
                </a:solidFill>
                <a:latin typeface="Comic Sans MS" pitchFamily="66" charset="0"/>
              </a:rPr>
              <a:t>Vuruklar 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sz="3600">
                <a:solidFill>
                  <a:srgbClr val="00FFFF"/>
                </a:solidFill>
                <a:latin typeface="Comic Sans MS" pitchFamily="66" charset="0"/>
              </a:rPr>
              <a:t>Alt kanin ve 1.premolarların lingualinde vuruklar</a:t>
            </a:r>
          </a:p>
          <a:p>
            <a:r>
              <a:rPr lang="tr-TR" sz="3600">
                <a:solidFill>
                  <a:srgbClr val="00FFFF"/>
                </a:solidFill>
                <a:latin typeface="Comic Sans MS" pitchFamily="66" charset="0"/>
              </a:rPr>
              <a:t>Protez kenarlarında vuruklar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rgbClr val="FFFF00"/>
                </a:solidFill>
                <a:latin typeface="Comic Sans MS" pitchFamily="66" charset="0"/>
              </a:rPr>
              <a:t>Protezlerin gevşemesi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tr-TR" sz="4000">
                <a:solidFill>
                  <a:srgbClr val="00FFFF"/>
                </a:solidFill>
                <a:latin typeface="Comic Sans MS" pitchFamily="66" charset="0"/>
              </a:rPr>
              <a:t>Genellikle rezorpsiyona bağlıdır. Bu nedenle protezlerin </a:t>
            </a:r>
            <a:r>
              <a:rPr lang="tr-TR" sz="4000" u="sng">
                <a:solidFill>
                  <a:srgbClr val="FFFF00"/>
                </a:solidFill>
                <a:latin typeface="Comic Sans MS" pitchFamily="66" charset="0"/>
              </a:rPr>
              <a:t>5 yılda</a:t>
            </a:r>
            <a:r>
              <a:rPr lang="tr-TR" sz="4000">
                <a:solidFill>
                  <a:srgbClr val="00FFFF"/>
                </a:solidFill>
                <a:latin typeface="Comic Sans MS" pitchFamily="66" charset="0"/>
              </a:rPr>
              <a:t> bir yenilenmesi gerektiği hastalara söylenmelidir.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800">
                <a:solidFill>
                  <a:srgbClr val="FFFF00"/>
                </a:solidFill>
                <a:latin typeface="Comic Sans MS" pitchFamily="66" charset="0"/>
              </a:rPr>
              <a:t>Ağız kokusu</a:t>
            </a:r>
          </a:p>
        </p:txBody>
      </p:sp>
      <p:sp>
        <p:nvSpPr>
          <p:cNvPr id="38297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327275"/>
            <a:ext cx="8229600" cy="4530725"/>
          </a:xfrm>
        </p:spPr>
        <p:txBody>
          <a:bodyPr/>
          <a:lstStyle/>
          <a:p>
            <a:r>
              <a:rPr lang="tr-TR" sz="4000">
                <a:solidFill>
                  <a:srgbClr val="00FFFF"/>
                </a:solidFill>
                <a:latin typeface="Comic Sans MS" pitchFamily="66" charset="0"/>
              </a:rPr>
              <a:t>Kötü ağız hijyeni</a:t>
            </a:r>
          </a:p>
          <a:p>
            <a:r>
              <a:rPr lang="tr-TR" sz="4000">
                <a:solidFill>
                  <a:srgbClr val="00FFFF"/>
                </a:solidFill>
                <a:latin typeface="Comic Sans MS" pitchFamily="66" charset="0"/>
              </a:rPr>
              <a:t>Sistemik rahatsızlıklar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98339" name="Picture 3" descr="DSC0103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1700213"/>
            <a:ext cx="5184775" cy="3889375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rgbClr val="FFFF00"/>
                </a:solidFill>
                <a:latin typeface="Comic Sans MS" pitchFamily="66" charset="0"/>
              </a:rPr>
              <a:t>Alerji </a:t>
            </a:r>
            <a:br>
              <a:rPr lang="tr-TR">
                <a:solidFill>
                  <a:srgbClr val="FFFF00"/>
                </a:solidFill>
                <a:latin typeface="Comic Sans MS" pitchFamily="66" charset="0"/>
              </a:rPr>
            </a:br>
            <a:endParaRPr lang="tr-TR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8605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844675"/>
            <a:ext cx="8229600" cy="4530725"/>
          </a:xfrm>
        </p:spPr>
        <p:txBody>
          <a:bodyPr/>
          <a:lstStyle/>
          <a:p>
            <a:pPr>
              <a:buFontTx/>
              <a:buChar char="-"/>
            </a:pPr>
            <a:r>
              <a:rPr lang="tr-TR" sz="3600">
                <a:solidFill>
                  <a:srgbClr val="00FFFF"/>
                </a:solidFill>
                <a:latin typeface="Comic Sans MS" pitchFamily="66" charset="0"/>
              </a:rPr>
              <a:t>Kötü ağız hijyeni</a:t>
            </a:r>
          </a:p>
          <a:p>
            <a:pPr>
              <a:buFontTx/>
              <a:buChar char="-"/>
            </a:pPr>
            <a:r>
              <a:rPr lang="tr-TR" sz="3600">
                <a:solidFill>
                  <a:srgbClr val="00FFFF"/>
                </a:solidFill>
                <a:latin typeface="Comic Sans MS" pitchFamily="66" charset="0"/>
              </a:rPr>
              <a:t>Akril allerjisi </a:t>
            </a:r>
          </a:p>
          <a:p>
            <a:pPr>
              <a:buFontTx/>
              <a:buNone/>
            </a:pPr>
            <a:endParaRPr lang="tr-TR" sz="3600">
              <a:solidFill>
                <a:srgbClr val="00FF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tr-TR" sz="3600">
                <a:solidFill>
                  <a:srgbClr val="FFFF99"/>
                </a:solidFill>
                <a:latin typeface="Comic Sans MS" pitchFamily="66" charset="0"/>
              </a:rPr>
              <a:t> (Uzun kaynatma yapılır veya şeffaf akril kullanılabilir)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Kür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Kür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Kür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ür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ür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ür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ür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ür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ür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ür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7</TotalTime>
  <Words>220</Words>
  <Application>Microsoft Office PowerPoint</Application>
  <PresentationFormat>Ekran Gösterisi (4:3)</PresentationFormat>
  <Paragraphs>73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Tema1</vt:lpstr>
      <vt:lpstr>Slayt 1</vt:lpstr>
      <vt:lpstr>UZUN SÜRE KULLANIMDA ORTAYA ÇIKAN SORUNLAR</vt:lpstr>
      <vt:lpstr>Slayt 3</vt:lpstr>
      <vt:lpstr>Slayt 4</vt:lpstr>
      <vt:lpstr>Vuruklar </vt:lpstr>
      <vt:lpstr>Protezlerin gevşemesi</vt:lpstr>
      <vt:lpstr>Ağız kokusu</vt:lpstr>
      <vt:lpstr>Slayt 8</vt:lpstr>
      <vt:lpstr>Alerji  </vt:lpstr>
      <vt:lpstr>Damak ve dilde yanma hissi</vt:lpstr>
      <vt:lpstr>Kulak ağrısı</vt:lpstr>
      <vt:lpstr>Yüz estetiğinde çökme</vt:lpstr>
      <vt:lpstr>Ağız köşesinde chelitis</vt:lpstr>
      <vt:lpstr>Prrotez altındaki dokularda irritasyon</vt:lpstr>
      <vt:lpstr>Slayt 15</vt:lpstr>
      <vt:lpstr>Protez kırıkları</vt:lpstr>
      <vt:lpstr>Slayt 17</vt:lpstr>
      <vt:lpstr>Anatomik yapıya bağlı kırıklar</vt:lpstr>
      <vt:lpstr>Tek tam protezlerde kırıkların önlenmesi</vt:lpstr>
      <vt:lpstr>Slayt 20</vt:lpstr>
      <vt:lpstr>Slayt 21</vt:lpstr>
      <vt:lpstr>Slayt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lale karaağaçlı</dc:creator>
  <cp:lastModifiedBy>lale karaağaçlı</cp:lastModifiedBy>
  <cp:revision>1</cp:revision>
  <dcterms:created xsi:type="dcterms:W3CDTF">2018-04-10T14:27:25Z</dcterms:created>
  <dcterms:modified xsi:type="dcterms:W3CDTF">2018-04-10T14:34:41Z</dcterms:modified>
</cp:coreProperties>
</file>