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700BD0-2113-48F2-A35E-06A5CA756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AEB284E-D213-417D-8B17-A0AC60184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04B963-4F22-40DD-BA54-3E9AABB96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21B881-7538-4621-A5E4-7EEED551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D03F03-8770-4AC7-802F-4F749803F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82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DB7E9C-A6FF-473A-8A8B-5ED10A31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8CFD64B-54EA-4C63-BCD8-DC0A654B4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12F022-ED04-42DC-829F-5CB435BB9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375D32-A5FA-4255-9C01-74517138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129260-BDB0-4C39-995C-90C219CB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61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407AFF0-68F9-49A7-B18B-233F3C59C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40EC012-3EA7-443B-89E2-718485044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BA7583-7368-43CA-832D-DD6AE140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8C2E5E-1A64-4D7E-A587-A95D6A3A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67A0072-81F4-426B-9EB3-E1171E35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7126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3187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9546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8640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64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4710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893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405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493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A9E3DB-0370-43BC-9710-0B6AD33E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90918C-EB01-4E1F-9412-C0875A90D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630ADC-8EC3-4696-BDE5-F61722F0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C3D8E6-5427-4B21-B24C-4AE49DD5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200A7F-11B2-4891-82BB-3C8D2039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258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9610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5093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6478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46714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4905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89472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513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446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B97AB1-7FF9-40B9-8FC1-FFA55480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EBF6B1-EFD1-437D-B62E-389F07407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8A2B33-6CA8-461D-9228-D91FA0E8C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3B0879-82FD-4DD3-BDE0-0C18E514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F3A2F0-2003-40C4-86A6-E61E430B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260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C62EEBE-337E-462F-8137-354DE88B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6DB051-7808-46A0-94B0-A81F90103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EB2CF4-EB65-4EF2-9890-AB927823C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0089DB-2085-4839-A377-87AEC83D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E824DA-DE9A-4843-9962-297D13BE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482D8EC-AB85-4E03-A9B6-FE4637D66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777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B7D69A-5E01-44AE-A855-F8AFF7A1B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F265452-999E-4C05-94A0-34B898297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DBF3A3-DB5C-417C-9DC3-45DE30873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4BD5BF6-D123-4263-830A-CE5FA4F83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09672AD-C158-4AC3-9DAA-C87CC7DEA0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162F8B9-0451-41B0-8DEB-90126BAB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E2F797E-D543-41A8-8DDE-2E030240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0E55669-12CD-48D6-992F-5A90F017A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71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63AECB-0826-4630-8EEB-60E23257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013E33F-3CAA-46E5-B520-5A77E99A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B67BE5F-5768-4AF8-981A-A2E853569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04DF9D6-094F-4451-AF34-DDECE2C6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44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514C75D-CCC8-41DC-8236-25CFA255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15C2A79-FF9E-4D94-83AC-3D415CC2C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76D62C5-97A6-48E0-9A7E-59F993119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17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508038-B43D-4DC1-8DF3-8A039160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6B5F3-15F2-49D3-92D1-68610C4FB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3C1E346-A45E-4B28-AC49-B002BAA47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330A39-ABEB-4E1D-8AD7-F0E641D17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9EAB672-7A10-4447-86C4-E8FC094E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AFAA1A9-FE10-4FFE-A90B-A83E3FF4C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58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A6CEB4-E7EA-46F5-803C-A9A0796FA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8C982AE-A50E-450F-BE27-C4ED93AC3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8B80329-58E3-46A7-8AAE-7DC974639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155A9FE-BEB6-4136-96E7-4966B5276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4D99FA-49AB-4D60-9B26-9F3968EAC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389044-EC8F-4753-B309-019BB9BF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27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7A04344-C083-4B26-B5C3-DE5A902BB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7AC08CE-9CE2-4782-A96A-86FE6E11F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3340E4-27B9-4F17-97F8-D0CE4082B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42428-F48B-40A5-BE49-20877EC19F1F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1D461C-1EEA-40A9-8397-B754AFF50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178240-C1F7-4656-B5BE-A60C27633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41A1-7016-4371-ADE5-E7D9D57239F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13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4DE38-27F7-497F-9F8F-504C06B5BC88}" type="datetimeFigureOut">
              <a:rPr lang="tr-TR" smtClean="0"/>
              <a:t>11.4.2018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97E513-73C5-42F8-9EB8-DDDCD01169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34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607" y="87732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atang" panose="02030600000101010101" pitchFamily="18" charset="-127"/>
                <a:ea typeface="Batang" panose="02030600000101010101" pitchFamily="18" charset="-127"/>
              </a:rPr>
              <a:t>SOS407 – Kadın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566" y="2456268"/>
            <a:ext cx="8915400" cy="377762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tr-TR" sz="32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Prof. Dr. Nilay ÇABUK KAYA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Ankara Üniversitesi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Dil ve Tarih-Coğrafya Fakültesi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Sosyoloji Bölümü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E-mail: cabukkaya@gmail.com</a:t>
            </a:r>
          </a:p>
          <a:p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68596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Bakma &amp; bakılma ilişkisi: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Eril iktidarın en büyük başarısı: kadınlığı «kendini bakılacak» bir nesne konumu olarak kurgulamaktır (Berger, 1972)</a:t>
            </a:r>
          </a:p>
          <a:p>
            <a:pPr lvl="1"/>
            <a:r>
              <a:rPr lang="tr-TR" sz="2200" dirty="0">
                <a:latin typeface="Batang" panose="02030600000101010101" pitchFamily="18" charset="-127"/>
                <a:ea typeface="Batang" panose="02030600000101010101" pitchFamily="18" charset="-127"/>
              </a:rPr>
              <a:t>Kadın bedeninin erkek gözler için resmedilmesi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Eril bakış kadın bedenini itaatkar hale getirir. </a:t>
            </a:r>
            <a:r>
              <a:rPr lang="tr-T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Bourdieu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(1990), eril tahakkümün kuruluşunda «namusun korunması» görevinin erkeklere verilmesi sayesinde erkeklerin gözetleme hakkının eril şiddeti meşrulaştıran önemli bir faktör olduğunu vurgular.</a:t>
            </a:r>
          </a:p>
        </p:txBody>
      </p:sp>
    </p:spTree>
    <p:extLst>
      <p:ext uri="{BB962C8B-B14F-4D97-AF65-F5344CB8AC3E}">
        <p14:creationId xmlns:p14="http://schemas.microsoft.com/office/powerpoint/2010/main" val="4116243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Erkeklik &amp; Şiddet ilişkisi: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Eril şiddetin olanaklı kıldığı şey, kadınların sindirilerek, ikincilleştirilerek, dışlanarak, ayrımcılığa tabi tutularak «</a:t>
            </a:r>
            <a:r>
              <a:rPr lang="tr-T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itaat»inin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sağlanmasıdır. 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Bekaret, namus adına kadınların bastırılması, annelik ve evlilik adına kadınların ev içi emeğine karşılıksız el koyabilme, kadın ticareti eril şiddet olmadan işleyebilecek eril iktidar pratikleri değildir.</a:t>
            </a:r>
          </a:p>
        </p:txBody>
      </p:sp>
    </p:spTree>
    <p:extLst>
      <p:ext uri="{BB962C8B-B14F-4D97-AF65-F5344CB8AC3E}">
        <p14:creationId xmlns:p14="http://schemas.microsoft.com/office/powerpoint/2010/main" val="415923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Erkeklik &amp; Şiddet ilişkisi: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Eril şiddet, yaş, sınıf, cinsiyet ve etnik kökene dayalı hiyerarşilerle yapılandırılmış ve en güçlünün kazanacağı biçimde örgütlenmiş bir davranışlar bütünüdür.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Eril şiddet toplumda kaçınılmaz görülen «düzen, disiplin, terbiye, namus-şeref koruma, vatan koruma» gibi ahlaki değerler adına uygulanan </a:t>
            </a:r>
            <a:r>
              <a:rPr lang="tr-TR" sz="2400" i="1" dirty="0">
                <a:latin typeface="Batang" panose="02030600000101010101" pitchFamily="18" charset="-127"/>
                <a:ea typeface="Batang" panose="02030600000101010101" pitchFamily="18" charset="-127"/>
              </a:rPr>
              <a:t>«disipline-edici şiddet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» ile ilişkili olarak ortaya çıkar ve çoğu zaman toplumsal düzen ve istikrar adına meşru görülür.</a:t>
            </a:r>
          </a:p>
        </p:txBody>
      </p:sp>
    </p:spTree>
    <p:extLst>
      <p:ext uri="{BB962C8B-B14F-4D97-AF65-F5344CB8AC3E}">
        <p14:creationId xmlns:p14="http://schemas.microsoft.com/office/powerpoint/2010/main" val="37303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–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Modern toplumlarda her tür toplumsal iktidar ilişkisi cinsiyet farklarına dayalı anlamların oluşumu ile iç içe geçerek birlikte gerçekleşir; birbirini oluşturur ve besler.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Cinsiyet farklarının toplumsal ilişkilerde ayrımlarına, hiyerarşilere, içerme-dışlama pratiklerine yol açan yapısına cinsiyet farkları rejimi denir. (ör. Araba kullanma neden erkeksi, çamaşır yıkamak neden kadınsı)</a:t>
            </a:r>
          </a:p>
        </p:txBody>
      </p:sp>
    </p:spTree>
    <p:extLst>
      <p:ext uri="{BB962C8B-B14F-4D97-AF65-F5344CB8AC3E}">
        <p14:creationId xmlns:p14="http://schemas.microsoft.com/office/powerpoint/2010/main" val="415631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Erkek egemen toplum,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iktidar aygıtların egemen erkeklik değerlerine sahip erkeklerin denetiminde olmasını ve onların temsil edip yönettiği bir toplumsal düzeni anlatır.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Erkek egemen toplum birbirinden çok farklı erkeklik ve kadınlık konumunun da buna göre denetim altında tutulduğu bir iktidar düzenini anlatır.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Egemen erkeklik değerleri toplumsal konumlara atfedilen anlamlara kadar siner. Ör: öğretmenliğin «kadın işi», vinç operatörlüğünün «erkek işi» olarak görülmesi.</a:t>
            </a:r>
          </a:p>
        </p:txBody>
      </p:sp>
    </p:spTree>
    <p:extLst>
      <p:ext uri="{BB962C8B-B14F-4D97-AF65-F5344CB8AC3E}">
        <p14:creationId xmlns:p14="http://schemas.microsoft.com/office/powerpoint/2010/main" val="344549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Erkek egemen toplum kavramı farklı erkeklikler arasındaki hiyerarşi ve iktidar mücadelelerine dikkat çeker ve erkek egemenliğinin devlet, ordu, işgücü piyasası gibi </a:t>
            </a:r>
            <a:r>
              <a:rPr lang="tr-TR" sz="2400" i="1" dirty="0">
                <a:latin typeface="Batang" panose="02030600000101010101" pitchFamily="18" charset="-127"/>
                <a:ea typeface="Batang" panose="02030600000101010101" pitchFamily="18" charset="-127"/>
              </a:rPr>
              <a:t>kurumlaşmış eril iktidar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alanlarındaki yapılanmış özelliğine vurgu yapar.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Eril iktidarın stratejik özneleri olan sermaye, devlet ve aile gibi kurumlar erkekleri öncelikli ve ayrıcalıklı kılan mekanizmaların yaratılıp beslenmesini destekleyen stratejiler içerir.</a:t>
            </a:r>
          </a:p>
        </p:txBody>
      </p:sp>
    </p:spTree>
    <p:extLst>
      <p:ext uri="{BB962C8B-B14F-4D97-AF65-F5344CB8AC3E}">
        <p14:creationId xmlns:p14="http://schemas.microsoft.com/office/powerpoint/2010/main" val="186172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Farklı erkeklikleri ortak paydada toplayan şey; kadınlar üzerinde sağlanan iktidar: </a:t>
            </a:r>
            <a:r>
              <a:rPr lang="tr-TR" sz="2400" i="1" dirty="0" err="1">
                <a:latin typeface="Batang" panose="02030600000101010101" pitchFamily="18" charset="-127"/>
                <a:ea typeface="Batang" panose="02030600000101010101" pitchFamily="18" charset="-127"/>
              </a:rPr>
              <a:t>hegemonik</a:t>
            </a:r>
            <a:r>
              <a:rPr lang="tr-TR" sz="2400" i="1" dirty="0">
                <a:latin typeface="Batang" panose="02030600000101010101" pitchFamily="18" charset="-127"/>
                <a:ea typeface="Batang" panose="02030600000101010101" pitchFamily="18" charset="-127"/>
              </a:rPr>
              <a:t> erkeklik</a:t>
            </a:r>
          </a:p>
          <a:p>
            <a:r>
              <a:rPr lang="tr-TR" sz="2400" i="1" dirty="0" err="1">
                <a:latin typeface="Batang" panose="02030600000101010101" pitchFamily="18" charset="-127"/>
                <a:ea typeface="Batang" panose="02030600000101010101" pitchFamily="18" charset="-127"/>
              </a:rPr>
              <a:t>Hegemonik</a:t>
            </a:r>
            <a:r>
              <a:rPr lang="tr-TR" sz="2400" i="1" dirty="0">
                <a:latin typeface="Batang" panose="02030600000101010101" pitchFamily="18" charset="-127"/>
                <a:ea typeface="Batang" panose="02030600000101010101" pitchFamily="18" charset="-127"/>
              </a:rPr>
              <a:t> erkeklik: 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iktidarı elinde tutan erkeklerin sahip olduğu erkeklik değer ve yapılarının toplumun geri kalanına, erkeklere ve kadınlara, farklı biçimlerde özendirilerek, zorlanarak, dışlanarak ya da paylaşılarak kabul ettirilmesini sağlayan bir düzen.</a:t>
            </a:r>
          </a:p>
        </p:txBody>
      </p:sp>
    </p:spTree>
    <p:extLst>
      <p:ext uri="{BB962C8B-B14F-4D97-AF65-F5344CB8AC3E}">
        <p14:creationId xmlns:p14="http://schemas.microsoft.com/office/powerpoint/2010/main" val="133255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Hegemonik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erkeklik düzeni farklı sınıf, etnik e sosyal/kültürel gruplara mensup erkeklerin egemen erkeklik değerlerini ortak olarak benimsemelerine yol açar.</a:t>
            </a:r>
          </a:p>
          <a:p>
            <a:r>
              <a:rPr lang="tr-T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Hegemonik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erkekliği üreten olmazsa olmaz </a:t>
            </a:r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kurumlar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ın varlığı önemlidir: devlet, yasalar, ticari şirketler, işçi sendikaları, heteroseksüel aile, ordu gibi kurumlar sayesinde ekonomik ve kamusal faaliyetler </a:t>
            </a:r>
            <a:r>
              <a:rPr lang="tr-T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homofobik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-heteroseksüel erkeklik değerleri ile </a:t>
            </a:r>
            <a:r>
              <a:rPr lang="tr-TR" sz="2400" dirty="0" err="1">
                <a:latin typeface="Batang" panose="02030600000101010101" pitchFamily="18" charset="-127"/>
                <a:ea typeface="Batang" panose="02030600000101010101" pitchFamily="18" charset="-127"/>
              </a:rPr>
              <a:t>yoğularak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meşru ve arzulanır ilan edilip ödüllendirilir.</a:t>
            </a:r>
          </a:p>
        </p:txBody>
      </p:sp>
    </p:spTree>
    <p:extLst>
      <p:ext uri="{BB962C8B-B14F-4D97-AF65-F5344CB8AC3E}">
        <p14:creationId xmlns:p14="http://schemas.microsoft.com/office/powerpoint/2010/main" val="71190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Modern endüstriyel üretim yapan makineler ile erkek bedeninin kas gücü arasında imgesel, fiziki ve ideolojik bir ilişki vardır.</a:t>
            </a:r>
          </a:p>
          <a:p>
            <a:pPr lvl="1"/>
            <a:r>
              <a:rPr lang="tr-TR" sz="2200" dirty="0">
                <a:latin typeface="Batang" panose="02030600000101010101" pitchFamily="18" charset="-127"/>
                <a:ea typeface="Batang" panose="02030600000101010101" pitchFamily="18" charset="-127"/>
              </a:rPr>
              <a:t>Mekanik işlerdeki becerisi ile tanımlanan erkek bedeninin kas gücü endüstriyel işçi olma şartı olarak tanımlanır.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Modern toplumlar erkeklerin ve kadınların farklı işler yaparak ayrı mekanlarda ve ayrı değer yargılarına tabi olarak yaşamasına yol açan bir düzeni ataerkillik üzerine yeniden inşa etmiştir.</a:t>
            </a:r>
          </a:p>
        </p:txBody>
      </p:sp>
    </p:spTree>
    <p:extLst>
      <p:ext uri="{BB962C8B-B14F-4D97-AF65-F5344CB8AC3E}">
        <p14:creationId xmlns:p14="http://schemas.microsoft.com/office/powerpoint/2010/main" val="284411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i="1" dirty="0">
                <a:latin typeface="Batang" panose="02030600000101010101" pitchFamily="18" charset="-127"/>
                <a:ea typeface="Batang" panose="02030600000101010101" pitchFamily="18" charset="-127"/>
              </a:rPr>
              <a:t>Eril kamu, dişil özel alan 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ayrımı modern endüstriyel kapitalist toplumların kurucu unsurudur.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Özel-kamu ayrımına paralel olarak var olan </a:t>
            </a:r>
            <a:r>
              <a:rPr lang="tr-TR" sz="2400" i="1" dirty="0">
                <a:latin typeface="Batang" panose="02030600000101010101" pitchFamily="18" charset="-127"/>
                <a:ea typeface="Batang" panose="02030600000101010101" pitchFamily="18" charset="-127"/>
              </a:rPr>
              <a:t>üretim-yeniden üretim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ayrımının da esas olarak cinsiyet temelli bir ayrım olduğu ve sınıfsal ayrımların cinsiyet ayrımları ile iç içe geçtiği belirtilmektedir.</a:t>
            </a:r>
          </a:p>
        </p:txBody>
      </p:sp>
    </p:spTree>
    <p:extLst>
      <p:ext uri="{BB962C8B-B14F-4D97-AF65-F5344CB8AC3E}">
        <p14:creationId xmlns:p14="http://schemas.microsoft.com/office/powerpoint/2010/main" val="289879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Tartışmaları - Erkeklik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118D2-0DDA-4085-9E7C-FC793092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Modern insan bedeni, toplumsal ilişkilerin üzerine farklı anlamlar yazdığı sembolik bir mekandır; farklı anlamları taşımak üzere kültür ve ideolojik söylemler tarafından kodlanır.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Erkek beden imgeleri de eril iktidarın nasıl inşa edildiğini gösterir: işçi sınıfı erkeğinin bedeninin endüstrileşme tarihi boyunca bir makineye benzetilmesi gibi.</a:t>
            </a:r>
          </a:p>
          <a:p>
            <a:pPr lvl="1"/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Güçlü erkek bedeni imgesi.</a:t>
            </a:r>
          </a:p>
        </p:txBody>
      </p:sp>
    </p:spTree>
    <p:extLst>
      <p:ext uri="{BB962C8B-B14F-4D97-AF65-F5344CB8AC3E}">
        <p14:creationId xmlns:p14="http://schemas.microsoft.com/office/powerpoint/2010/main" val="345367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743</Words>
  <Application>Microsoft Office PowerPoint</Application>
  <PresentationFormat>Geniş ekran</PresentationFormat>
  <Paragraphs>47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Batang</vt:lpstr>
      <vt:lpstr>Arial</vt:lpstr>
      <vt:lpstr>Calibri</vt:lpstr>
      <vt:lpstr>Calibri Light</vt:lpstr>
      <vt:lpstr>Century Gothic</vt:lpstr>
      <vt:lpstr>Wingdings 3</vt:lpstr>
      <vt:lpstr>Office Teması</vt:lpstr>
      <vt:lpstr>Duman</vt:lpstr>
      <vt:lpstr>SOS407 – Kadın Çalışmaları</vt:lpstr>
      <vt:lpstr>Toplumsal Cinsiyet Tartışmaları –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  <vt:lpstr>Toplumsal Cinsiyet Tartışmaları - Erkeklik Çalışmaları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SOS407 – Kadın Çalışmaları</dc:title>
  <dc:creator>bilgiseyerim</dc:creator>
  <cp:lastModifiedBy>bilgiseyerim</cp:lastModifiedBy>
  <cp:revision>47</cp:revision>
  <dcterms:created xsi:type="dcterms:W3CDTF">2018-04-11T18:58:07Z</dcterms:created>
  <dcterms:modified xsi:type="dcterms:W3CDTF">2018-04-11T21:16:33Z</dcterms:modified>
</cp:coreProperties>
</file>