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6" r:id="rId2"/>
    <p:sldId id="297" r:id="rId3"/>
    <p:sldId id="302" r:id="rId4"/>
    <p:sldId id="277" r:id="rId5"/>
    <p:sldId id="278" r:id="rId6"/>
    <p:sldId id="279" r:id="rId7"/>
    <p:sldId id="298" r:id="rId8"/>
    <p:sldId id="283" r:id="rId9"/>
    <p:sldId id="284" r:id="rId10"/>
    <p:sldId id="299" r:id="rId11"/>
    <p:sldId id="285" r:id="rId12"/>
    <p:sldId id="300" r:id="rId13"/>
    <p:sldId id="286" r:id="rId14"/>
    <p:sldId id="287" r:id="rId15"/>
    <p:sldId id="288" r:id="rId16"/>
    <p:sldId id="289" r:id="rId17"/>
    <p:sldId id="290" r:id="rId18"/>
    <p:sldId id="291" r:id="rId19"/>
    <p:sldId id="292" r:id="rId20"/>
    <p:sldId id="293" r:id="rId21"/>
    <p:sldId id="294" r:id="rId22"/>
    <p:sldId id="29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4/12/2018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4/12/2018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4/12/2018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4/12/2018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4/12/2018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592428" y="1197735"/>
            <a:ext cx="10576693" cy="4636395"/>
          </a:xfrm>
        </p:spPr>
        <p:txBody>
          <a:bodyPr>
            <a:normAutofit/>
          </a:bodyPr>
          <a:lstStyle/>
          <a:p>
            <a:r>
              <a:rPr lang="tr-TR" sz="2800" dirty="0"/>
              <a:t>Bu maddelerin çoğunun nispeten sadece küçük bir kısmı </a:t>
            </a:r>
            <a:r>
              <a:rPr lang="tr-TR" sz="2800" dirty="0" err="1"/>
              <a:t>farmasötik</a:t>
            </a:r>
            <a:r>
              <a:rPr lang="tr-TR" sz="2800" dirty="0"/>
              <a:t> örneklerin (ilaç </a:t>
            </a:r>
            <a:r>
              <a:rPr lang="tr-TR" sz="2800" dirty="0" err="1"/>
              <a:t>formülasyonlarının</a:t>
            </a:r>
            <a:r>
              <a:rPr lang="tr-TR" sz="2800" dirty="0"/>
              <a:t>) hazırlanmasında kullanılır: çoğu gıda ve kozmetik endüstrisinde kullanılır. Bu durumun ve </a:t>
            </a:r>
            <a:r>
              <a:rPr lang="tr-TR" sz="2800" dirty="0" err="1"/>
              <a:t>sıvağların</a:t>
            </a:r>
            <a:r>
              <a:rPr lang="tr-TR" sz="2800" dirty="0"/>
              <a:t> çoğunun karmaşık yapısının bir sonucu olarak </a:t>
            </a:r>
            <a:r>
              <a:rPr lang="tr-TR" sz="2800" dirty="0" err="1"/>
              <a:t>sıvağların</a:t>
            </a:r>
            <a:r>
              <a:rPr lang="tr-TR" sz="2800" dirty="0"/>
              <a:t> kalitesini ve özellikle saflığını belirlemek ilaç maddelerine göre çok daha zordur. Ancak, bu maddelerin </a:t>
            </a:r>
            <a:r>
              <a:rPr lang="tr-TR" sz="2800" dirty="0" err="1"/>
              <a:t>farmasötik</a:t>
            </a:r>
            <a:r>
              <a:rPr lang="tr-TR" sz="2800" dirty="0"/>
              <a:t> </a:t>
            </a:r>
            <a:r>
              <a:rPr lang="tr-TR" sz="2800" dirty="0" err="1"/>
              <a:t>formülasyonlardaki</a:t>
            </a:r>
            <a:r>
              <a:rPr lang="tr-TR" sz="2800" dirty="0"/>
              <a:t> miktarı aktif ilaç bileşeni miktarından pek çok durumda daha yüksek olduğu için bunların saflığı önemli bir konudur</a:t>
            </a:r>
            <a:r>
              <a:rPr lang="tr-TR" sz="2400" dirty="0" smtClean="0"/>
              <a:t>.</a:t>
            </a:r>
            <a:endParaRPr lang="tr-TR" sz="2400" dirty="0"/>
          </a:p>
        </p:txBody>
      </p:sp>
    </p:spTree>
    <p:extLst>
      <p:ext uri="{BB962C8B-B14F-4D97-AF65-F5344CB8AC3E}">
        <p14:creationId xmlns:p14="http://schemas.microsoft.com/office/powerpoint/2010/main" xmlns="" val="285268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1068946" y="695459"/>
            <a:ext cx="10100175" cy="3952742"/>
          </a:xfrm>
        </p:spPr>
        <p:txBody>
          <a:bodyPr>
            <a:noAutofit/>
          </a:bodyPr>
          <a:lstStyle/>
          <a:p>
            <a:r>
              <a:rPr lang="tr-TR" sz="2800" dirty="0"/>
              <a:t>GC, çözücü kalıntılarının tanımlanmasında en çok tercih edilen yöntemlerden biridir. Kombine tekniklerin ortaya çıkışı </a:t>
            </a:r>
            <a:r>
              <a:rPr lang="tr-TR" sz="2800" dirty="0" err="1"/>
              <a:t>safsızlık</a:t>
            </a:r>
            <a:r>
              <a:rPr lang="tr-TR" sz="2800" dirty="0"/>
              <a:t> profilinde adeta devrim yaşatmıştır. Bu sayede sadece  ayırma değil bununla birlikte </a:t>
            </a:r>
            <a:r>
              <a:rPr lang="tr-TR" sz="2800" dirty="0" err="1"/>
              <a:t>safsızlıkların</a:t>
            </a:r>
            <a:r>
              <a:rPr lang="tr-TR" sz="2800" dirty="0"/>
              <a:t> yapıları da belirlenebilmiştir. Bu kombine teknikler arasından ilaç </a:t>
            </a:r>
            <a:r>
              <a:rPr lang="tr-TR" sz="2800" dirty="0" err="1"/>
              <a:t>safsızlık</a:t>
            </a:r>
            <a:r>
              <a:rPr lang="tr-TR" sz="2800" dirty="0"/>
              <a:t> profilinde en çok kullanılan yöntemler, LC-MS-MS, LC-NMR, LC-NMR -MS, GC-MS ve LC-MS’dir. Doğru metot geliştirme ve </a:t>
            </a:r>
            <a:r>
              <a:rPr lang="tr-TR" sz="2800" dirty="0" err="1"/>
              <a:t>validasyon</a:t>
            </a:r>
            <a:r>
              <a:rPr lang="tr-TR" sz="2800" dirty="0"/>
              <a:t> prosedürleri </a:t>
            </a:r>
            <a:r>
              <a:rPr lang="tr-TR" sz="2800" dirty="0" err="1"/>
              <a:t>safsızlık</a:t>
            </a:r>
            <a:r>
              <a:rPr lang="tr-TR" sz="2800" dirty="0"/>
              <a:t> profilinin çıkarılması görevini kolaylaştırır.</a:t>
            </a:r>
          </a:p>
          <a:p>
            <a:endParaRPr lang="tr-TR" sz="2800" dirty="0"/>
          </a:p>
        </p:txBody>
      </p:sp>
    </p:spTree>
    <p:extLst>
      <p:ext uri="{BB962C8B-B14F-4D97-AF65-F5344CB8AC3E}">
        <p14:creationId xmlns:p14="http://schemas.microsoft.com/office/powerpoint/2010/main" xmlns="" val="188101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1018309" y="654627"/>
            <a:ext cx="10150812" cy="4572000"/>
          </a:xfrm>
        </p:spPr>
        <p:txBody>
          <a:bodyPr>
            <a:noAutofit/>
          </a:bodyPr>
          <a:lstStyle/>
          <a:p>
            <a:r>
              <a:rPr lang="tr-TR" sz="2800" dirty="0"/>
              <a:t>Kalite güvencesi, geniş bir kavramdır. Bu kavram, </a:t>
            </a:r>
            <a:r>
              <a:rPr lang="tr-TR" sz="2800" dirty="0" err="1"/>
              <a:t>safsızlık</a:t>
            </a:r>
            <a:r>
              <a:rPr lang="tr-TR" sz="2800" dirty="0"/>
              <a:t> profilini geniş bir alana yayar.   Bir   maddenin   </a:t>
            </a:r>
            <a:r>
              <a:rPr lang="tr-TR" sz="2800" dirty="0" err="1"/>
              <a:t>safsızlık</a:t>
            </a:r>
            <a:r>
              <a:rPr lang="tr-TR" sz="2800" dirty="0"/>
              <a:t>   profili   incelenerek   madde   içinde   mevcut   olan </a:t>
            </a:r>
            <a:r>
              <a:rPr lang="tr-TR" sz="2800" dirty="0" err="1"/>
              <a:t>safsızlıkların</a:t>
            </a:r>
            <a:r>
              <a:rPr lang="tr-TR" sz="2800" dirty="0"/>
              <a:t>  olası  maksimum  miktarı  bulunabilir.  İlaç maddesinde ve  ürününde </a:t>
            </a:r>
            <a:r>
              <a:rPr lang="tr-TR" sz="2800" dirty="0" err="1"/>
              <a:t>safsızlık</a:t>
            </a:r>
            <a:r>
              <a:rPr lang="tr-TR" sz="2800" dirty="0"/>
              <a:t> seviyeleri için kuralların oluşturulması üreticiler için kalite kriterlerini belirlemektedir.  </a:t>
            </a:r>
            <a:br>
              <a:rPr lang="tr-TR" sz="2800" dirty="0"/>
            </a:br>
            <a:endParaRPr lang="tr-TR" sz="2800" dirty="0"/>
          </a:p>
        </p:txBody>
      </p:sp>
    </p:spTree>
    <p:extLst>
      <p:ext uri="{BB962C8B-B14F-4D97-AF65-F5344CB8AC3E}">
        <p14:creationId xmlns:p14="http://schemas.microsoft.com/office/powerpoint/2010/main" xmlns="" val="308620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1028699" y="1278083"/>
            <a:ext cx="10140421" cy="3370118"/>
          </a:xfrm>
        </p:spPr>
        <p:txBody>
          <a:bodyPr>
            <a:normAutofit/>
          </a:bodyPr>
          <a:lstStyle/>
          <a:p>
            <a:r>
              <a:rPr lang="tr-TR" sz="2800" dirty="0"/>
              <a:t>Bunun önemli  bir  yönü  de  yeni  bir  kimyasal  işletmenin  </a:t>
            </a:r>
            <a:r>
              <a:rPr lang="tr-TR" sz="2800" dirty="0" err="1"/>
              <a:t>safsızlık</a:t>
            </a:r>
            <a:r>
              <a:rPr lang="tr-TR" sz="2800" dirty="0"/>
              <a:t> profilini yeterli şekilde göstermesi gerektiğidir. % 0.1 yeterlilik eşiği ya da bu oranın altındaki yüksek doz bileşenler için ilaç analistleri kullanılacak analitik tekniği dikkatli bir şekilde düşünerek karar vermelidir. Özellikle metot geliştirme evrelerinde, kombine yöntemler gibi yüksek seçiciliğe sahip metotları kullanmak gerekli olabilir.</a:t>
            </a:r>
          </a:p>
          <a:p>
            <a:endParaRPr lang="tr-TR" sz="2800" dirty="0"/>
          </a:p>
        </p:txBody>
      </p:sp>
    </p:spTree>
    <p:extLst>
      <p:ext uri="{BB962C8B-B14F-4D97-AF65-F5344CB8AC3E}">
        <p14:creationId xmlns:p14="http://schemas.microsoft.com/office/powerpoint/2010/main" xmlns="" val="181881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476518" y="328997"/>
            <a:ext cx="10730361" cy="5324827"/>
          </a:xfrm>
        </p:spPr>
        <p:txBody>
          <a:bodyPr>
            <a:normAutofit/>
          </a:bodyPr>
          <a:lstStyle/>
          <a:p>
            <a:r>
              <a:rPr lang="tr-TR" sz="2000" dirty="0" smtClean="0"/>
              <a:t> </a:t>
            </a:r>
            <a:r>
              <a:rPr lang="tr-TR" sz="2400" dirty="0" smtClean="0"/>
              <a:t>Yüksek performanslı sıvı </a:t>
            </a:r>
            <a:r>
              <a:rPr lang="tr-TR" sz="2400" dirty="0" err="1" smtClean="0"/>
              <a:t>kromatografisi</a:t>
            </a:r>
            <a:r>
              <a:rPr lang="tr-TR" sz="2400" dirty="0" smtClean="0"/>
              <a:t> kullanılarak </a:t>
            </a:r>
            <a:r>
              <a:rPr lang="tr-TR" sz="2400" dirty="0" err="1" smtClean="0"/>
              <a:t>antiviral</a:t>
            </a:r>
            <a:r>
              <a:rPr lang="tr-TR" sz="2400" dirty="0" smtClean="0"/>
              <a:t> bir ilaçta bulunan </a:t>
            </a:r>
            <a:r>
              <a:rPr lang="tr-TR" sz="2400" dirty="0" err="1" smtClean="0"/>
              <a:t>safsızlıklar</a:t>
            </a:r>
            <a:r>
              <a:rPr lang="tr-TR" sz="2400" dirty="0" smtClean="0"/>
              <a:t> tayin edilmek </a:t>
            </a:r>
            <a:r>
              <a:rPr lang="tr-TR" sz="2400" dirty="0" err="1" smtClean="0"/>
              <a:t>isteniyor.Safsızlık</a:t>
            </a:r>
            <a:r>
              <a:rPr lang="tr-TR" sz="2400" dirty="0" smtClean="0"/>
              <a:t> A ve </a:t>
            </a:r>
            <a:r>
              <a:rPr lang="tr-TR" sz="2400" dirty="0" err="1" smtClean="0"/>
              <a:t>safsızlık</a:t>
            </a:r>
            <a:r>
              <a:rPr lang="tr-TR" sz="2400" dirty="0" smtClean="0"/>
              <a:t> B için </a:t>
            </a:r>
            <a:r>
              <a:rPr lang="tr-TR" sz="2400" dirty="0" err="1" smtClean="0"/>
              <a:t>standard</a:t>
            </a:r>
            <a:r>
              <a:rPr lang="tr-TR" sz="2400" dirty="0" smtClean="0"/>
              <a:t> maddeler kullanılarak kalibrasyon eğrileri elde ediliyor (Sonuçlar aşağıda gösterilmektedir). Tablet numunesi hazırlanıp </a:t>
            </a:r>
            <a:r>
              <a:rPr lang="tr-TR" sz="2400" dirty="0" err="1" smtClean="0"/>
              <a:t>kromatogramı</a:t>
            </a:r>
            <a:r>
              <a:rPr lang="tr-TR" sz="2400" dirty="0" smtClean="0"/>
              <a:t> alındığında </a:t>
            </a:r>
            <a:r>
              <a:rPr lang="tr-TR" sz="2400" dirty="0" err="1" smtClean="0"/>
              <a:t>Safsızlık</a:t>
            </a:r>
            <a:r>
              <a:rPr lang="tr-TR" sz="2400" dirty="0" smtClean="0"/>
              <a:t> A ya ait pik alanının 4, </a:t>
            </a:r>
            <a:r>
              <a:rPr lang="tr-TR" sz="2400" dirty="0" err="1" smtClean="0"/>
              <a:t>Safsızlık</a:t>
            </a:r>
            <a:r>
              <a:rPr lang="tr-TR" sz="2400" dirty="0" smtClean="0"/>
              <a:t> B’ye ait pik alanının ise 15 olduğu bulunuyor. Bu tablet çözeltisi içerisinde bulunan </a:t>
            </a:r>
            <a:r>
              <a:rPr lang="tr-TR" sz="2400" dirty="0" err="1" smtClean="0"/>
              <a:t>Safsızlık</a:t>
            </a:r>
            <a:r>
              <a:rPr lang="tr-TR" sz="2400" dirty="0" smtClean="0"/>
              <a:t> A ve B miktarlarını bulunuz.</a:t>
            </a:r>
          </a:p>
          <a:p>
            <a:r>
              <a:rPr lang="tr-TR" b="1" dirty="0" err="1" smtClean="0"/>
              <a:t>Safsızlık</a:t>
            </a:r>
            <a:r>
              <a:rPr lang="tr-TR" b="1" dirty="0" smtClean="0"/>
              <a:t> A                                </a:t>
            </a:r>
            <a:r>
              <a:rPr lang="tr-TR" b="1" dirty="0" err="1" smtClean="0"/>
              <a:t>Safsızlık</a:t>
            </a:r>
            <a:r>
              <a:rPr lang="tr-TR" b="1" dirty="0" smtClean="0"/>
              <a:t> B</a:t>
            </a:r>
          </a:p>
          <a:p>
            <a:r>
              <a:rPr lang="tr-TR" dirty="0" smtClean="0">
                <a:solidFill>
                  <a:srgbClr val="FF0000"/>
                </a:solidFill>
              </a:rPr>
              <a:t>C( </a:t>
            </a:r>
            <a:r>
              <a:rPr lang="tr-TR" dirty="0" err="1" smtClean="0">
                <a:solidFill>
                  <a:srgbClr val="FF0000"/>
                </a:solidFill>
              </a:rPr>
              <a:t>ng</a:t>
            </a:r>
            <a:r>
              <a:rPr lang="tr-TR" dirty="0" smtClean="0">
                <a:solidFill>
                  <a:srgbClr val="FF0000"/>
                </a:solidFill>
              </a:rPr>
              <a:t>/</a:t>
            </a:r>
            <a:r>
              <a:rPr lang="tr-TR" dirty="0" err="1" smtClean="0">
                <a:solidFill>
                  <a:srgbClr val="FF0000"/>
                </a:solidFill>
              </a:rPr>
              <a:t>mL</a:t>
            </a:r>
            <a:r>
              <a:rPr lang="tr-TR" dirty="0" smtClean="0">
                <a:solidFill>
                  <a:srgbClr val="FF0000"/>
                </a:solidFill>
              </a:rPr>
              <a:t>)       Alan                  C( </a:t>
            </a:r>
            <a:r>
              <a:rPr lang="tr-TR" dirty="0" err="1" smtClean="0">
                <a:solidFill>
                  <a:srgbClr val="FF0000"/>
                </a:solidFill>
              </a:rPr>
              <a:t>ng</a:t>
            </a:r>
            <a:r>
              <a:rPr lang="tr-TR" dirty="0" smtClean="0">
                <a:solidFill>
                  <a:srgbClr val="FF0000"/>
                </a:solidFill>
              </a:rPr>
              <a:t>/</a:t>
            </a:r>
            <a:r>
              <a:rPr lang="tr-TR" dirty="0" err="1" smtClean="0">
                <a:solidFill>
                  <a:srgbClr val="FF0000"/>
                </a:solidFill>
              </a:rPr>
              <a:t>mL</a:t>
            </a:r>
            <a:r>
              <a:rPr lang="tr-TR" dirty="0" smtClean="0">
                <a:solidFill>
                  <a:srgbClr val="FF0000"/>
                </a:solidFill>
              </a:rPr>
              <a:t>)          Alan</a:t>
            </a:r>
          </a:p>
          <a:p>
            <a:r>
              <a:rPr lang="tr-TR" dirty="0" smtClean="0"/>
              <a:t>10                        1                       10                        2</a:t>
            </a:r>
          </a:p>
          <a:p>
            <a:r>
              <a:rPr lang="tr-TR" dirty="0" smtClean="0"/>
              <a:t>25                        3                        25                        5.5</a:t>
            </a:r>
          </a:p>
          <a:p>
            <a:r>
              <a:rPr lang="tr-TR" dirty="0" smtClean="0"/>
              <a:t>50                        5                        50                        10</a:t>
            </a:r>
          </a:p>
          <a:p>
            <a:r>
              <a:rPr lang="tr-TR" dirty="0" smtClean="0"/>
              <a:t>75                        7.3                     75                        17</a:t>
            </a:r>
          </a:p>
          <a:p>
            <a:r>
              <a:rPr lang="tr-TR" dirty="0" smtClean="0"/>
              <a:t>100                      9.5                     100                       21</a:t>
            </a:r>
            <a:endParaRPr lang="tr-TR" dirty="0"/>
          </a:p>
        </p:txBody>
      </p:sp>
    </p:spTree>
    <p:extLst>
      <p:ext uri="{BB962C8B-B14F-4D97-AF65-F5344CB8AC3E}">
        <p14:creationId xmlns:p14="http://schemas.microsoft.com/office/powerpoint/2010/main" xmlns="" val="33927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810491" y="748145"/>
            <a:ext cx="10358630" cy="3900055"/>
          </a:xfrm>
        </p:spPr>
        <p:txBody>
          <a:bodyPr>
            <a:normAutofit/>
          </a:bodyPr>
          <a:lstStyle/>
          <a:p>
            <a:r>
              <a:rPr lang="tr-TR" sz="2800" b="1" dirty="0" smtClean="0"/>
              <a:t>Saflık analizlerinin yapıldığı </a:t>
            </a:r>
            <a:r>
              <a:rPr lang="tr-TR" sz="2800" b="1" dirty="0" err="1" smtClean="0"/>
              <a:t>titrimetrik</a:t>
            </a:r>
            <a:r>
              <a:rPr lang="tr-TR" sz="2800" b="1" dirty="0" smtClean="0"/>
              <a:t> örnekler</a:t>
            </a:r>
          </a:p>
          <a:p>
            <a:pPr marL="342900" indent="-342900">
              <a:buAutoNum type="arabicParenR"/>
            </a:pPr>
            <a:r>
              <a:rPr lang="tr-TR" sz="2800" dirty="0" smtClean="0"/>
              <a:t>0.286 g Sodyum karbonat, 0.1040 N 26 </a:t>
            </a:r>
            <a:r>
              <a:rPr lang="tr-TR" sz="2800" dirty="0" err="1" smtClean="0"/>
              <a:t>mL</a:t>
            </a:r>
            <a:r>
              <a:rPr lang="tr-TR" sz="2800" dirty="0" smtClean="0"/>
              <a:t> hidroklorik asit ile reaksiyon veriyor. Sodyum karbonatın % saflığını bulunuz.</a:t>
            </a:r>
          </a:p>
          <a:p>
            <a:r>
              <a:rPr lang="tr-TR" sz="2800" dirty="0" err="1" smtClean="0"/>
              <a:t>Na</a:t>
            </a:r>
            <a:r>
              <a:rPr lang="tr-TR" sz="2800" dirty="0" smtClean="0"/>
              <a:t>: 23 O:16  C:12</a:t>
            </a:r>
            <a:endParaRPr lang="tr-TR" sz="2800" dirty="0"/>
          </a:p>
        </p:txBody>
      </p:sp>
    </p:spTree>
    <p:extLst>
      <p:ext uri="{BB962C8B-B14F-4D97-AF65-F5344CB8AC3E}">
        <p14:creationId xmlns:p14="http://schemas.microsoft.com/office/powerpoint/2010/main" xmlns="" val="90340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685800" y="841664"/>
            <a:ext cx="10410585" cy="1759527"/>
          </a:xfrm>
        </p:spPr>
        <p:txBody>
          <a:bodyPr>
            <a:normAutofit/>
          </a:bodyPr>
          <a:lstStyle/>
          <a:p>
            <a:r>
              <a:rPr lang="tr-TR" sz="2800" dirty="0" smtClean="0"/>
              <a:t>2) 11.400 g sirke 0.5000 N baz ile titre edildiğinde 18.24 </a:t>
            </a:r>
            <a:r>
              <a:rPr lang="tr-TR" sz="2800" dirty="0" err="1" smtClean="0"/>
              <a:t>mL</a:t>
            </a:r>
            <a:r>
              <a:rPr lang="tr-TR" sz="2800" dirty="0" smtClean="0"/>
              <a:t> baz harcanıyor. Sirkedeki % asetik asit miktarını hesaplayınız.</a:t>
            </a:r>
          </a:p>
          <a:p>
            <a:r>
              <a:rPr lang="tr-TR" sz="2800" dirty="0" smtClean="0"/>
              <a:t>C:12, H:1 O:16</a:t>
            </a:r>
            <a:endParaRPr lang="tr-TR" sz="2800" dirty="0"/>
          </a:p>
        </p:txBody>
      </p:sp>
    </p:spTree>
    <p:extLst>
      <p:ext uri="{BB962C8B-B14F-4D97-AF65-F5344CB8AC3E}">
        <p14:creationId xmlns:p14="http://schemas.microsoft.com/office/powerpoint/2010/main" xmlns="" val="136906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540327" y="977851"/>
            <a:ext cx="10389804" cy="2108249"/>
          </a:xfrm>
        </p:spPr>
        <p:txBody>
          <a:bodyPr>
            <a:normAutofit/>
          </a:bodyPr>
          <a:lstStyle/>
          <a:p>
            <a:r>
              <a:rPr lang="tr-TR" sz="2800" dirty="0" smtClean="0"/>
              <a:t>3) USP (Birleşik Devletler </a:t>
            </a:r>
            <a:r>
              <a:rPr lang="tr-TR" sz="2800" dirty="0" err="1" smtClean="0"/>
              <a:t>Farmakopesi</a:t>
            </a:r>
            <a:r>
              <a:rPr lang="tr-TR" sz="2800" dirty="0" smtClean="0"/>
              <a:t>) </a:t>
            </a:r>
            <a:r>
              <a:rPr lang="tr-TR" sz="2800" dirty="0" err="1" smtClean="0"/>
              <a:t>farmasötik</a:t>
            </a:r>
            <a:r>
              <a:rPr lang="tr-TR" sz="2800" dirty="0" smtClean="0"/>
              <a:t> amaçlarla kullanılacak sitrik </a:t>
            </a:r>
            <a:r>
              <a:rPr lang="tr-TR" sz="2800" dirty="0" err="1" smtClean="0"/>
              <a:t>asitin</a:t>
            </a:r>
            <a:r>
              <a:rPr lang="tr-TR" sz="2800" dirty="0" smtClean="0"/>
              <a:t> % 99.5 saf olması gerektiğini bildirmektedir. 0.3000 g sitrik asit numunesi ( C6H5O7H3) 46.60 </a:t>
            </a:r>
            <a:r>
              <a:rPr lang="tr-TR" sz="2800" dirty="0" err="1" smtClean="0"/>
              <a:t>mL</a:t>
            </a:r>
            <a:r>
              <a:rPr lang="tr-TR" sz="2800" dirty="0" smtClean="0"/>
              <a:t> 0.1000 N  </a:t>
            </a:r>
            <a:r>
              <a:rPr lang="tr-TR" sz="2800" dirty="0" err="1" smtClean="0"/>
              <a:t>NaOH</a:t>
            </a:r>
            <a:r>
              <a:rPr lang="tr-TR" sz="2800" dirty="0" smtClean="0"/>
              <a:t> çözeltisi ile titre edildiğine göre numunenin USP ye uygun olup olmadığını tartışınız.</a:t>
            </a:r>
            <a:endParaRPr lang="tr-TR" sz="2800" dirty="0"/>
          </a:p>
        </p:txBody>
      </p:sp>
    </p:spTree>
    <p:extLst>
      <p:ext uri="{BB962C8B-B14F-4D97-AF65-F5344CB8AC3E}">
        <p14:creationId xmlns:p14="http://schemas.microsoft.com/office/powerpoint/2010/main" xmlns="" val="23373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847822" y="1216842"/>
            <a:ext cx="10144654" cy="999885"/>
          </a:xfrm>
        </p:spPr>
        <p:txBody>
          <a:bodyPr>
            <a:noAutofit/>
          </a:bodyPr>
          <a:lstStyle/>
          <a:p>
            <a:r>
              <a:rPr lang="tr-TR" sz="4000" dirty="0" smtClean="0"/>
              <a:t>4) Saf olmayan 0.2 g ilaç numunesi suda çözülüp 1 L’ye hacmi tamamlanıyor ve 2 </a:t>
            </a:r>
            <a:r>
              <a:rPr lang="tr-TR" sz="4000" dirty="0" err="1" smtClean="0"/>
              <a:t>cm’lik</a:t>
            </a:r>
            <a:r>
              <a:rPr lang="tr-TR" sz="4000" dirty="0" smtClean="0"/>
              <a:t> hücrede 250 </a:t>
            </a:r>
            <a:r>
              <a:rPr lang="tr-TR" sz="4000" dirty="0" err="1" smtClean="0"/>
              <a:t>nm’deki</a:t>
            </a:r>
            <a:r>
              <a:rPr lang="tr-TR" sz="4000" dirty="0" smtClean="0"/>
              <a:t> </a:t>
            </a:r>
            <a:r>
              <a:rPr lang="tr-TR" sz="4000" dirty="0" err="1" smtClean="0"/>
              <a:t>absorbansı</a:t>
            </a:r>
            <a:r>
              <a:rPr lang="tr-TR" sz="4000" dirty="0" smtClean="0"/>
              <a:t> 0.946 olarak okunuyor. Bu etken maddenin molekül ağırlığı 450 olduğuna göre numune % kaç saftır?</a:t>
            </a:r>
            <a:endParaRPr lang="tr-TR" sz="4000" dirty="0"/>
          </a:p>
        </p:txBody>
      </p:sp>
    </p:spTree>
    <p:extLst>
      <p:ext uri="{BB962C8B-B14F-4D97-AF65-F5344CB8AC3E}">
        <p14:creationId xmlns:p14="http://schemas.microsoft.com/office/powerpoint/2010/main" xmlns="" val="10440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66355" y="1184565"/>
            <a:ext cx="10202766" cy="3463636"/>
          </a:xfrm>
        </p:spPr>
        <p:txBody>
          <a:bodyPr>
            <a:normAutofit/>
          </a:bodyPr>
          <a:lstStyle/>
          <a:p>
            <a:r>
              <a:rPr lang="tr-TR" sz="2800" dirty="0" smtClean="0"/>
              <a:t>5) 0.500 </a:t>
            </a:r>
            <a:r>
              <a:rPr lang="tr-TR" sz="2800" dirty="0" err="1" smtClean="0"/>
              <a:t>g’lık</a:t>
            </a:r>
            <a:r>
              <a:rPr lang="tr-TR" sz="2800" dirty="0" smtClean="0"/>
              <a:t> C vitamini tableti 0.1000 N I2 çözeltisinin 45.10 </a:t>
            </a:r>
            <a:r>
              <a:rPr lang="tr-TR" sz="2800" dirty="0" err="1" smtClean="0"/>
              <a:t>mL’si</a:t>
            </a:r>
            <a:r>
              <a:rPr lang="tr-TR" sz="2800" dirty="0" smtClean="0"/>
              <a:t> ile titre ediliyor. Tabletteki </a:t>
            </a:r>
            <a:r>
              <a:rPr lang="tr-TR" sz="2800" dirty="0" err="1" smtClean="0"/>
              <a:t>askorbik</a:t>
            </a:r>
            <a:r>
              <a:rPr lang="tr-TR" sz="2800" dirty="0" smtClean="0"/>
              <a:t> asit ( FA: 176.12) yüzdesini bulunuz.</a:t>
            </a:r>
            <a:endParaRPr lang="tr-TR" sz="2800" dirty="0"/>
          </a:p>
        </p:txBody>
      </p:sp>
    </p:spTree>
    <p:extLst>
      <p:ext uri="{BB962C8B-B14F-4D97-AF65-F5344CB8AC3E}">
        <p14:creationId xmlns:p14="http://schemas.microsoft.com/office/powerpoint/2010/main" xmlns="" val="109554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800100" y="883227"/>
            <a:ext cx="10369021" cy="3764973"/>
          </a:xfrm>
        </p:spPr>
        <p:txBody>
          <a:bodyPr>
            <a:normAutofit/>
          </a:bodyPr>
          <a:lstStyle/>
          <a:p>
            <a:r>
              <a:rPr lang="tr-TR" sz="2800" dirty="0" smtClean="0"/>
              <a:t>6) 0.400g H2C2O4.2H2O numunesi 0.3000N 20 </a:t>
            </a:r>
            <a:r>
              <a:rPr lang="tr-TR" sz="2800" dirty="0" err="1" smtClean="0"/>
              <a:t>mL</a:t>
            </a:r>
            <a:r>
              <a:rPr lang="tr-TR" sz="2800" dirty="0" smtClean="0"/>
              <a:t> </a:t>
            </a:r>
            <a:r>
              <a:rPr lang="tr-TR" sz="2800" dirty="0" err="1" smtClean="0"/>
              <a:t>NaOH</a:t>
            </a:r>
            <a:r>
              <a:rPr lang="tr-TR" sz="2800" dirty="0" smtClean="0"/>
              <a:t> ile tamamen nötralize ediliyor. </a:t>
            </a:r>
            <a:r>
              <a:rPr lang="tr-TR" sz="2800" dirty="0" err="1" smtClean="0"/>
              <a:t>Okzalik</a:t>
            </a:r>
            <a:r>
              <a:rPr lang="tr-TR" sz="2800" dirty="0" smtClean="0"/>
              <a:t> asidin % saflığını bulunuz. C:12 O:16 H:1</a:t>
            </a:r>
            <a:endParaRPr lang="tr-TR" sz="2800" dirty="0"/>
          </a:p>
        </p:txBody>
      </p:sp>
    </p:spTree>
    <p:extLst>
      <p:ext uri="{BB962C8B-B14F-4D97-AF65-F5344CB8AC3E}">
        <p14:creationId xmlns:p14="http://schemas.microsoft.com/office/powerpoint/2010/main" xmlns="" val="179619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14400" y="1326525"/>
            <a:ext cx="10254721" cy="3321676"/>
          </a:xfrm>
        </p:spPr>
        <p:txBody>
          <a:bodyPr>
            <a:normAutofit/>
          </a:bodyPr>
          <a:lstStyle/>
          <a:p>
            <a:r>
              <a:rPr lang="tr-TR" sz="3200" dirty="0"/>
              <a:t>Yeterince kontrol edilmeyen </a:t>
            </a:r>
            <a:r>
              <a:rPr lang="tr-TR" sz="3200" dirty="0" err="1"/>
              <a:t>sıvağ</a:t>
            </a:r>
            <a:r>
              <a:rPr lang="tr-TR" sz="3200" dirty="0"/>
              <a:t> maddelerinin en küçük </a:t>
            </a:r>
            <a:r>
              <a:rPr lang="tr-TR" sz="3200" dirty="0" err="1"/>
              <a:t>safsızlığı</a:t>
            </a:r>
            <a:r>
              <a:rPr lang="tr-TR" sz="3200" dirty="0"/>
              <a:t> bile insan organizması için tehlikeli olabilir. </a:t>
            </a:r>
            <a:r>
              <a:rPr lang="tr-TR" sz="3200" dirty="0" err="1"/>
              <a:t>Safsızlıklar</a:t>
            </a:r>
            <a:r>
              <a:rPr lang="tr-TR" sz="3200" dirty="0"/>
              <a:t> ilaç ürününün kararlılığını istenmeyen şekilde de etkileyebilir. Örneğin </a:t>
            </a:r>
            <a:r>
              <a:rPr lang="tr-TR" sz="3200" dirty="0" err="1"/>
              <a:t>sıvağda</a:t>
            </a:r>
            <a:r>
              <a:rPr lang="tr-TR" sz="3200" dirty="0"/>
              <a:t> bulunabilecek eser metaller etkin maddenin parçalanmasını </a:t>
            </a:r>
            <a:r>
              <a:rPr lang="tr-TR" sz="3200" dirty="0" err="1"/>
              <a:t>katalizleyebilir</a:t>
            </a:r>
            <a:endParaRPr lang="tr-TR" sz="3200" dirty="0"/>
          </a:p>
          <a:p>
            <a:endParaRPr lang="tr-TR" sz="3200" dirty="0"/>
          </a:p>
        </p:txBody>
      </p:sp>
    </p:spTree>
    <p:extLst>
      <p:ext uri="{BB962C8B-B14F-4D97-AF65-F5344CB8AC3E}">
        <p14:creationId xmlns:p14="http://schemas.microsoft.com/office/powerpoint/2010/main" xmlns="" val="6738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766439" y="1016261"/>
            <a:ext cx="10181985" cy="1749136"/>
          </a:xfrm>
        </p:spPr>
        <p:txBody>
          <a:bodyPr>
            <a:normAutofit/>
          </a:bodyPr>
          <a:lstStyle/>
          <a:p>
            <a:r>
              <a:rPr lang="tr-TR" sz="2800" dirty="0" smtClean="0">
                <a:solidFill>
                  <a:srgbClr val="FF0000"/>
                </a:solidFill>
              </a:rPr>
              <a:t>ödev7</a:t>
            </a:r>
            <a:r>
              <a:rPr lang="tr-TR" sz="2800" dirty="0" smtClean="0"/>
              <a:t>) Yoğunluğu 1.058 g/</a:t>
            </a:r>
            <a:r>
              <a:rPr lang="tr-TR" sz="2800" dirty="0" err="1" smtClean="0"/>
              <a:t>mL</a:t>
            </a:r>
            <a:r>
              <a:rPr lang="tr-TR" sz="2800" dirty="0" smtClean="0"/>
              <a:t> olan ağırlıkça %50 saf asetik asit çözeltisinin </a:t>
            </a:r>
            <a:r>
              <a:rPr lang="tr-TR" sz="2800" dirty="0" err="1" smtClean="0"/>
              <a:t>normalitesi</a:t>
            </a:r>
            <a:r>
              <a:rPr lang="tr-TR" sz="2800" dirty="0" smtClean="0"/>
              <a:t> nedir?</a:t>
            </a:r>
            <a:endParaRPr lang="tr-TR" sz="2800" dirty="0"/>
          </a:p>
        </p:txBody>
      </p:sp>
    </p:spTree>
    <p:extLst>
      <p:ext uri="{BB962C8B-B14F-4D97-AF65-F5344CB8AC3E}">
        <p14:creationId xmlns:p14="http://schemas.microsoft.com/office/powerpoint/2010/main" xmlns="" val="376500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820882" y="758537"/>
            <a:ext cx="10192376" cy="1541318"/>
          </a:xfrm>
        </p:spPr>
        <p:txBody>
          <a:bodyPr>
            <a:noAutofit/>
          </a:bodyPr>
          <a:lstStyle/>
          <a:p>
            <a:r>
              <a:rPr lang="tr-TR" sz="2800" dirty="0" smtClean="0"/>
              <a:t>8) 2.00 g CaCO3 numunesi üzerine 0.5000 N 35 </a:t>
            </a:r>
            <a:r>
              <a:rPr lang="tr-TR" sz="2800" dirty="0" err="1" smtClean="0"/>
              <a:t>mL</a:t>
            </a:r>
            <a:r>
              <a:rPr lang="tr-TR" sz="2800" dirty="0" smtClean="0"/>
              <a:t> </a:t>
            </a:r>
            <a:r>
              <a:rPr lang="tr-TR" sz="2800" dirty="0" err="1" smtClean="0"/>
              <a:t>HCl</a:t>
            </a:r>
            <a:r>
              <a:rPr lang="tr-TR" sz="2800" dirty="0" smtClean="0"/>
              <a:t> çözeltisi konuyor. Ortamdaki fazla </a:t>
            </a:r>
            <a:r>
              <a:rPr lang="tr-TR" sz="2800" dirty="0" err="1" smtClean="0"/>
              <a:t>HCl</a:t>
            </a:r>
            <a:r>
              <a:rPr lang="tr-TR" sz="2800" dirty="0" smtClean="0"/>
              <a:t> 17.5 </a:t>
            </a:r>
            <a:r>
              <a:rPr lang="tr-TR" sz="2800" dirty="0" err="1" smtClean="0"/>
              <a:t>mL</a:t>
            </a:r>
            <a:r>
              <a:rPr lang="tr-TR" sz="2800" dirty="0" smtClean="0"/>
              <a:t> 0.1058 N </a:t>
            </a:r>
            <a:r>
              <a:rPr lang="tr-TR" sz="2800" dirty="0" err="1" smtClean="0"/>
              <a:t>NaOH</a:t>
            </a:r>
            <a:r>
              <a:rPr lang="tr-TR" sz="2800" dirty="0" smtClean="0"/>
              <a:t> ile geri titre ediliyor. Örnekteki % CaCO3 saflığını hesaplayınız.</a:t>
            </a:r>
          </a:p>
          <a:p>
            <a:r>
              <a:rPr lang="tr-TR" sz="2800" dirty="0" smtClean="0"/>
              <a:t>Ca:40, C:12 O:16</a:t>
            </a:r>
            <a:endParaRPr lang="tr-TR" sz="2800" dirty="0"/>
          </a:p>
        </p:txBody>
      </p:sp>
    </p:spTree>
    <p:extLst>
      <p:ext uri="{BB962C8B-B14F-4D97-AF65-F5344CB8AC3E}">
        <p14:creationId xmlns:p14="http://schemas.microsoft.com/office/powerpoint/2010/main" xmlns="" val="351398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76745" y="1059873"/>
            <a:ext cx="10192376" cy="3588327"/>
          </a:xfrm>
        </p:spPr>
        <p:txBody>
          <a:bodyPr>
            <a:normAutofit/>
          </a:bodyPr>
          <a:lstStyle/>
          <a:p>
            <a:r>
              <a:rPr lang="tr-TR" sz="2800" dirty="0" smtClean="0">
                <a:solidFill>
                  <a:srgbClr val="FF0000"/>
                </a:solidFill>
              </a:rPr>
              <a:t>ödev9</a:t>
            </a:r>
            <a:r>
              <a:rPr lang="tr-TR" sz="2800" dirty="0" smtClean="0"/>
              <a:t>) Kaç gram soda numunesi 0.2500 N asit ile titre </a:t>
            </a:r>
            <a:r>
              <a:rPr lang="tr-TR" sz="2800" dirty="0" err="1" smtClean="0"/>
              <a:t>edilmelidirki</a:t>
            </a:r>
            <a:r>
              <a:rPr lang="tr-TR" sz="2800" dirty="0" smtClean="0"/>
              <a:t>, kullanılan asit miktarı (</a:t>
            </a:r>
            <a:r>
              <a:rPr lang="tr-TR" sz="2800" dirty="0" err="1" smtClean="0"/>
              <a:t>mL</a:t>
            </a:r>
            <a:r>
              <a:rPr lang="tr-TR" sz="2800" dirty="0" smtClean="0"/>
              <a:t> olarak) 2 ile çarpılınca numunedeki Na2CO3 yüzdesini versin?</a:t>
            </a:r>
            <a:endParaRPr lang="tr-TR" sz="2800" dirty="0"/>
          </a:p>
        </p:txBody>
      </p:sp>
    </p:spTree>
    <p:extLst>
      <p:ext uri="{BB962C8B-B14F-4D97-AF65-F5344CB8AC3E}">
        <p14:creationId xmlns:p14="http://schemas.microsoft.com/office/powerpoint/2010/main" xmlns="" val="408190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41340" y="1476615"/>
            <a:ext cx="10144654" cy="999885"/>
          </a:xfrm>
        </p:spPr>
        <p:txBody>
          <a:bodyPr>
            <a:normAutofit fontScale="92500" lnSpcReduction="10000"/>
          </a:bodyPr>
          <a:lstStyle/>
          <a:p>
            <a:r>
              <a:rPr lang="tr-TR" dirty="0" smtClean="0">
                <a:solidFill>
                  <a:srgbClr val="7030A0"/>
                </a:solidFill>
              </a:rPr>
              <a:t>                                                              </a:t>
            </a:r>
            <a:r>
              <a:rPr lang="tr-TR" sz="8000" dirty="0" smtClean="0">
                <a:solidFill>
                  <a:srgbClr val="7030A0"/>
                </a:solidFill>
              </a:rPr>
              <a:t>2. DERS</a:t>
            </a:r>
            <a:endParaRPr lang="tr-TR" sz="8000" dirty="0">
              <a:solidFill>
                <a:srgbClr val="7030A0"/>
              </a:solidFill>
            </a:endParaRPr>
          </a:p>
        </p:txBody>
      </p:sp>
    </p:spTree>
    <p:extLst>
      <p:ext uri="{BB962C8B-B14F-4D97-AF65-F5344CB8AC3E}">
        <p14:creationId xmlns:p14="http://schemas.microsoft.com/office/powerpoint/2010/main" xmlns="" val="40584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35181" y="519545"/>
            <a:ext cx="10140421" cy="3065319"/>
          </a:xfrm>
        </p:spPr>
        <p:txBody>
          <a:bodyPr>
            <a:noAutofit/>
          </a:bodyPr>
          <a:lstStyle/>
          <a:p>
            <a:r>
              <a:rPr lang="tr-TR" sz="2800" b="1" dirty="0" smtClean="0"/>
              <a:t>3</a:t>
            </a:r>
            <a:r>
              <a:rPr lang="tr-TR" sz="2800" b="1" dirty="0"/>
              <a:t>. </a:t>
            </a:r>
            <a:r>
              <a:rPr lang="tr-TR" sz="2800" b="1" dirty="0" err="1"/>
              <a:t>Safsızlıkların</a:t>
            </a:r>
            <a:r>
              <a:rPr lang="tr-TR" sz="2800" b="1" dirty="0"/>
              <a:t> Kantitatif Tayini</a:t>
            </a:r>
            <a:endParaRPr lang="tr-TR" sz="2800" dirty="0"/>
          </a:p>
          <a:p>
            <a:r>
              <a:rPr lang="tr-TR" sz="2800" dirty="0" err="1"/>
              <a:t>Safsızlıkların</a:t>
            </a:r>
            <a:r>
              <a:rPr lang="tr-TR" sz="2800" dirty="0"/>
              <a:t> (özellikle parçalanma ürünlerinden kaynaklanan </a:t>
            </a:r>
            <a:r>
              <a:rPr lang="tr-TR" sz="2800" dirty="0" err="1"/>
              <a:t>safsızlıkların</a:t>
            </a:r>
            <a:r>
              <a:rPr lang="tr-TR" sz="2800" dirty="0"/>
              <a:t>) kantitatif tayininin doğruluğu ve güvenilirliği </a:t>
            </a:r>
            <a:r>
              <a:rPr lang="tr-TR" sz="2800" dirty="0" smtClean="0"/>
              <a:t> </a:t>
            </a:r>
            <a:r>
              <a:rPr lang="tr-TR" sz="2800" dirty="0"/>
              <a:t>büyük oranda bir </a:t>
            </a:r>
            <a:r>
              <a:rPr lang="tr-TR" sz="2800" dirty="0" err="1"/>
              <a:t>safsızlık</a:t>
            </a:r>
            <a:r>
              <a:rPr lang="tr-TR" sz="2800" dirty="0"/>
              <a:t> standardının mevcut olup olmadığına bağlıdır. </a:t>
            </a:r>
            <a:endParaRPr lang="tr-TR" sz="2800" dirty="0" smtClean="0"/>
          </a:p>
          <a:p>
            <a:r>
              <a:rPr lang="tr-TR" sz="2800" dirty="0" err="1" smtClean="0"/>
              <a:t>Farmakopeler</a:t>
            </a:r>
            <a:r>
              <a:rPr lang="tr-TR" sz="2800" dirty="0" smtClean="0"/>
              <a:t> </a:t>
            </a:r>
            <a:r>
              <a:rPr lang="tr-TR" sz="2800" dirty="0"/>
              <a:t>genellikle </a:t>
            </a:r>
            <a:r>
              <a:rPr lang="tr-TR" sz="2800" dirty="0" err="1"/>
              <a:t>safsızlık</a:t>
            </a:r>
            <a:r>
              <a:rPr lang="tr-TR" sz="2800" dirty="0"/>
              <a:t> standartlarının bulunabilirliğini dikkate almazlar ve seçici olmayan, genel kantitatif HPLC veya yarı kantitatif İTK ve çok az sıklıkla GC metotlarının kullanımını içerirler. Sadece çok sınırlı sayıda adlandırılmış </a:t>
            </a:r>
            <a:r>
              <a:rPr lang="tr-TR" sz="2800" dirty="0" err="1"/>
              <a:t>safsızlıkların</a:t>
            </a:r>
            <a:r>
              <a:rPr lang="tr-TR" sz="2800" dirty="0"/>
              <a:t> belirlenmesi için spesifik metotlar kullanılır. </a:t>
            </a:r>
            <a:r>
              <a:rPr lang="tr-TR" sz="2800" dirty="0" smtClean="0"/>
              <a:t>                       </a:t>
            </a:r>
            <a:endParaRPr lang="tr-TR" sz="2800" dirty="0"/>
          </a:p>
        </p:txBody>
      </p:sp>
      <p:pic>
        <p:nvPicPr>
          <p:cNvPr id="2" name="Resim 1"/>
          <p:cNvPicPr>
            <a:picLocks noChangeAspect="1"/>
          </p:cNvPicPr>
          <p:nvPr/>
        </p:nvPicPr>
        <p:blipFill>
          <a:blip r:embed="rId2"/>
          <a:stretch>
            <a:fillRect/>
          </a:stretch>
        </p:blipFill>
        <p:spPr>
          <a:xfrm>
            <a:off x="8924961" y="4613119"/>
            <a:ext cx="3088609" cy="2058137"/>
          </a:xfrm>
          <a:prstGeom prst="rect">
            <a:avLst/>
          </a:prstGeom>
        </p:spPr>
      </p:pic>
    </p:spTree>
    <p:extLst>
      <p:ext uri="{BB962C8B-B14F-4D97-AF65-F5344CB8AC3E}">
        <p14:creationId xmlns:p14="http://schemas.microsoft.com/office/powerpoint/2010/main" xmlns="" val="279933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883228" y="966354"/>
            <a:ext cx="10285894" cy="3106881"/>
          </a:xfrm>
        </p:spPr>
        <p:txBody>
          <a:bodyPr>
            <a:noAutofit/>
          </a:bodyPr>
          <a:lstStyle/>
          <a:p>
            <a:r>
              <a:rPr lang="tr-TR" sz="2800" dirty="0"/>
              <a:t>Olguların çoğunda, </a:t>
            </a:r>
            <a:r>
              <a:rPr lang="tr-TR" sz="2800" dirty="0" err="1"/>
              <a:t>safsızlıklar</a:t>
            </a:r>
            <a:r>
              <a:rPr lang="tr-TR" sz="2800" dirty="0"/>
              <a:t> isimlendirilmemiştir ki böyle olsa bile seçici olmayan metotlar </a:t>
            </a:r>
            <a:r>
              <a:rPr lang="tr-TR" sz="2800" dirty="0" err="1"/>
              <a:t>safsızlıkların</a:t>
            </a:r>
            <a:r>
              <a:rPr lang="tr-TR" sz="2800" dirty="0"/>
              <a:t> belirlenmesi için kullanılmaktadır. Bundan dolayı yukarıda bahsedilen metotlar </a:t>
            </a:r>
            <a:r>
              <a:rPr lang="tr-TR" sz="2800" dirty="0" err="1"/>
              <a:t>safsızlıkların</a:t>
            </a:r>
            <a:r>
              <a:rPr lang="tr-TR" sz="2800" dirty="0"/>
              <a:t> belirlenmesi için kullanıldığında, </a:t>
            </a:r>
            <a:r>
              <a:rPr lang="tr-TR" sz="2800" dirty="0" err="1"/>
              <a:t>safsızlıkların</a:t>
            </a:r>
            <a:r>
              <a:rPr lang="tr-TR" sz="2800" dirty="0"/>
              <a:t> miktarı ve bunların toplamı ana bileşen olarak ifade edilebilir.</a:t>
            </a:r>
          </a:p>
        </p:txBody>
      </p:sp>
    </p:spTree>
    <p:extLst>
      <p:ext uri="{BB962C8B-B14F-4D97-AF65-F5344CB8AC3E}">
        <p14:creationId xmlns:p14="http://schemas.microsoft.com/office/powerpoint/2010/main" xmlns="" val="49779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706582" y="477981"/>
            <a:ext cx="10462539" cy="4862945"/>
          </a:xfrm>
        </p:spPr>
        <p:txBody>
          <a:bodyPr>
            <a:normAutofit/>
          </a:bodyPr>
          <a:lstStyle/>
          <a:p>
            <a:r>
              <a:rPr lang="tr-TR" sz="2800" dirty="0"/>
              <a:t>Genel  olarak  bu  testler  ve  bu  şekilde  elde  edilen  sonuçların  güvenilirliği  çeşitli faktörlere bağlıdır ve bunlar kabul edilebilir ya da tamamen yanıltıcı sonuçlara yol açabilir. HPLC ya da İTK yöntemleri tek dalga boylu UV </a:t>
            </a:r>
            <a:r>
              <a:rPr lang="tr-TR" sz="2800" dirty="0" err="1"/>
              <a:t>dedektörü</a:t>
            </a:r>
            <a:r>
              <a:rPr lang="tr-TR" sz="2800" dirty="0"/>
              <a:t> ile kullanıldığında ve ana bileşen ve </a:t>
            </a:r>
            <a:r>
              <a:rPr lang="tr-TR" sz="2800" dirty="0" err="1"/>
              <a:t>safsızlığın</a:t>
            </a:r>
            <a:r>
              <a:rPr lang="tr-TR" sz="2800" dirty="0"/>
              <a:t> UV spektrumlarının birbirine yakın olduğunda sonuçlar kabul edilebilir ve tayin dalga boyu doğru bir şekilde seçilir. </a:t>
            </a:r>
            <a:endParaRPr lang="tr-TR" sz="2800" dirty="0" smtClean="0"/>
          </a:p>
        </p:txBody>
      </p:sp>
    </p:spTree>
    <p:extLst>
      <p:ext uri="{BB962C8B-B14F-4D97-AF65-F5344CB8AC3E}">
        <p14:creationId xmlns:p14="http://schemas.microsoft.com/office/powerpoint/2010/main" xmlns="" val="173473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40158" y="1107583"/>
            <a:ext cx="10267600" cy="1943637"/>
          </a:xfrm>
        </p:spPr>
        <p:txBody>
          <a:bodyPr>
            <a:normAutofit fontScale="32500" lnSpcReduction="20000"/>
          </a:bodyPr>
          <a:lstStyle/>
          <a:p>
            <a:r>
              <a:rPr lang="tr-TR" sz="11200" dirty="0"/>
              <a:t>Eğer spektrumlar farklı ve </a:t>
            </a:r>
            <a:r>
              <a:rPr lang="tr-TR" sz="11200" dirty="0" err="1"/>
              <a:t>dedektörün</a:t>
            </a:r>
            <a:r>
              <a:rPr lang="tr-TR" sz="11200" dirty="0"/>
              <a:t> dalga boyu optimum değere ayarlanmamışsa, aynı teknikleri kullanarak hatalı sonuçlar elde edilebilir. </a:t>
            </a:r>
            <a:endParaRPr lang="tr-TR" sz="11200" dirty="0" smtClean="0"/>
          </a:p>
          <a:p>
            <a:endParaRPr lang="tr-TR" dirty="0"/>
          </a:p>
        </p:txBody>
      </p:sp>
    </p:spTree>
    <p:extLst>
      <p:ext uri="{BB962C8B-B14F-4D97-AF65-F5344CB8AC3E}">
        <p14:creationId xmlns:p14="http://schemas.microsoft.com/office/powerpoint/2010/main" xmlns="" val="424297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831273" y="768928"/>
            <a:ext cx="10348240" cy="3418608"/>
          </a:xfrm>
        </p:spPr>
        <p:txBody>
          <a:bodyPr>
            <a:normAutofit/>
          </a:bodyPr>
          <a:lstStyle/>
          <a:p>
            <a:r>
              <a:rPr lang="tr-TR" sz="2800" b="1" dirty="0"/>
              <a:t>SONUÇ</a:t>
            </a:r>
            <a:endParaRPr lang="tr-TR" sz="2800" dirty="0"/>
          </a:p>
          <a:p>
            <a:r>
              <a:rPr lang="tr-TR" sz="2800" dirty="0"/>
              <a:t>İlaç etken maddelerindeki (API) </a:t>
            </a:r>
            <a:r>
              <a:rPr lang="tr-TR" sz="2800" dirty="0" err="1"/>
              <a:t>safsızlıklar</a:t>
            </a:r>
            <a:r>
              <a:rPr lang="tr-TR" sz="2800" dirty="0"/>
              <a:t> tespit edilerek tanımlanabilmektedir. Bu </a:t>
            </a:r>
            <a:r>
              <a:rPr lang="tr-TR" sz="2800" dirty="0" err="1"/>
              <a:t>safsızlıkların</a:t>
            </a:r>
            <a:r>
              <a:rPr lang="tr-TR" sz="2800" dirty="0"/>
              <a:t> nitelikleri belirli bir süreçte elde edilerek değerlendirilmekte, bu da tek bir </a:t>
            </a:r>
            <a:r>
              <a:rPr lang="tr-TR" sz="2800" dirty="0" err="1"/>
              <a:t>safsızlığın</a:t>
            </a:r>
            <a:r>
              <a:rPr lang="tr-TR" sz="2800" dirty="0"/>
              <a:t> biyolojik güvenliği hakkında bilgi sağlamaktadır. Böylece ilaç araştırmada ilaçların </a:t>
            </a:r>
            <a:r>
              <a:rPr lang="tr-TR" sz="2800" dirty="0" err="1"/>
              <a:t>safsızlık</a:t>
            </a:r>
            <a:r>
              <a:rPr lang="tr-TR" sz="2800" dirty="0"/>
              <a:t> profilinin kapsamı ve gereksinimi ortaya çıkmaktadır.</a:t>
            </a:r>
          </a:p>
          <a:p>
            <a:endParaRPr lang="tr-TR" dirty="0"/>
          </a:p>
        </p:txBody>
      </p:sp>
    </p:spTree>
    <p:extLst>
      <p:ext uri="{BB962C8B-B14F-4D97-AF65-F5344CB8AC3E}">
        <p14:creationId xmlns:p14="http://schemas.microsoft.com/office/powerpoint/2010/main" xmlns="" val="329872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04009" y="467591"/>
            <a:ext cx="10265112" cy="5237018"/>
          </a:xfrm>
        </p:spPr>
        <p:txBody>
          <a:bodyPr>
            <a:normAutofit/>
          </a:bodyPr>
          <a:lstStyle/>
          <a:p>
            <a:r>
              <a:rPr lang="tr-TR" sz="2400" dirty="0" err="1"/>
              <a:t>Safsızlıkların</a:t>
            </a:r>
            <a:r>
              <a:rPr lang="tr-TR" sz="2400" dirty="0"/>
              <a:t> tespiti, çeşitli </a:t>
            </a:r>
            <a:r>
              <a:rPr lang="tr-TR" sz="2400" dirty="0" err="1"/>
              <a:t>kromatografik</a:t>
            </a:r>
            <a:r>
              <a:rPr lang="tr-TR" sz="2400" dirty="0"/>
              <a:t> ve </a:t>
            </a:r>
            <a:r>
              <a:rPr lang="tr-TR" sz="2400" dirty="0" err="1"/>
              <a:t>spektroskopik</a:t>
            </a:r>
            <a:r>
              <a:rPr lang="tr-TR" sz="2400" dirty="0"/>
              <a:t> tekniklerle tek başına ya da diğer tekniklerle kombine halinde yapılır. </a:t>
            </a:r>
            <a:endParaRPr lang="tr-TR" sz="2400" dirty="0" smtClean="0"/>
          </a:p>
          <a:p>
            <a:r>
              <a:rPr lang="tr-TR" sz="2400" dirty="0" smtClean="0"/>
              <a:t>Bu </a:t>
            </a:r>
            <a:r>
              <a:rPr lang="tr-TR" sz="2400" dirty="0"/>
              <a:t>tekniklerle </a:t>
            </a:r>
            <a:r>
              <a:rPr lang="tr-TR" sz="2400" dirty="0" err="1"/>
              <a:t>safsızlıkları</a:t>
            </a:r>
            <a:r>
              <a:rPr lang="tr-TR" sz="2400" dirty="0"/>
              <a:t> tespit etmek ve tanımlamak için HPLC, İTK gibi farklı yöntemler kullanılır. Özellikle HPLC </a:t>
            </a:r>
            <a:r>
              <a:rPr lang="tr-TR" sz="2400" dirty="0" err="1"/>
              <a:t>safsızlık</a:t>
            </a:r>
            <a:r>
              <a:rPr lang="tr-TR" sz="2400" dirty="0"/>
              <a:t> profilinde yaygın olarak kullanılmaktadır. Geniş aralıklı </a:t>
            </a:r>
            <a:r>
              <a:rPr lang="tr-TR" sz="2400" dirty="0" err="1"/>
              <a:t>dedektör</a:t>
            </a:r>
            <a:r>
              <a:rPr lang="tr-TR" sz="2400" dirty="0"/>
              <a:t> ve sabit fazın kullanıldığı </a:t>
            </a:r>
            <a:r>
              <a:rPr lang="tr-TR" sz="2400" dirty="0" err="1"/>
              <a:t>HPLC’nin</a:t>
            </a:r>
            <a:r>
              <a:rPr lang="tr-TR" sz="2400" dirty="0"/>
              <a:t> çeşitli uygulamaları ile duyarlı ve uygun maliyetli ayırma sağlanabilmektedir. Çeşitli düzlemsel </a:t>
            </a:r>
            <a:r>
              <a:rPr lang="tr-TR" sz="2400" dirty="0" err="1"/>
              <a:t>kromatografik</a:t>
            </a:r>
            <a:r>
              <a:rPr lang="tr-TR" sz="2400" dirty="0"/>
              <a:t> yöntemler arasında;   HPLC ile karşılaştırıldığında düşük maliyeti ve kullanım kolaylığı nedeniyle İTK,  </a:t>
            </a:r>
            <a:r>
              <a:rPr lang="tr-TR" sz="2400" dirty="0" err="1"/>
              <a:t>safsızlıkların</a:t>
            </a:r>
            <a:r>
              <a:rPr lang="tr-TR" sz="2400" dirty="0"/>
              <a:t> izolasyonu için en yaygın kullanılan ayırma </a:t>
            </a:r>
            <a:r>
              <a:rPr lang="tr-TR" sz="2400" dirty="0" smtClean="0"/>
              <a:t>yöntemidir.</a:t>
            </a:r>
          </a:p>
          <a:p>
            <a:r>
              <a:rPr lang="tr-TR" sz="2400" dirty="0" smtClean="0"/>
              <a:t> </a:t>
            </a:r>
            <a:endParaRPr lang="tr-TR" sz="2400" dirty="0"/>
          </a:p>
        </p:txBody>
      </p:sp>
    </p:spTree>
    <p:extLst>
      <p:ext uri="{BB962C8B-B14F-4D97-AF65-F5344CB8AC3E}">
        <p14:creationId xmlns:p14="http://schemas.microsoft.com/office/powerpoint/2010/main" xmlns="" val="2065497236"/>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TM04033937[[fn=Uçak İzi]]</Template>
  <TotalTime>557</TotalTime>
  <Words>973</Words>
  <Application>Microsoft Office PowerPoint</Application>
  <PresentationFormat>Özel</PresentationFormat>
  <Paragraphs>38</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Uçak İzi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İLAÇLARDAKİ ORGANİK SAFSIZLIKLARIN TANIMLANMASI VE TAYİNİ</dc:title>
  <dc:creator>Bengi Uslu</dc:creator>
  <cp:lastModifiedBy>mpalabiyik</cp:lastModifiedBy>
  <cp:revision>32</cp:revision>
  <dcterms:created xsi:type="dcterms:W3CDTF">2016-02-22T10:17:45Z</dcterms:created>
  <dcterms:modified xsi:type="dcterms:W3CDTF">2018-04-12T12:51:36Z</dcterms:modified>
</cp:coreProperties>
</file>