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BFF97F-039F-49AE-B754-EDCCAA9BABFC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04310B-77E7-4466-A533-EE8CB97D25E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5B5E77-3529-4B10-94D8-FEDAE7DF7B46}" type="slidenum">
              <a:rPr lang="en-US" altLang="tr-TR">
                <a:latin typeface="Arial" charset="0"/>
              </a:rPr>
              <a:pPr/>
              <a:t>1</a:t>
            </a:fld>
            <a:endParaRPr lang="en-US" altLang="tr-TR">
              <a:latin typeface="Arial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C32994-964E-4897-9881-23CA064F1581}" type="slidenum">
              <a:rPr lang="en-US" altLang="tr-TR">
                <a:latin typeface="Arial" charset="0"/>
              </a:rPr>
              <a:pPr/>
              <a:t>7</a:t>
            </a:fld>
            <a:endParaRPr lang="en-US" altLang="tr-TR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A74F-7153-4D58-B9CB-07713457E2CD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8E53B-32E5-4C70-BF29-FB225426AD5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16C4-A128-4833-982F-9F236D394FF8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BFC69-A44B-4A07-B89E-EB9B0D86973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48DB-AF08-4D4A-91C3-9238014DFA31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416C-8CB3-4C47-8FF1-0A570934FA4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6515-CD4D-49DD-BB6E-E4841FEA0328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12ED-9F07-4466-B4ED-E9A1233D9CC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0D96-1DCE-4C7A-88AA-29201930B4F5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A171B-FF2D-4AE8-AACD-A26F840A935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B8CBE-7A09-47C3-BD75-79C18F6FFA7C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388F8-AD0C-404B-A44B-F0ABD69F22A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436E-ABE6-47A4-BD4D-E423F62EEB73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F5AF-0517-44F9-8D04-87AB59AF966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2E07-9FCA-44FC-AD11-2F06346B21FE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3796D-241B-4E8E-8581-9D3E6F6AF99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DF994-3F69-46F4-8F48-01B9D392F236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139B2-A6A2-4978-8B44-17D2E6D1AE3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384E-D6CD-402E-B622-DCBBBEF084A3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10AE5-603F-4CCF-92D2-33824823BBF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D862-3B48-4A82-80D8-45897F93A8DF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0E850-7FC0-4687-841E-B7497B64B4C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78131-B39C-465C-9078-47E4BA085444}" type="datetimeFigureOut">
              <a:rPr lang="tr-TR"/>
              <a:pPr>
                <a:defRPr/>
              </a:pPr>
              <a:t>12.04.2018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B80E480-0B1C-4EA2-BEF3-1735EADE0AC0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6868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tr-TR" smtClean="0"/>
              <a:t>Le Châtelier’s Principle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600"/>
            <a:ext cx="10515600" cy="4351338"/>
          </a:xfrm>
        </p:spPr>
        <p:txBody>
          <a:bodyPr/>
          <a:lstStyle/>
          <a:p>
            <a:pPr eaLnBrk="1" hangingPunct="1"/>
            <a:r>
              <a:rPr lang="tr-TR" altLang="tr-TR" smtClean="0"/>
              <a:t>When</a:t>
            </a:r>
            <a:r>
              <a:rPr lang="en-US" altLang="tr-TR" smtClean="0"/>
              <a:t> a stress is applied to a system in dynamic equilibrium, the system changes to relieve the stress.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System stres</a:t>
            </a:r>
            <a:r>
              <a:rPr lang="tr-TR" altLang="tr-TR" smtClean="0"/>
              <a:t>sors</a:t>
            </a:r>
            <a:r>
              <a:rPr lang="en-US" altLang="tr-TR" smtClean="0"/>
              <a:t>:</a:t>
            </a:r>
          </a:p>
          <a:p>
            <a:pPr lvl="1" eaLnBrk="1" hangingPunct="1"/>
            <a:r>
              <a:rPr lang="en-US" altLang="tr-TR" smtClean="0"/>
              <a:t>Concentration of reactants or products</a:t>
            </a:r>
          </a:p>
          <a:p>
            <a:pPr lvl="1" eaLnBrk="1" hangingPunct="1"/>
            <a:r>
              <a:rPr lang="en-US" altLang="tr-TR" smtClean="0"/>
              <a:t>Temperature</a:t>
            </a:r>
          </a:p>
          <a:p>
            <a:pPr lvl="1" eaLnBrk="1" hangingPunct="1"/>
            <a:r>
              <a:rPr lang="en-US" altLang="tr-TR" smtClean="0"/>
              <a:t>Pressure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tr-TR" smtClean="0"/>
          </a:p>
          <a:p>
            <a:pPr lvl="1" eaLnBrk="1" hangingPunct="1"/>
            <a:endParaRPr lang="en-US" altLang="tr-T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smtClean="0">
                <a:latin typeface="Times New Roman" pitchFamily="18" charset="0"/>
                <a:cs typeface="Times New Roman" pitchFamily="18" charset="0"/>
              </a:rPr>
              <a:t>The Effect of Changes in Concentration</a:t>
            </a:r>
            <a:r>
              <a:rPr lang="en-US" altLang="en-US" sz="40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Consider the reaction: N</a:t>
            </a:r>
            <a:r>
              <a:rPr lang="en-US" altLang="en-US" baseline="-14000" smtClean="0">
                <a:cs typeface="Times New Roman" pitchFamily="18" charset="0"/>
              </a:rPr>
              <a:t>2</a:t>
            </a:r>
            <a:r>
              <a:rPr lang="en-US" altLang="en-US" smtClean="0">
                <a:cs typeface="Times New Roman" pitchFamily="18" charset="0"/>
              </a:rPr>
              <a:t>(g) + 3H</a:t>
            </a:r>
            <a:r>
              <a:rPr lang="en-US" altLang="en-US" baseline="-14000" smtClean="0">
                <a:cs typeface="Times New Roman" pitchFamily="18" charset="0"/>
              </a:rPr>
              <a:t>2</a:t>
            </a:r>
            <a:r>
              <a:rPr lang="en-US" altLang="en-US" smtClean="0">
                <a:cs typeface="Times New Roman" pitchFamily="18" charset="0"/>
              </a:rPr>
              <a:t>(g) </a:t>
            </a:r>
            <a:r>
              <a:rPr lang="en-US" altLang="en-US" b="1" smtClean="0"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cs typeface="Times New Roman" pitchFamily="18" charset="0"/>
              </a:rPr>
              <a:t>  2 NH</a:t>
            </a:r>
            <a:r>
              <a:rPr lang="en-US" altLang="en-US" baseline="-14000" smtClean="0">
                <a:cs typeface="Times New Roman" pitchFamily="18" charset="0"/>
              </a:rPr>
              <a:t>3</a:t>
            </a:r>
            <a:r>
              <a:rPr lang="en-US" altLang="en-US" smtClean="0">
                <a:cs typeface="Times New Roman" pitchFamily="18" charset="0"/>
              </a:rPr>
              <a:t>(g); </a:t>
            </a:r>
          </a:p>
          <a:p>
            <a:pPr eaLnBrk="1" hangingPunct="1"/>
            <a:endParaRPr lang="en-US" altLang="en-US" smtClean="0">
              <a:cs typeface="Times New Roman" pitchFamily="18" charset="0"/>
            </a:endParaRPr>
          </a:p>
          <a:p>
            <a:pPr eaLnBrk="1" hangingPunct="1"/>
            <a:endParaRPr lang="en-US" altLang="en-US" smtClean="0">
              <a:cs typeface="Times New Roman" pitchFamily="18" charset="0"/>
            </a:endParaRPr>
          </a:p>
          <a:p>
            <a:pPr eaLnBrk="1" hangingPunct="1"/>
            <a:r>
              <a:rPr lang="tr-TR" altLang="en-US" smtClean="0">
                <a:cs typeface="Times New Roman" pitchFamily="18" charset="0"/>
              </a:rPr>
              <a:t>When</a:t>
            </a:r>
            <a:r>
              <a:rPr lang="en-US" altLang="en-US" smtClean="0">
                <a:cs typeface="Times New Roman" pitchFamily="18" charset="0"/>
              </a:rPr>
              <a:t> [N</a:t>
            </a:r>
            <a:r>
              <a:rPr lang="en-US" altLang="en-US" baseline="-14000" smtClean="0">
                <a:cs typeface="Times New Roman" pitchFamily="18" charset="0"/>
              </a:rPr>
              <a:t>2</a:t>
            </a:r>
            <a:r>
              <a:rPr lang="en-US" altLang="en-US" smtClean="0">
                <a:cs typeface="Times New Roman" pitchFamily="18" charset="0"/>
              </a:rPr>
              <a:t>] is increased, </a:t>
            </a:r>
            <a:r>
              <a:rPr lang="en-US" altLang="en-US" i="1" smtClean="0">
                <a:cs typeface="Times New Roman" pitchFamily="18" charset="0"/>
              </a:rPr>
              <a:t>Q</a:t>
            </a:r>
            <a:r>
              <a:rPr lang="en-US" altLang="en-US" baseline="-12000" smtClean="0">
                <a:cs typeface="Times New Roman" pitchFamily="18" charset="0"/>
              </a:rPr>
              <a:t>c</a:t>
            </a:r>
            <a:r>
              <a:rPr lang="en-US" altLang="en-US" smtClean="0">
                <a:cs typeface="Times New Roman" pitchFamily="18" charset="0"/>
              </a:rPr>
              <a:t> &lt; </a:t>
            </a:r>
            <a:r>
              <a:rPr lang="en-US" altLang="en-US" i="1" smtClean="0">
                <a:cs typeface="Times New Roman" pitchFamily="18" charset="0"/>
              </a:rPr>
              <a:t>K</a:t>
            </a:r>
            <a:r>
              <a:rPr lang="en-US" altLang="en-US" baseline="-12000" smtClean="0">
                <a:cs typeface="Times New Roman" pitchFamily="18" charset="0"/>
              </a:rPr>
              <a:t>c</a:t>
            </a:r>
            <a:r>
              <a:rPr lang="en-US" altLang="en-US" smtClean="0"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cs typeface="Times New Roman" pitchFamily="18" charset="0"/>
                <a:sym typeface="Wingdings" pitchFamily="2" charset="2"/>
              </a:rPr>
              <a:t>a net forward reaction will occur to reach new equilibrium position.</a:t>
            </a:r>
          </a:p>
          <a:p>
            <a:pPr eaLnBrk="1" hangingPunct="1"/>
            <a:r>
              <a:rPr lang="tr-TR" altLang="en-US" smtClean="0">
                <a:cs typeface="Times New Roman" pitchFamily="18" charset="0"/>
                <a:sym typeface="Wingdings" pitchFamily="2" charset="2"/>
              </a:rPr>
              <a:t>When</a:t>
            </a:r>
            <a:r>
              <a:rPr lang="en-US" altLang="en-US" smtClean="0">
                <a:cs typeface="Times New Roman" pitchFamily="18" charset="0"/>
                <a:sym typeface="Wingdings" pitchFamily="2" charset="2"/>
              </a:rPr>
              <a:t> [NH</a:t>
            </a:r>
            <a:r>
              <a:rPr lang="en-US" altLang="en-US" baseline="-14000" smtClean="0">
                <a:cs typeface="Times New Roman" pitchFamily="18" charset="0"/>
              </a:rPr>
              <a:t>3</a:t>
            </a:r>
            <a:r>
              <a:rPr lang="en-US" altLang="en-US" smtClean="0">
                <a:cs typeface="Times New Roman" pitchFamily="18" charset="0"/>
                <a:sym typeface="Wingdings" pitchFamily="2" charset="2"/>
              </a:rPr>
              <a:t>] is increased, </a:t>
            </a:r>
            <a:r>
              <a:rPr lang="en-US" altLang="en-US" i="1" smtClean="0">
                <a:cs typeface="Times New Roman" pitchFamily="18" charset="0"/>
              </a:rPr>
              <a:t>Q</a:t>
            </a:r>
            <a:r>
              <a:rPr lang="en-US" altLang="en-US" baseline="-12000" smtClean="0">
                <a:cs typeface="Times New Roman" pitchFamily="18" charset="0"/>
              </a:rPr>
              <a:t>c</a:t>
            </a:r>
            <a:r>
              <a:rPr lang="en-US" altLang="en-US" smtClean="0">
                <a:cs typeface="Times New Roman" pitchFamily="18" charset="0"/>
              </a:rPr>
              <a:t> &gt; </a:t>
            </a:r>
            <a:r>
              <a:rPr lang="en-US" altLang="en-US" i="1" smtClean="0">
                <a:cs typeface="Times New Roman" pitchFamily="18" charset="0"/>
              </a:rPr>
              <a:t>K</a:t>
            </a:r>
            <a:r>
              <a:rPr lang="en-US" altLang="en-US" baseline="-12000" smtClean="0">
                <a:cs typeface="Times New Roman" pitchFamily="18" charset="0"/>
              </a:rPr>
              <a:t>c</a:t>
            </a:r>
            <a:r>
              <a:rPr lang="en-US" altLang="en-US" smtClean="0">
                <a:cs typeface="Times New Roman" pitchFamily="18" charset="0"/>
              </a:rPr>
              <a:t>, and a net reverse reaction will occur to come to new equilibrium position.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52400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4735513" y="2309813"/>
          <a:ext cx="2286000" cy="979487"/>
        </p:xfrm>
        <a:graphic>
          <a:graphicData uri="http://schemas.openxmlformats.org/presentationml/2006/ole">
            <p:oleObj spid="_x0000_s5125" name="Equation" r:id="rId3" imgW="1066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smtClean="0">
                <a:latin typeface="Times New Roman" pitchFamily="18" charset="0"/>
                <a:cs typeface="Times New Roman" pitchFamily="18" charset="0"/>
              </a:rPr>
              <a:t>Effects of Pressure Change on Equilibrium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tr-TR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volume of a gas mixture is compressed, the overall gas pressure will increase. In which direction the equilibrium will shift in either direction depends on the reaction stoichiometry.</a:t>
            </a:r>
          </a:p>
          <a:p>
            <a:pPr eaLnBrk="1" hangingPunct="1">
              <a:buFontTx/>
              <a:buNone/>
              <a:defRPr/>
            </a:pPr>
            <a:endParaRPr lang="en-US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tr-T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will be no effect to equilibrium </a:t>
            </a:r>
            <a:r>
              <a:rPr lang="tr-TR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total gas pressure is increased by adding an inert gas that is not part of the equilibrium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Reactions that shift right when pressure increases and shift left when pressure decreases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788" y="1752600"/>
            <a:ext cx="9244012" cy="4373563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Consider the reaction: </a:t>
            </a:r>
          </a:p>
          <a:p>
            <a:pPr marL="990600" lvl="1" indent="-533400" eaLnBrk="1" hangingPunct="1">
              <a:buFont typeface="Arial" charset="0"/>
              <a:buNone/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   2SO</a:t>
            </a:r>
            <a:r>
              <a:rPr lang="en-US" altLang="en-US" sz="32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altLang="en-US" sz="32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2SO</a:t>
            </a:r>
            <a:r>
              <a:rPr lang="en-US" altLang="en-US" sz="3200" baseline="-1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total moles of gas decreases as reaction proceeds in the forward direction.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pressure increase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by decreasing the volume, a forward reaction occurs to reduce the stress.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4017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Reaction that shifts left when pressure increases, but shifts right when pressure decreases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828800"/>
            <a:ext cx="9648825" cy="46021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Consider the reaction:  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PCl</a:t>
            </a:r>
            <a:r>
              <a:rPr lang="es-ES" altLang="en-US" baseline="-12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PCl</a:t>
            </a:r>
            <a:r>
              <a:rPr lang="es-ES" altLang="en-US" baseline="-1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Cl</a:t>
            </a:r>
            <a:r>
              <a:rPr lang="es-ES" altLang="en-US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altLang="en-US" sz="2400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alt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18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Forward reaction results in more gas molecules.</a:t>
            </a:r>
            <a:endParaRPr lang="tr-TR" altLang="en-US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Pressure increases as reaction proceeds towards equilibrium.</a:t>
            </a:r>
            <a:endParaRPr lang="tr-TR" altLang="en-US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mixture is compressed, pressure increases, and reverse reaction occurs to reduce pressure;</a:t>
            </a:r>
            <a:endParaRPr lang="tr-TR" altLang="en-US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volume expands and pressure 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reduces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forward reaction occurs to compensate.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Reactions not affected by pressure changes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11360150" cy="434340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Consider the following reactions: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tr-TR" altLang="en-US" sz="320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3200" baseline="-14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altLang="en-US" sz="3200" baseline="-14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2HCl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altLang="en-US" sz="32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en-US" alt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Reaction ha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same number of gas molecules in reactants and products.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 net reaction will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511425"/>
            <a:ext cx="10515600" cy="1936750"/>
          </a:xfrm>
        </p:spPr>
        <p:txBody>
          <a:bodyPr/>
          <a:lstStyle/>
          <a:p>
            <a:pPr eaLnBrk="1" hangingPunct="1"/>
            <a:r>
              <a:rPr lang="en-US" altLang="tr-TR" sz="3200" smtClean="0"/>
              <a:t>Increasing the temperature causes the equilibrium to shift in the direction that absorbs heat.</a:t>
            </a:r>
            <a:endParaRPr lang="tr-TR" altLang="tr-TR" sz="3200" smtClean="0"/>
          </a:p>
          <a:p>
            <a:pPr lvl="1" eaLnBrk="1" hangingPunct="1"/>
            <a:endParaRPr lang="en-US" altLang="tr-TR" sz="3200" smtClean="0"/>
          </a:p>
          <a:p>
            <a:pPr lvl="1" eaLnBrk="1" hangingPunct="1">
              <a:buFont typeface="Wingdings" pitchFamily="2" charset="2"/>
              <a:buNone/>
            </a:pPr>
            <a:endParaRPr lang="en-US" altLang="tr-TR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82950" y="663575"/>
            <a:ext cx="5614988" cy="1325563"/>
          </a:xfrm>
        </p:spPr>
        <p:txBody>
          <a:bodyPr/>
          <a:lstStyle/>
          <a:p>
            <a:pPr eaLnBrk="1" hangingPunct="1"/>
            <a:r>
              <a:rPr lang="en-US" altLang="tr-TR" smtClean="0"/>
              <a:t>Effect of Temperature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smtClean="0">
                <a:latin typeface="Times New Roman" pitchFamily="18" charset="0"/>
                <a:cs typeface="Times New Roman" pitchFamily="18" charset="0"/>
              </a:rPr>
              <a:t>The Effect Temperature on Equilibrium</a:t>
            </a:r>
            <a:r>
              <a:rPr lang="en-US" altLang="en-US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679113" cy="399097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Consider the following exothermic reaction: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		N</a:t>
            </a:r>
            <a:r>
              <a:rPr lang="en-US" altLang="en-US" baseline="-14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+  3H</a:t>
            </a:r>
            <a:r>
              <a:rPr lang="en-US" altLang="en-US" baseline="-14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 2NH</a:t>
            </a:r>
            <a:r>
              <a:rPr lang="en-US" altLang="en-US" baseline="-14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; 	</a:t>
            </a:r>
            <a:r>
              <a:rPr lang="en-US" altLang="en-US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baseline="4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= -92 kJ, </a:t>
            </a:r>
          </a:p>
          <a:p>
            <a:pPr eaLnBrk="1" hangingPunct="1">
              <a:buFontTx/>
              <a:buNone/>
            </a:pPr>
            <a:endParaRPr lang="en-US" alt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The forward reaction produces heat </a:t>
            </a:r>
            <a:endParaRPr lang="tr-TR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, reverse reaction will take place to absorb the heat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it will cause a net reverse reaction.</a:t>
            </a:r>
          </a:p>
          <a:p>
            <a:pPr eaLnBrk="1" hangingPunct="1"/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temperature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s,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a net forward reaction will occur to produce heat</a:t>
            </a:r>
            <a:r>
              <a:rPr lang="tr-TR" alt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it will cause a net forward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i="1" smtClean="0">
                <a:latin typeface="Times New Roman" pitchFamily="18" charset="0"/>
                <a:cs typeface="Times New Roman" pitchFamily="18" charset="0"/>
              </a:rPr>
              <a:t>The Effect Temperature on Equilibrium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  Consider the following endothermic reaction:</a:t>
            </a:r>
          </a:p>
          <a:p>
            <a:pPr marL="990600" lvl="1" indent="-533400" eaLnBrk="1" hangingPunct="1">
              <a:buFont typeface="Arial" charset="0"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 CH</a:t>
            </a:r>
            <a:r>
              <a:rPr lang="en-US" altLang="en-US" sz="2800" baseline="-1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altLang="en-US" sz="28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 CO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altLang="en-US" sz="2800" baseline="-1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80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sz="280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baseline="40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tr-TR" altLang="en-US" sz="28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205 kJ</a:t>
            </a:r>
          </a:p>
          <a:p>
            <a:pPr marL="990600" lvl="1" indent="-533400" eaLnBrk="1" hangingPunct="1">
              <a:buFont typeface="Arial" charset="0"/>
              <a:buNone/>
            </a:pPr>
            <a:endParaRPr lang="en-US" altLang="en-US" sz="14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Char char="-"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Endothermic reaction absorbs heat </a:t>
            </a:r>
            <a:endParaRPr lang="tr-TR" altLang="en-US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Char char="-"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temperature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increas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it will cause a net forward reaction.</a:t>
            </a:r>
            <a:endParaRPr lang="tr-TR" altLang="en-US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Char char="-"/>
            </a:pP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temperature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reduce</a:t>
            </a:r>
            <a:r>
              <a:rPr lang="tr-TR" alt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it will cause a net reverse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431</Words>
  <Application>Microsoft Office PowerPoint</Application>
  <PresentationFormat>Özel</PresentationFormat>
  <Paragraphs>54</Paragraphs>
  <Slides>9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Calibri</vt:lpstr>
      <vt:lpstr>Arial</vt:lpstr>
      <vt:lpstr>Calibri Light</vt:lpstr>
      <vt:lpstr>Wingdings</vt:lpstr>
      <vt:lpstr>Times New Roman</vt:lpstr>
      <vt:lpstr>Lucida Sans Unicode</vt:lpstr>
      <vt:lpstr>Symbol</vt:lpstr>
      <vt:lpstr>Office Teması</vt:lpstr>
      <vt:lpstr>Microsoft Equation 3.0</vt:lpstr>
      <vt:lpstr>Le Châtelier’s Principle</vt:lpstr>
      <vt:lpstr>The Effect of Changes in Concentration </vt:lpstr>
      <vt:lpstr>Effects of Pressure Change on Equilibrium</vt:lpstr>
      <vt:lpstr>Reactions that shift right when pressure increases and shift left when pressure decreases</vt:lpstr>
      <vt:lpstr>Reaction that shifts left when pressure increases, but shifts right when pressure decreases</vt:lpstr>
      <vt:lpstr>Reactions not affected by pressure changes</vt:lpstr>
      <vt:lpstr>Effect of Temperature</vt:lpstr>
      <vt:lpstr>The Effect Temperature on Equilibrium </vt:lpstr>
      <vt:lpstr>The Effect Temperature on Equilibrium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Châtelier’s Principle</dc:title>
  <dc:creator>Burcu Doğan Topal</dc:creator>
  <cp:lastModifiedBy>mpalabiyik</cp:lastModifiedBy>
  <cp:revision>5</cp:revision>
  <dcterms:created xsi:type="dcterms:W3CDTF">2018-04-09T14:50:20Z</dcterms:created>
  <dcterms:modified xsi:type="dcterms:W3CDTF">2018-04-12T13:19:19Z</dcterms:modified>
</cp:coreProperties>
</file>