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40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67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8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98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02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41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18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81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6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5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8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8712-5121-4918-A357-0B7AD94181E3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448F-9E10-4749-80C1-B6E0518E0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38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/>
              <p:cNvSpPr/>
              <p:nvPr/>
            </p:nvSpPr>
            <p:spPr>
              <a:xfrm>
                <a:off x="486404" y="333618"/>
                <a:ext cx="5386859" cy="1119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200" b="1">
                          <a:latin typeface="Cambria Math" panose="02040503050406030204" pitchFamily="18" charset="0"/>
                        </a:rPr>
                        <m:t>𝐞</m:t>
                      </m:r>
                      <m:r>
                        <a:rPr lang="tr-TR" sz="3200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sz="32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p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𝐨</m:t>
                          </m:r>
                        </m:sup>
                      </m:sSup>
                      <m:r>
                        <a:rPr lang="tr-TR" sz="3200" b="0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tr-TR" sz="32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0.0591 </m:t>
                          </m:r>
                        </m:num>
                        <m:den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𝐧</m:t>
                          </m:r>
                        </m:den>
                      </m:f>
                      <m:func>
                        <m:funcPr>
                          <m:ctrlPr>
                            <a:rPr lang="tr-TR" sz="3200" b="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tr-TR" sz="32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tr-TR" sz="32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3200" b="1" i="0">
                                      <a:latin typeface="Cambria Math" panose="02040503050406030204" pitchFamily="18" charset="0"/>
                                    </a:rPr>
                                    <m:t>𝐎𝐱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tr-TR" sz="32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3200" b="1" i="0">
                                      <a:latin typeface="Cambria Math" panose="02040503050406030204" pitchFamily="18" charset="0"/>
                                    </a:rPr>
                                    <m:t>𝐑𝐞𝐝</m:t>
                                  </m:r>
                                </m:e>
                              </m:d>
                            </m:den>
                          </m:f>
                        </m:e>
                      </m:func>
                      <m:r>
                        <a:rPr lang="tr-TR" sz="3200" b="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04" y="333618"/>
                <a:ext cx="5386859" cy="1119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/>
          <p:cNvSpPr/>
          <p:nvPr/>
        </p:nvSpPr>
        <p:spPr>
          <a:xfrm>
            <a:off x="561596" y="1702408"/>
            <a:ext cx="4441280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sz="3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Schematicize</a:t>
            </a:r>
            <a:r>
              <a:rPr lang="tr-TR" sz="3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tr-TR" sz="3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batteries</a:t>
            </a:r>
            <a:endParaRPr lang="tr-T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10197" y="2790107"/>
            <a:ext cx="114513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Batteries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established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anode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cathode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schematizing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anode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cathode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writed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salt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(% 3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agar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saturated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KCl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bonded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salt </a:t>
            </a:r>
            <a:r>
              <a:rPr lang="tr-TR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5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32796" y="261851"/>
            <a:ext cx="4845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 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de-D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de-DE" sz="3200" baseline="30000" dirty="0" err="1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de-DE" sz="3200" baseline="30000" dirty="0" err="1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+ Zn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endParaRPr lang="tr-TR" sz="32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332796" y="1187866"/>
            <a:ext cx="111949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</a:t>
            </a:r>
            <a:r>
              <a:rPr lang="tr-TR" sz="3200" dirty="0" err="1" smtClean="0"/>
              <a:t>Anode</a:t>
            </a:r>
            <a:r>
              <a:rPr lang="tr-TR" sz="3200" dirty="0" smtClean="0"/>
              <a:t>                      </a:t>
            </a:r>
            <a:r>
              <a:rPr lang="tr-TR" sz="3200" dirty="0" err="1" smtClean="0"/>
              <a:t>Cathode</a:t>
            </a:r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(-) </a:t>
            </a:r>
            <a:r>
              <a:rPr lang="tr-TR" sz="3200" dirty="0" err="1" smtClean="0"/>
              <a:t>Zn</a:t>
            </a:r>
            <a:r>
              <a:rPr lang="tr-TR" sz="3200" dirty="0" smtClean="0"/>
              <a:t> │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tr-TR" sz="3200" dirty="0" smtClean="0"/>
              <a:t> (C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Zn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sz="3200" dirty="0" smtClean="0"/>
              <a:t>) ‖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32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3200" dirty="0"/>
              <a:t> </a:t>
            </a:r>
            <a:r>
              <a:rPr lang="tr-TR" sz="3200" dirty="0" smtClean="0"/>
              <a:t>│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de-DE" sz="32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tr-TR" sz="3200" dirty="0"/>
              <a:t> (C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de-DE" sz="32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3200" dirty="0" smtClean="0"/>
              <a:t>) (+)</a:t>
            </a:r>
            <a:r>
              <a:rPr lang="tr-TR" sz="32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tr-TR" sz="32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2617" y="2923726"/>
            <a:ext cx="11691137" cy="36170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Determination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anode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cathode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conditions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not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 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conditions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deviate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from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calculated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according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Nernst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equation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it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positive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becomes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becomes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24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8743" y="678044"/>
            <a:ext cx="10810429" cy="28783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desired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system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formed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combining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semi-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consisting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aluminum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immersed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a 0.01 M </a:t>
            </a:r>
            <a:r>
              <a:rPr lang="tr-TR" sz="3200" dirty="0"/>
              <a:t>Sn</a:t>
            </a:r>
            <a:r>
              <a:rPr lang="tr-TR" sz="3200" baseline="30000" dirty="0"/>
              <a:t>2+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semi-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filled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0.01 M </a:t>
            </a:r>
            <a:r>
              <a:rPr lang="tr-TR" sz="3200" dirty="0"/>
              <a:t>Cu</a:t>
            </a:r>
            <a:r>
              <a:rPr lang="tr-TR" sz="3200" baseline="30000" dirty="0"/>
              <a:t>2+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galvanic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electromotor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force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for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? </a:t>
            </a:r>
            <a:endParaRPr kumimoji="0" lang="tr-TR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/>
              <p:cNvSpPr/>
              <p:nvPr/>
            </p:nvSpPr>
            <p:spPr>
              <a:xfrm>
                <a:off x="1844464" y="4108692"/>
                <a:ext cx="8681351" cy="9247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tr-TR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tr-TR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tr-TR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p>
                          </m:sSup>
                        </m:e>
                        <m:sub>
                          <m:f>
                            <m:fPr>
                              <m:type m:val="skw"/>
                              <m:ctrlPr>
                                <a:rPr lang="tr-TR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𝑆𝑛</m:t>
                                  </m:r>
                                </m:e>
                                <m:sup>
                                  <m:r>
                                    <a:rPr lang="tr-TR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tr-TR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𝑆𝑛</m:t>
                              </m:r>
                            </m:den>
                          </m:f>
                        </m:sub>
                      </m:sSub>
                      <m:r>
                        <a:rPr lang="tr-TR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 −0.136 </m:t>
                      </m:r>
                      <m:r>
                        <a:rPr lang="tr-TR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𝑉</m:t>
                      </m:r>
                      <m:sSub>
                        <m:sSubPr>
                          <m:ctrlPr>
                            <a:rPr lang="tr-TR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tr-TR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tr-TR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             </m:t>
                              </m:r>
                              <m:r>
                                <a:rPr lang="tr-TR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tr-TR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p>
                          </m:sSup>
                        </m:e>
                        <m:sub>
                          <m:f>
                            <m:fPr>
                              <m:type m:val="skw"/>
                              <m:ctrlPr>
                                <a:rPr lang="tr-TR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𝐶𝑑</m:t>
                                  </m:r>
                                </m:e>
                                <m:sup>
                                  <m:r>
                                    <a:rPr lang="tr-TR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tr-TR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𝐶𝑑</m:t>
                              </m:r>
                            </m:den>
                          </m:f>
                        </m:sub>
                      </m:sSub>
                      <m:r>
                        <a:rPr lang="tr-TR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 −0.40 </m:t>
                      </m:r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464" y="4108692"/>
                <a:ext cx="8681351" cy="9247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16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870614" y="270398"/>
            <a:ext cx="2310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err="1" smtClean="0"/>
              <a:t>Accumulator</a:t>
            </a:r>
            <a:endParaRPr lang="tr-TR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5053" y="1052210"/>
            <a:ext cx="11861562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used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as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source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following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occur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anode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cathode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battery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6691" y="2339621"/>
            <a:ext cx="120100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ANODE                                                    Pb</a:t>
            </a:r>
            <a:r>
              <a:rPr kumimoji="0" lang="tr-TR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+ HSO</a:t>
            </a:r>
            <a:r>
              <a:rPr kumimoji="0" lang="tr-TR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tr-TR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PbSO</a:t>
            </a:r>
            <a:r>
              <a:rPr kumimoji="0" lang="tr-TR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4(s)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 + 2e</a:t>
            </a:r>
            <a:r>
              <a:rPr kumimoji="0" lang="tr-TR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–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+ H</a:t>
            </a:r>
            <a:r>
              <a:rPr kumimoji="0" lang="tr-TR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+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Wingdings 3" panose="050401020108070707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507114" y="3124451"/>
            <a:ext cx="133805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CATHODE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PbO</a:t>
            </a:r>
            <a:r>
              <a:rPr kumimoji="0" lang="tr-TR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2(s)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+ HSO</a:t>
            </a:r>
            <a:r>
              <a:rPr kumimoji="0" lang="tr-TR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tr-TR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+ 3H</a:t>
            </a:r>
            <a:r>
              <a:rPr kumimoji="0" lang="tr-TR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 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+ 2e</a:t>
            </a:r>
            <a:r>
              <a:rPr kumimoji="0" lang="tr-TR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 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PbSO</a:t>
            </a:r>
            <a:r>
              <a:rPr kumimoji="0" lang="tr-TR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4(s)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 + 2H</a:t>
            </a:r>
            <a:r>
              <a:rPr kumimoji="0" lang="tr-TR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280018" y="3996364"/>
            <a:ext cx="87046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tr-TR" sz="3200" baseline="-25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+ 2HSO</a:t>
            </a:r>
            <a:r>
              <a:rPr lang="tr-TR" sz="32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+ 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tr-TR" sz="3200" cap="all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 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</a:rPr>
              <a:t>+  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PbO</a:t>
            </a:r>
            <a:r>
              <a:rPr lang="tr-TR" sz="3200" baseline="-25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2(s)</a:t>
            </a:r>
            <a:r>
              <a:rPr lang="tr-TR" sz="3200" cap="al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3200" cap="al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2P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tr-TR" sz="3200" cap="al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tr-TR" sz="3200" cap="all" baseline="-25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sz="3200" baseline="-25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(s</a:t>
            </a:r>
            <a:r>
              <a:rPr lang="tr-TR" sz="3200" cap="all" baseline="-25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tr-TR" sz="3200" cap="al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</a:rPr>
              <a:t>+ 2H</a:t>
            </a:r>
            <a:r>
              <a:rPr lang="tr-TR" sz="3200" cap="all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tr-T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76691" y="4982532"/>
            <a:ext cx="11679924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reactions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,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electric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generated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spontaneously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used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device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which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completes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circuit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.</a:t>
            </a:r>
            <a:endParaRPr kumimoji="0" lang="tr-TR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8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9282" y="450023"/>
            <a:ext cx="11759013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At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lang="tr-TR" sz="3200" cap="all" dirty="0"/>
              <a:t>P</a:t>
            </a:r>
            <a:r>
              <a:rPr lang="tr-TR" sz="3200" dirty="0"/>
              <a:t>b</a:t>
            </a:r>
            <a:r>
              <a:rPr lang="tr-TR" sz="3200" cap="all" dirty="0"/>
              <a:t>SO</a:t>
            </a:r>
            <a:r>
              <a:rPr lang="tr-TR" sz="3200" cap="all" baseline="-25000" dirty="0"/>
              <a:t>4</a:t>
            </a:r>
            <a:r>
              <a:rPr lang="tr-TR" sz="3200" cap="all" dirty="0"/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deposited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surface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battery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poles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residual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flows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vessel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flows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converted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electrolysis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vessel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dissolution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accumulated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lang="tr-TR" sz="3200" cap="all" dirty="0"/>
              <a:t>P</a:t>
            </a:r>
            <a:r>
              <a:rPr lang="tr-TR" sz="3200" dirty="0"/>
              <a:t>b</a:t>
            </a:r>
            <a:r>
              <a:rPr lang="tr-TR" sz="3200" cap="all" dirty="0"/>
              <a:t>SO</a:t>
            </a:r>
            <a:r>
              <a:rPr lang="tr-TR" sz="3200" cap="all" baseline="-25000" dirty="0"/>
              <a:t>4</a:t>
            </a:r>
            <a:r>
              <a:rPr lang="tr-TR" sz="3200" cap="all" dirty="0"/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re-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charging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battery</a:t>
            </a:r>
            <a:r>
              <a:rPr lang="tr-TR" sz="3200" dirty="0" smtClean="0"/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words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external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given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reverse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911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2748" y="562985"/>
            <a:ext cx="11288994" cy="51706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event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;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galvanic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turned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electrolysis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externally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flowing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But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order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do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it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necessary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apply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some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galvanic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produce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galvanic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purpose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generator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placed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between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connecting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galvanic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(metal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rods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applied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means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calculated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appropriate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generator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705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Geniş ekran</PresentationFormat>
  <Paragraphs>19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Courier New</vt:lpstr>
      <vt:lpstr>inherit</vt:lpstr>
      <vt:lpstr>Times New Roman</vt:lpstr>
      <vt:lpstr>Wingdings 3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2018-04-11T22:21:51Z</dcterms:created>
  <dcterms:modified xsi:type="dcterms:W3CDTF">2018-04-11T22:22:08Z</dcterms:modified>
</cp:coreProperties>
</file>