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22F8-72FB-4BF6-B1BB-84AA6C1B765A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43D6-E9D9-4997-92B7-80A9A68E18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49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343D6-E9D9-4997-92B7-80A9A68E184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562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05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014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344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68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04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45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57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20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8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3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43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565964" y="1820773"/>
            <a:ext cx="8151541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85800"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</a:rPr>
              <a:t>KAUÇUK REÇETESİNDE YER ALAN DİĞER KİMYASALLAR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3814" y="2543382"/>
            <a:ext cx="67573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</a:rPr>
              <a:t>KAUÇUK HAMMADDELERİ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Kauçuk ürün </a:t>
            </a:r>
            <a:r>
              <a:rPr lang="en-US" sz="2400" dirty="0" err="1" smtClean="0">
                <a:ea typeface="Times New Roman" panose="02020603050405020304" pitchFamily="18" charset="0"/>
              </a:rPr>
              <a:t>hamurunun</a:t>
            </a:r>
            <a:r>
              <a:rPr lang="en-US" sz="2400" dirty="0" smtClean="0">
                <a:ea typeface="Times New Roman" panose="02020603050405020304" pitchFamily="18" charset="0"/>
              </a:rPr>
              <a:t> e</a:t>
            </a:r>
            <a:r>
              <a:rPr lang="tr-TR" sz="2400" dirty="0" smtClean="0">
                <a:ea typeface="Times New Roman" panose="02020603050405020304" pitchFamily="18" charset="0"/>
              </a:rPr>
              <a:t>n </a:t>
            </a:r>
            <a:r>
              <a:rPr lang="en-US" sz="2400" dirty="0" err="1" smtClean="0">
                <a:ea typeface="Times New Roman" panose="02020603050405020304" pitchFamily="18" charset="0"/>
              </a:rPr>
              <a:t>temel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ham </a:t>
            </a:r>
            <a:r>
              <a:rPr lang="en-US" sz="2400" dirty="0" err="1">
                <a:ea typeface="Times New Roman" panose="02020603050405020304" pitchFamily="18" charset="0"/>
              </a:rPr>
              <a:t>maddesi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a typeface="Times New Roman" panose="02020603050405020304" pitchFamily="18" charset="0"/>
              </a:rPr>
              <a:t>kauçuk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olmakla birlikte </a:t>
            </a:r>
            <a:r>
              <a:rPr lang="tr-TR" sz="2400" dirty="0" err="1" smtClean="0">
                <a:ea typeface="Times New Roman" panose="02020603050405020304" pitchFamily="18" charset="0"/>
              </a:rPr>
              <a:t>kütlee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ea typeface="Times New Roman" panose="02020603050405020304" pitchFamily="18" charset="0"/>
              </a:rPr>
              <a:t>%50 </a:t>
            </a:r>
            <a:r>
              <a:rPr lang="en-US" sz="2400" dirty="0" err="1">
                <a:ea typeface="Times New Roman" panose="02020603050405020304" pitchFamily="18" charset="0"/>
              </a:rPr>
              <a:t>oranında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kauçuk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a typeface="Times New Roman" panose="02020603050405020304" pitchFamily="18" charset="0"/>
              </a:rPr>
              <a:t>içer</a:t>
            </a:r>
            <a:r>
              <a:rPr lang="tr-TR" sz="2400" dirty="0" err="1" smtClean="0">
                <a:ea typeface="Times New Roman" panose="02020603050405020304" pitchFamily="18" charset="0"/>
              </a:rPr>
              <a:t>mektedir</a:t>
            </a:r>
            <a:r>
              <a:rPr lang="en-US" sz="2400" dirty="0" smtClean="0">
                <a:ea typeface="Times New Roman" panose="02020603050405020304" pitchFamily="18" charset="0"/>
              </a:rPr>
              <a:t>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tr-TR" sz="2400" dirty="0" smtClean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err="1" smtClean="0">
                <a:ea typeface="Times New Roman" panose="02020603050405020304" pitchFamily="18" charset="0"/>
              </a:rPr>
              <a:t>Bir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kauçuk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hamurunun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içinde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olabilen</a:t>
            </a:r>
            <a:r>
              <a:rPr lang="en-US" sz="2400" dirty="0">
                <a:ea typeface="Times New Roman" panose="02020603050405020304" pitchFamily="18" charset="0"/>
              </a:rPr>
              <a:t> ham </a:t>
            </a:r>
            <a:r>
              <a:rPr lang="en-US" sz="2400" dirty="0" err="1">
                <a:ea typeface="Times New Roman" panose="02020603050405020304" pitchFamily="18" charset="0"/>
              </a:rPr>
              <a:t>maddeler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aşağıdaki gibidir</a:t>
            </a:r>
            <a:r>
              <a:rPr lang="en-US" sz="2400" dirty="0" smtClean="0">
                <a:ea typeface="Times New Roman" panose="02020603050405020304" pitchFamily="18" charset="0"/>
              </a:rPr>
              <a:t>.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35687" y="1873527"/>
            <a:ext cx="4956313" cy="4865205"/>
          </a:xfrm>
          <a:prstGeom prst="rect">
            <a:avLst/>
          </a:prstGeom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6043853"/>
              </p:ext>
            </p:extLst>
          </p:nvPr>
        </p:nvGraphicFramePr>
        <p:xfrm>
          <a:off x="248575" y="255986"/>
          <a:ext cx="7754471" cy="14312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KİMYASI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a typeface="Times New Roman" panose="02020603050405020304" pitchFamily="18" charset="0"/>
                        </a:rPr>
                        <a:t>KAUÇUK HAMURUNUN HAZIRLANMASI</a:t>
                      </a:r>
                      <a:endParaRPr lang="tr-TR" sz="2000" dirty="0"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368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4175" y="0"/>
            <a:ext cx="11630722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85800" algn="just">
              <a:lnSpc>
                <a:spcPct val="150000"/>
              </a:lnSpc>
              <a:spcBef>
                <a:spcPts val="800"/>
              </a:spcBef>
              <a:spcAft>
                <a:spcPts val="500"/>
              </a:spcAft>
            </a:pPr>
            <a:r>
              <a:rPr lang="tr-TR" sz="2400" b="1" dirty="0" smtClean="0">
                <a:effectLst/>
                <a:ea typeface="Times New Roman" panose="02020603050405020304" pitchFamily="18" charset="0"/>
              </a:rPr>
              <a:t>H</a:t>
            </a:r>
            <a:r>
              <a:rPr lang="x-none" sz="2400" b="1" dirty="0" smtClean="0">
                <a:effectLst/>
                <a:ea typeface="Times New Roman" panose="02020603050405020304" pitchFamily="18" charset="0"/>
              </a:rPr>
              <a:t>ızlandırıcılar (AKSELERATÖRLER)</a:t>
            </a:r>
            <a:endParaRPr lang="tr-TR" sz="2400" dirty="0">
              <a:ea typeface="Times New Roman" panose="02020603050405020304" pitchFamily="18" charset="0"/>
            </a:endParaRPr>
          </a:p>
          <a:p>
            <a:pPr indent="685800" algn="just">
              <a:lnSpc>
                <a:spcPct val="150000"/>
              </a:lnSpc>
              <a:spcBef>
                <a:spcPts val="300"/>
              </a:spcBef>
              <a:spcAft>
                <a:spcPts val="700"/>
              </a:spcAft>
            </a:pPr>
            <a:r>
              <a:rPr lang="x-none" sz="2400" dirty="0">
                <a:ea typeface="Times New Roman" panose="02020603050405020304" pitchFamily="18" charset="0"/>
              </a:rPr>
              <a:t>Hızlandırıcılar, vulkanizasyon </a:t>
            </a:r>
            <a:r>
              <a:rPr lang="x-none" sz="2400">
                <a:ea typeface="Times New Roman" panose="02020603050405020304" pitchFamily="18" charset="0"/>
              </a:rPr>
              <a:t>hızını </a:t>
            </a:r>
            <a:r>
              <a:rPr lang="x-none" sz="2400" smtClean="0">
                <a:ea typeface="Times New Roman" panose="02020603050405020304" pitchFamily="18" charset="0"/>
              </a:rPr>
              <a:t>arttır</a:t>
            </a:r>
            <a:r>
              <a:rPr lang="tr-TR" sz="2400" dirty="0" err="1" smtClean="0">
                <a:ea typeface="Times New Roman" panose="02020603050405020304" pitchFamily="18" charset="0"/>
              </a:rPr>
              <a:t>mak</a:t>
            </a:r>
            <a:r>
              <a:rPr lang="tr-TR" sz="2400" dirty="0" smtClean="0">
                <a:ea typeface="Times New Roman" panose="02020603050405020304" pitchFamily="18" charset="0"/>
              </a:rPr>
              <a:t> için </a:t>
            </a:r>
            <a:r>
              <a:rPr lang="tr-TR" sz="2400" dirty="0" err="1" smtClean="0">
                <a:ea typeface="Times New Roman" panose="02020603050405020304" pitchFamily="18" charset="0"/>
              </a:rPr>
              <a:t>vulkanizasyon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aşamsından</a:t>
            </a:r>
            <a:r>
              <a:rPr lang="tr-TR" sz="2400" dirty="0" smtClean="0">
                <a:ea typeface="Times New Roman" panose="02020603050405020304" pitchFamily="18" charset="0"/>
              </a:rPr>
              <a:t> katılan katkı maddeleridir</a:t>
            </a:r>
            <a:r>
              <a:rPr lang="tr-TR" sz="2400" dirty="0" smtClean="0">
                <a:ea typeface="Times New Roman" panose="02020603050405020304" pitchFamily="18" charset="0"/>
              </a:rPr>
              <a:t>. </a:t>
            </a:r>
            <a:r>
              <a:rPr lang="tr-TR" sz="2400" dirty="0" smtClean="0">
                <a:ea typeface="Times New Roman" panose="02020603050405020304" pitchFamily="18" charset="0"/>
              </a:rPr>
              <a:t>Bu amaçla, ilk </a:t>
            </a:r>
            <a:r>
              <a:rPr lang="tr-TR" sz="2400" dirty="0" smtClean="0">
                <a:ea typeface="Times New Roman" panose="02020603050405020304" pitchFamily="18" charset="0"/>
              </a:rPr>
              <a:t>olarak </a:t>
            </a:r>
            <a:r>
              <a:rPr lang="tr-TR" sz="2400" dirty="0" smtClean="0">
                <a:ea typeface="Times New Roman" panose="02020603050405020304" pitchFamily="18" charset="0"/>
              </a:rPr>
              <a:t>anilin </a:t>
            </a:r>
            <a:r>
              <a:rPr lang="tr-TR" sz="2400" dirty="0" smtClean="0">
                <a:ea typeface="Times New Roman" panose="02020603050405020304" pitchFamily="18" charset="0"/>
              </a:rPr>
              <a:t>kimyasalı kullanılmıştır. </a:t>
            </a:r>
            <a:r>
              <a:rPr lang="tr-TR" sz="2400" dirty="0" err="1" smtClean="0">
                <a:ea typeface="Times New Roman" panose="02020603050405020304" pitchFamily="18" charset="0"/>
              </a:rPr>
              <a:t>Anak</a:t>
            </a:r>
            <a:r>
              <a:rPr lang="tr-TR" sz="2400" dirty="0" smtClean="0">
                <a:ea typeface="Times New Roman" panose="02020603050405020304" pitchFamily="18" charset="0"/>
              </a:rPr>
              <a:t>, zararlı etkileri sebebiyle </a:t>
            </a:r>
            <a:r>
              <a:rPr lang="x-none" sz="2400" smtClean="0">
                <a:ea typeface="Times New Roman" panose="02020603050405020304" pitchFamily="18" charset="0"/>
              </a:rPr>
              <a:t>merkaptobenzotiyoazol </a:t>
            </a:r>
            <a:r>
              <a:rPr lang="tr-TR" sz="2400" dirty="0" smtClean="0">
                <a:ea typeface="Times New Roman" panose="02020603050405020304" pitchFamily="18" charset="0"/>
              </a:rPr>
              <a:t>kimyasalı bu amaçla kullanılmaya başlanmıştır. </a:t>
            </a:r>
            <a:r>
              <a:rPr lang="x-none" sz="2400" smtClean="0">
                <a:ea typeface="Times New Roman" panose="02020603050405020304" pitchFamily="18" charset="0"/>
              </a:rPr>
              <a:t>Hızlandırıcılar </a:t>
            </a:r>
            <a:r>
              <a:rPr lang="x-none" sz="2400">
                <a:ea typeface="Times New Roman" panose="02020603050405020304" pitchFamily="18" charset="0"/>
              </a:rPr>
              <a:t>vulkanizasyon </a:t>
            </a:r>
            <a:r>
              <a:rPr lang="x-none" sz="2400" smtClean="0">
                <a:ea typeface="Times New Roman" panose="02020603050405020304" pitchFamily="18" charset="0"/>
              </a:rPr>
              <a:t>tepkimeleri</a:t>
            </a:r>
            <a:r>
              <a:rPr lang="tr-TR" sz="2400" dirty="0" smtClean="0">
                <a:ea typeface="Times New Roman" panose="02020603050405020304" pitchFamily="18" charset="0"/>
              </a:rPr>
              <a:t> üzerinde genel </a:t>
            </a:r>
            <a:r>
              <a:rPr lang="tr-TR" sz="2400" dirty="0" smtClean="0">
                <a:ea typeface="Times New Roman" panose="02020603050405020304" pitchFamily="18" charset="0"/>
              </a:rPr>
              <a:t>olarak etkileri aşağıdaki gibidir.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4360" y="3147364"/>
            <a:ext cx="116307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tabLst>
                <a:tab pos="540385" algn="l"/>
              </a:tabLst>
            </a:pPr>
            <a:r>
              <a:rPr lang="tr-TR" sz="2400" b="1" dirty="0">
                <a:ea typeface="Times New Roman" panose="02020603050405020304" pitchFamily="18" charset="0"/>
              </a:rPr>
              <a:t> </a:t>
            </a:r>
            <a:r>
              <a:rPr lang="tr-TR" sz="2400" b="1" dirty="0" smtClean="0">
                <a:ea typeface="Times New Roman" panose="02020603050405020304" pitchFamily="18" charset="0"/>
              </a:rPr>
              <a:t>      • Kullanılacak </a:t>
            </a:r>
            <a:r>
              <a:rPr lang="tr-TR" sz="2400" b="1" dirty="0">
                <a:ea typeface="Times New Roman" panose="02020603050405020304" pitchFamily="18" charset="0"/>
              </a:rPr>
              <a:t>kükürt miktarını </a:t>
            </a:r>
            <a:r>
              <a:rPr lang="tr-TR" sz="2400" b="1" dirty="0" smtClean="0">
                <a:ea typeface="Times New Roman" panose="02020603050405020304" pitchFamily="18" charset="0"/>
              </a:rPr>
              <a:t>azaltırlar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1000"/>
              </a:spcAft>
              <a:tabLst>
                <a:tab pos="1762125" algn="l"/>
              </a:tabLst>
            </a:pPr>
            <a:r>
              <a:rPr lang="tr-TR" sz="2400" b="1" dirty="0">
                <a:ea typeface="Times New Roman" panose="02020603050405020304" pitchFamily="18" charset="0"/>
              </a:rPr>
              <a:t>• </a:t>
            </a:r>
            <a:r>
              <a:rPr lang="tr-TR" sz="2400" b="1" dirty="0" err="1" smtClean="0">
                <a:ea typeface="Times New Roman" panose="02020603050405020304" pitchFamily="18" charset="0"/>
              </a:rPr>
              <a:t>Vulkanizasyon</a:t>
            </a:r>
            <a:r>
              <a:rPr lang="tr-TR" sz="2400" b="1" dirty="0" smtClean="0">
                <a:ea typeface="Times New Roman" panose="02020603050405020304" pitchFamily="18" charset="0"/>
              </a:rPr>
              <a:t> </a:t>
            </a:r>
            <a:r>
              <a:rPr lang="tr-TR" sz="2400" b="1" dirty="0">
                <a:ea typeface="Times New Roman" panose="02020603050405020304" pitchFamily="18" charset="0"/>
              </a:rPr>
              <a:t>süresini </a:t>
            </a:r>
            <a:r>
              <a:rPr lang="tr-TR" sz="2400" b="1" dirty="0" smtClean="0">
                <a:ea typeface="Times New Roman" panose="02020603050405020304" pitchFamily="18" charset="0"/>
              </a:rPr>
              <a:t>kısaltırlar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1000"/>
              </a:spcAft>
              <a:tabLst>
                <a:tab pos="1762125" algn="l"/>
              </a:tabLst>
            </a:pPr>
            <a:r>
              <a:rPr lang="tr-TR" sz="2400" b="1" dirty="0">
                <a:ea typeface="Times New Roman" panose="02020603050405020304" pitchFamily="18" charset="0"/>
              </a:rPr>
              <a:t>• </a:t>
            </a:r>
            <a:r>
              <a:rPr lang="tr-TR" sz="2400" b="1" dirty="0" smtClean="0">
                <a:ea typeface="Times New Roman" panose="02020603050405020304" pitchFamily="18" charset="0"/>
              </a:rPr>
              <a:t>Kauçuğun </a:t>
            </a:r>
            <a:r>
              <a:rPr lang="tr-TR" sz="2400" b="1" dirty="0">
                <a:ea typeface="Times New Roman" panose="02020603050405020304" pitchFamily="18" charset="0"/>
              </a:rPr>
              <a:t>mekanik özelliklerini geliştirirler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  <a:r>
              <a:rPr lang="tr-TR" sz="2400" dirty="0" smtClean="0">
                <a:ea typeface="Times New Roman" panose="02020603050405020304" pitchFamily="18" charset="0"/>
              </a:rPr>
              <a:t>Örneğin, kauçuk </a:t>
            </a:r>
            <a:r>
              <a:rPr lang="tr-TR" sz="2400" dirty="0">
                <a:ea typeface="Times New Roman" panose="02020603050405020304" pitchFamily="18" charset="0"/>
              </a:rPr>
              <a:t>ürünün ısı dayanımı, </a:t>
            </a:r>
            <a:r>
              <a:rPr lang="tr-TR" sz="2400" dirty="0" smtClean="0">
                <a:ea typeface="Times New Roman" panose="02020603050405020304" pitchFamily="18" charset="0"/>
              </a:rPr>
              <a:t> dinamik </a:t>
            </a:r>
            <a:r>
              <a:rPr lang="tr-TR" sz="2400" dirty="0">
                <a:ea typeface="Times New Roman" panose="02020603050405020304" pitchFamily="18" charset="0"/>
              </a:rPr>
              <a:t>özellikleri ve yaşlanma </a:t>
            </a:r>
            <a:r>
              <a:rPr lang="tr-TR" sz="2400" dirty="0" smtClean="0">
                <a:ea typeface="Times New Roman" panose="02020603050405020304" pitchFamily="18" charset="0"/>
              </a:rPr>
              <a:t>özelliklerinin iyileşmesini sağlamaktadır</a:t>
            </a:r>
            <a:r>
              <a:rPr lang="tr-TR" sz="2400" dirty="0"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tabLst>
                <a:tab pos="540385" algn="l"/>
              </a:tabLst>
            </a:pPr>
            <a:r>
              <a:rPr lang="tr-TR" sz="2400" b="1" dirty="0" smtClean="0">
                <a:ea typeface="Times New Roman" panose="02020603050405020304" pitchFamily="18" charset="0"/>
              </a:rPr>
              <a:t>	• </a:t>
            </a:r>
            <a:r>
              <a:rPr lang="tr-TR" sz="2400" b="1" dirty="0">
                <a:ea typeface="Times New Roman" panose="02020603050405020304" pitchFamily="18" charset="0"/>
              </a:rPr>
              <a:t>kauçuğun işlenmesini kolaylaştırırlar</a:t>
            </a:r>
            <a:endParaRPr lang="tr-TR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53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-394772" y="178257"/>
            <a:ext cx="5366405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6858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</a:pPr>
            <a:r>
              <a:rPr lang="x-none" sz="2400" b="1" dirty="0">
                <a:ea typeface="Times New Roman" panose="02020603050405020304" pitchFamily="18" charset="0"/>
              </a:rPr>
              <a:t>Aktive ediciler (AKTİFLEŞTİRİCİLER</a:t>
            </a:r>
            <a:r>
              <a:rPr lang="tr-TR" sz="2400" b="1" dirty="0">
                <a:ea typeface="Times New Roman" panose="02020603050405020304" pitchFamily="18" charset="0"/>
              </a:rPr>
              <a:t>) 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51791" y="1195036"/>
            <a:ext cx="116751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85800" algn="just">
              <a:lnSpc>
                <a:spcPct val="150000"/>
              </a:lnSpc>
              <a:spcBef>
                <a:spcPts val="300"/>
              </a:spcBef>
              <a:spcAft>
                <a:spcPts val="700"/>
              </a:spcAft>
            </a:pPr>
            <a:r>
              <a:rPr lang="x-none" sz="2400" dirty="0">
                <a:ea typeface="Times New Roman" panose="02020603050405020304" pitchFamily="18" charset="0"/>
              </a:rPr>
              <a:t>Aktive </a:t>
            </a:r>
            <a:r>
              <a:rPr lang="x-none" sz="2400">
                <a:ea typeface="Times New Roman" panose="02020603050405020304" pitchFamily="18" charset="0"/>
              </a:rPr>
              <a:t>ediciler </a:t>
            </a:r>
            <a:r>
              <a:rPr lang="x-none" sz="2400" smtClean="0">
                <a:ea typeface="Times New Roman" panose="02020603050405020304" pitchFamily="18" charset="0"/>
              </a:rPr>
              <a:t>hızlandırıcıların </a:t>
            </a:r>
            <a:r>
              <a:rPr lang="x-none" sz="2400" dirty="0">
                <a:ea typeface="Times New Roman" panose="02020603050405020304" pitchFamily="18" charset="0"/>
              </a:rPr>
              <a:t>etkisini </a:t>
            </a:r>
            <a:r>
              <a:rPr lang="x-none" sz="2400">
                <a:ea typeface="Times New Roman" panose="02020603050405020304" pitchFamily="18" charset="0"/>
              </a:rPr>
              <a:t>artıran </a:t>
            </a:r>
            <a:r>
              <a:rPr lang="x-none" sz="2400" smtClean="0">
                <a:ea typeface="Times New Roman" panose="02020603050405020304" pitchFamily="18" charset="0"/>
              </a:rPr>
              <a:t>maddelerdir</a:t>
            </a:r>
            <a:r>
              <a:rPr lang="x-none" sz="2400" dirty="0">
                <a:ea typeface="Times New Roman" panose="02020603050405020304" pitchFamily="18" charset="0"/>
              </a:rPr>
              <a:t>. Kauçuğun vulkanizasyonunda ikinci kimyasal </a:t>
            </a:r>
            <a:r>
              <a:rPr lang="x-none" sz="2400">
                <a:ea typeface="Times New Roman" panose="02020603050405020304" pitchFamily="18" charset="0"/>
              </a:rPr>
              <a:t>olarak </a:t>
            </a:r>
            <a:r>
              <a:rPr lang="x-none" sz="2400" smtClean="0">
                <a:ea typeface="Times New Roman" panose="02020603050405020304" pitchFamily="18" charset="0"/>
              </a:rPr>
              <a:t>kullanıl</a:t>
            </a:r>
            <a:r>
              <a:rPr lang="tr-TR" sz="2400" dirty="0" smtClean="0">
                <a:ea typeface="Times New Roman" panose="02020603050405020304" pitchFamily="18" charset="0"/>
              </a:rPr>
              <a:t>maktadırlar. </a:t>
            </a:r>
            <a:r>
              <a:rPr lang="x-none" sz="2400" smtClean="0">
                <a:ea typeface="Times New Roman" panose="02020603050405020304" pitchFamily="18" charset="0"/>
              </a:rPr>
              <a:t>Hızlandırıcı-aktive </a:t>
            </a:r>
            <a:r>
              <a:rPr lang="x-none" sz="2400" dirty="0">
                <a:ea typeface="Times New Roman" panose="02020603050405020304" pitchFamily="18" charset="0"/>
              </a:rPr>
              <a:t>edici çifti, vulkanizasyon zamanını kısaltırken, vulkanizasyon sıcaklığını düşürür</a:t>
            </a:r>
            <a:r>
              <a:rPr lang="x-none" sz="2400">
                <a:ea typeface="Times New Roman" panose="02020603050405020304" pitchFamily="18" charset="0"/>
              </a:rPr>
              <a:t>. </a:t>
            </a:r>
            <a:r>
              <a:rPr lang="tr-TR" sz="2400" dirty="0" err="1" smtClean="0">
                <a:ea typeface="Times New Roman" panose="02020603050405020304" pitchFamily="18" charset="0"/>
              </a:rPr>
              <a:t>ZnO</a:t>
            </a:r>
            <a:r>
              <a:rPr lang="tr-TR" sz="2400" dirty="0" smtClean="0">
                <a:ea typeface="Times New Roman" panose="02020603050405020304" pitchFamily="18" charset="0"/>
              </a:rPr>
              <a:t> ve </a:t>
            </a:r>
            <a:r>
              <a:rPr lang="tr-TR" sz="2400" dirty="0" err="1" smtClean="0">
                <a:ea typeface="Times New Roman" panose="02020603050405020304" pitchFamily="18" charset="0"/>
              </a:rPr>
              <a:t>MgO</a:t>
            </a:r>
            <a:r>
              <a:rPr lang="tr-TR" sz="2400" dirty="0" smtClean="0">
                <a:ea typeface="Times New Roman" panose="02020603050405020304" pitchFamily="18" charset="0"/>
              </a:rPr>
              <a:t> bu amaçla en çok kullanılan bileşiklerdir. 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8" name="Dikdörtgen 5"/>
          <p:cNvSpPr/>
          <p:nvPr/>
        </p:nvSpPr>
        <p:spPr>
          <a:xfrm>
            <a:off x="291548" y="3805410"/>
            <a:ext cx="117108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762125" algn="l"/>
              </a:tabLst>
            </a:pPr>
            <a:r>
              <a:rPr lang="en-US" sz="2400" b="1" dirty="0" err="1">
                <a:ea typeface="Times New Roman" panose="02020603050405020304" pitchFamily="18" charset="0"/>
              </a:rPr>
              <a:t>Yumuşatıcılar</a:t>
            </a:r>
            <a:r>
              <a:rPr lang="en-US" sz="2400" b="1" dirty="0">
                <a:ea typeface="Times New Roman" panose="02020603050405020304" pitchFamily="18" charset="0"/>
              </a:rPr>
              <a:t> (PROSES YAĞLARI)</a:t>
            </a:r>
            <a:endParaRPr lang="tr-TR" sz="2400" b="1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Kauçuk hamuruna katılan katkıların daha </a:t>
            </a:r>
            <a:r>
              <a:rPr lang="tr-TR" sz="2400" dirty="0">
                <a:ea typeface="Times New Roman" panose="02020603050405020304" pitchFamily="18" charset="0"/>
              </a:rPr>
              <a:t>iyi </a:t>
            </a:r>
            <a:r>
              <a:rPr lang="tr-TR" sz="2400" dirty="0" smtClean="0">
                <a:ea typeface="Times New Roman" panose="02020603050405020304" pitchFamily="18" charset="0"/>
              </a:rPr>
              <a:t>karışması </a:t>
            </a:r>
            <a:r>
              <a:rPr lang="tr-TR" sz="2400" dirty="0" err="1" smtClean="0">
                <a:ea typeface="Times New Roman" panose="02020603050405020304" pitchFamily="18" charset="0"/>
              </a:rPr>
              <a:t>sağlanırr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 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616827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184</Words>
  <Application>Microsoft Office PowerPoint</Application>
  <PresentationFormat>Özel</PresentationFormat>
  <Paragraphs>22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Office Teması</vt:lpstr>
      <vt:lpstr>Slayt 1</vt:lpstr>
      <vt:lpstr>Slayt 2</vt:lpstr>
      <vt:lpstr>Slayt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11</cp:revision>
  <dcterms:created xsi:type="dcterms:W3CDTF">2018-03-28T10:21:01Z</dcterms:created>
  <dcterms:modified xsi:type="dcterms:W3CDTF">2018-03-31T20:29:00Z</dcterms:modified>
</cp:coreProperties>
</file>