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70" r:id="rId2"/>
    <p:sldId id="256" r:id="rId3"/>
    <p:sldId id="266" r:id="rId4"/>
    <p:sldId id="267" r:id="rId5"/>
    <p:sldId id="271" r:id="rId6"/>
    <p:sldId id="268" r:id="rId7"/>
    <p:sldId id="269" r:id="rId8"/>
    <p:sldId id="265" r:id="rId9"/>
    <p:sldId id="262" r:id="rId10"/>
    <p:sldId id="263" r:id="rId11"/>
    <p:sldId id="264"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A5117E-A3A4-40A3-92D6-7614F5808135}" type="datetimeFigureOut">
              <a:rPr lang="tr-TR" smtClean="0"/>
              <a:pPr/>
              <a:t>19.04.2018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2A7927-220E-44EB-A5DE-1759B68E96AB}" type="slidenum">
              <a:rPr lang="tr-TR" smtClean="0"/>
              <a:pPr/>
              <a:t>‹#›</a:t>
            </a:fld>
            <a:endParaRPr lang="tr-TR"/>
          </a:p>
        </p:txBody>
      </p:sp>
    </p:spTree>
    <p:extLst>
      <p:ext uri="{BB962C8B-B14F-4D97-AF65-F5344CB8AC3E}">
        <p14:creationId xmlns:p14="http://schemas.microsoft.com/office/powerpoint/2010/main" val="3788156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8" name="7 Altbilgi Yer Tutucusu"/>
          <p:cNvSpPr>
            <a:spLocks noGrp="1"/>
          </p:cNvSpPr>
          <p:nvPr>
            <p:ph type="ftr" sz="quarter" idx="11"/>
          </p:nvPr>
        </p:nvSpPr>
        <p:spPr/>
        <p:txBody>
          <a:bodyPr/>
          <a:lstStyle/>
          <a:p>
            <a:endParaRPr lang="tr-TR">
              <a:solidFill>
                <a:srgbClr val="E9E5DC">
                  <a:shade val="50000"/>
                </a:srgbClr>
              </a:solidFill>
            </a:endParaRPr>
          </a:p>
        </p:txBody>
      </p:sp>
      <p:sp>
        <p:nvSpPr>
          <p:cNvPr id="11" name="10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5" name="4 Altbilgi Yer Tutucusu"/>
          <p:cNvSpPr>
            <a:spLocks noGrp="1"/>
          </p:cNvSpPr>
          <p:nvPr>
            <p:ph type="ftr" sz="quarter" idx="11"/>
          </p:nvPr>
        </p:nvSpPr>
        <p:spPr/>
        <p:txBody>
          <a:bodyPr/>
          <a:lstStyle/>
          <a:p>
            <a:endParaRPr lang="tr-TR">
              <a:solidFill>
                <a:srgbClr val="E9E5DC">
                  <a:shade val="50000"/>
                </a:srgbClr>
              </a:solidFill>
            </a:endParaRPr>
          </a:p>
        </p:txBody>
      </p:sp>
      <p:sp>
        <p:nvSpPr>
          <p:cNvPr id="6" name="5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5" name="4 Altbilgi Yer Tutucusu"/>
          <p:cNvSpPr>
            <a:spLocks noGrp="1"/>
          </p:cNvSpPr>
          <p:nvPr>
            <p:ph type="ftr" sz="quarter" idx="11"/>
          </p:nvPr>
        </p:nvSpPr>
        <p:spPr/>
        <p:txBody>
          <a:bodyPr/>
          <a:lstStyle/>
          <a:p>
            <a:endParaRPr lang="tr-TR">
              <a:solidFill>
                <a:srgbClr val="E9E5DC">
                  <a:shade val="50000"/>
                </a:srgbClr>
              </a:solidFill>
            </a:endParaRPr>
          </a:p>
        </p:txBody>
      </p:sp>
      <p:sp>
        <p:nvSpPr>
          <p:cNvPr id="6" name="5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5" name="4 Altbilgi Yer Tutucusu"/>
          <p:cNvSpPr>
            <a:spLocks noGrp="1"/>
          </p:cNvSpPr>
          <p:nvPr>
            <p:ph type="ftr" sz="quarter" idx="11"/>
          </p:nvPr>
        </p:nvSpPr>
        <p:spPr/>
        <p:txBody>
          <a:bodyPr/>
          <a:lstStyle/>
          <a:p>
            <a:endParaRPr lang="tr-TR">
              <a:solidFill>
                <a:srgbClr val="E9E5DC">
                  <a:shade val="50000"/>
                </a:srgbClr>
              </a:solidFill>
            </a:endParaRPr>
          </a:p>
        </p:txBody>
      </p:sp>
      <p:sp>
        <p:nvSpPr>
          <p:cNvPr id="6" name="5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5" name="4 Altbilgi Yer Tutucusu"/>
          <p:cNvSpPr>
            <a:spLocks noGrp="1"/>
          </p:cNvSpPr>
          <p:nvPr>
            <p:ph type="ftr" sz="quarter" idx="11"/>
          </p:nvPr>
        </p:nvSpPr>
        <p:spPr/>
        <p:txBody>
          <a:bodyPr/>
          <a:lstStyle/>
          <a:p>
            <a:endParaRPr lang="tr-TR">
              <a:solidFill>
                <a:srgbClr val="E9E5DC">
                  <a:shade val="50000"/>
                </a:srgbClr>
              </a:solidFill>
            </a:endParaRPr>
          </a:p>
        </p:txBody>
      </p:sp>
      <p:sp>
        <p:nvSpPr>
          <p:cNvPr id="6" name="5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6" name="5 Altbilgi Yer Tutucusu"/>
          <p:cNvSpPr>
            <a:spLocks noGrp="1"/>
          </p:cNvSpPr>
          <p:nvPr>
            <p:ph type="ftr" sz="quarter" idx="11"/>
          </p:nvPr>
        </p:nvSpPr>
        <p:spPr/>
        <p:txBody>
          <a:bodyPr/>
          <a:lstStyle/>
          <a:p>
            <a:endParaRPr lang="tr-TR">
              <a:solidFill>
                <a:srgbClr val="E9E5DC">
                  <a:shade val="50000"/>
                </a:srgbClr>
              </a:solidFill>
            </a:endParaRPr>
          </a:p>
        </p:txBody>
      </p:sp>
      <p:sp>
        <p:nvSpPr>
          <p:cNvPr id="7" name="6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8" name="7 Altbilgi Yer Tutucusu"/>
          <p:cNvSpPr>
            <a:spLocks noGrp="1"/>
          </p:cNvSpPr>
          <p:nvPr>
            <p:ph type="ftr" sz="quarter" idx="11"/>
          </p:nvPr>
        </p:nvSpPr>
        <p:spPr/>
        <p:txBody>
          <a:bodyPr/>
          <a:lstStyle/>
          <a:p>
            <a:endParaRPr lang="tr-TR">
              <a:solidFill>
                <a:srgbClr val="E9E5DC">
                  <a:shade val="50000"/>
                </a:srgbClr>
              </a:solidFill>
            </a:endParaRPr>
          </a:p>
        </p:txBody>
      </p:sp>
      <p:sp>
        <p:nvSpPr>
          <p:cNvPr id="9" name="8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4" name="3 Altbilgi Yer Tutucusu"/>
          <p:cNvSpPr>
            <a:spLocks noGrp="1"/>
          </p:cNvSpPr>
          <p:nvPr>
            <p:ph type="ftr" sz="quarter" idx="11"/>
          </p:nvPr>
        </p:nvSpPr>
        <p:spPr/>
        <p:txBody>
          <a:bodyPr/>
          <a:lstStyle/>
          <a:p>
            <a:endParaRPr lang="tr-TR">
              <a:solidFill>
                <a:srgbClr val="E9E5DC">
                  <a:shade val="50000"/>
                </a:srgbClr>
              </a:solidFill>
            </a:endParaRPr>
          </a:p>
        </p:txBody>
      </p:sp>
      <p:sp>
        <p:nvSpPr>
          <p:cNvPr id="5" name="4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3" name="2 Altbilgi Yer Tutucusu"/>
          <p:cNvSpPr>
            <a:spLocks noGrp="1"/>
          </p:cNvSpPr>
          <p:nvPr>
            <p:ph type="ftr" sz="quarter" idx="11"/>
          </p:nvPr>
        </p:nvSpPr>
        <p:spPr/>
        <p:txBody>
          <a:bodyPr/>
          <a:lstStyle/>
          <a:p>
            <a:endParaRPr lang="tr-TR">
              <a:solidFill>
                <a:srgbClr val="E9E5DC">
                  <a:shade val="50000"/>
                </a:srgbClr>
              </a:solidFill>
            </a:endParaRPr>
          </a:p>
        </p:txBody>
      </p:sp>
      <p:sp>
        <p:nvSpPr>
          <p:cNvPr id="4" name="3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6" name="5 Altbilgi Yer Tutucusu"/>
          <p:cNvSpPr>
            <a:spLocks noGrp="1"/>
          </p:cNvSpPr>
          <p:nvPr>
            <p:ph type="ftr" sz="quarter" idx="11"/>
          </p:nvPr>
        </p:nvSpPr>
        <p:spPr/>
        <p:txBody>
          <a:bodyPr/>
          <a:lstStyle/>
          <a:p>
            <a:endParaRPr lang="tr-TR">
              <a:solidFill>
                <a:srgbClr val="E9E5DC">
                  <a:shade val="50000"/>
                </a:srgbClr>
              </a:solidFill>
            </a:endParaRPr>
          </a:p>
        </p:txBody>
      </p:sp>
      <p:sp>
        <p:nvSpPr>
          <p:cNvPr id="7" name="6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6" name="5 Altbilgi Yer Tutucusu"/>
          <p:cNvSpPr>
            <a:spLocks noGrp="1"/>
          </p:cNvSpPr>
          <p:nvPr>
            <p:ph type="ftr" sz="quarter" idx="11"/>
          </p:nvPr>
        </p:nvSpPr>
        <p:spPr/>
        <p:txBody>
          <a:bodyPr/>
          <a:lstStyle/>
          <a:p>
            <a:endParaRPr lang="tr-TR">
              <a:solidFill>
                <a:srgbClr val="E9E5DC">
                  <a:shade val="50000"/>
                </a:srgbClr>
              </a:solidFill>
            </a:endParaRPr>
          </a:p>
        </p:txBody>
      </p:sp>
      <p:sp>
        <p:nvSpPr>
          <p:cNvPr id="7" name="6 Slayt Numarası Yer Tutucusu"/>
          <p:cNvSpPr>
            <a:spLocks noGrp="1"/>
          </p:cNvSpPr>
          <p:nvPr>
            <p:ph type="sldNum" sz="quarter" idx="12"/>
          </p:nvPr>
        </p:nvSpPr>
        <p:spPr/>
        <p:txBody>
          <a:bodyPr/>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solidFill>
                  <a:srgbClr val="E9E5DC">
                    <a:shade val="50000"/>
                  </a:srgbClr>
                </a:solidFill>
              </a:rPr>
              <a:pPr/>
              <a:t>19.04.2018</a:t>
            </a:fld>
            <a:endParaRPr lang="tr-TR">
              <a:solidFill>
                <a:srgbClr val="E9E5DC">
                  <a:shade val="50000"/>
                </a:srgbClr>
              </a:solidFill>
            </a:endParaRP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solidFill>
                <a:srgbClr val="E9E5DC">
                  <a:shade val="50000"/>
                </a:srgbClr>
              </a:solidFill>
            </a:endParaRP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solidFill>
                  <a:srgbClr val="E9E5DC">
                    <a:shade val="50000"/>
                  </a:srgbClr>
                </a:solidFill>
              </a:rPr>
              <a:pPr/>
              <a:t>‹#›</a:t>
            </a:fld>
            <a:endParaRPr lang="tr-TR">
              <a:solidFill>
                <a:srgbClr val="E9E5DC">
                  <a:shade val="50000"/>
                </a:srgb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smtClean="0">
                <a:latin typeface="Book Antiqua" pitchFamily="18" charset="0"/>
              </a:rPr>
              <a:t>KENT SOSYOLOJİSİ </a:t>
            </a:r>
            <a:r>
              <a:rPr lang="tr-TR" dirty="0" smtClean="0">
                <a:latin typeface="Book Antiqua" pitchFamily="18" charset="0"/>
              </a:rPr>
              <a:t/>
            </a:r>
            <a:br>
              <a:rPr lang="tr-TR" dirty="0" smtClean="0">
                <a:latin typeface="Book Antiqua" pitchFamily="18" charset="0"/>
              </a:rPr>
            </a:br>
            <a:r>
              <a:rPr lang="tr-TR" sz="4000" i="1" dirty="0" smtClean="0">
                <a:latin typeface="Book Antiqua" pitchFamily="18" charset="0"/>
              </a:rPr>
              <a:t>Kentsel Politikalar ve Kentte Siyasal Davranışlar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smtClean="0"/>
          </a:p>
          <a:p>
            <a:r>
              <a:rPr lang="tr-TR" b="1" dirty="0" smtClean="0">
                <a:latin typeface="Book Antiqua" pitchFamily="18" charset="0"/>
              </a:rPr>
              <a:t>Prof. Dr. Erol Demir</a:t>
            </a:r>
          </a:p>
          <a:p>
            <a:r>
              <a:rPr lang="tr-TR" b="1" dirty="0" smtClean="0">
                <a:latin typeface="Book Antiqua" pitchFamily="18" charset="0"/>
              </a:rPr>
              <a:t>Ankara Üniversitesi</a:t>
            </a:r>
          </a:p>
          <a:p>
            <a:r>
              <a:rPr lang="tr-TR" b="1" dirty="0" smtClean="0">
                <a:latin typeface="Book Antiqua" pitchFamily="18" charset="0"/>
              </a:rPr>
              <a:t>Sosyoloji Bölümü</a:t>
            </a:r>
          </a:p>
          <a:p>
            <a:r>
              <a:rPr lang="tr-TR" b="1" dirty="0" err="1" smtClean="0">
                <a:latin typeface="Book Antiqua" pitchFamily="18" charset="0"/>
              </a:rPr>
              <a:t>erol</a:t>
            </a:r>
            <a:r>
              <a:rPr lang="tr-TR" b="1" dirty="0" smtClean="0">
                <a:latin typeface="Book Antiqua" pitchFamily="18" charset="0"/>
              </a:rPr>
              <a:t>.demir@</a:t>
            </a:r>
            <a:r>
              <a:rPr lang="tr-TR" b="1" dirty="0" err="1" smtClean="0">
                <a:latin typeface="Book Antiqua" pitchFamily="18" charset="0"/>
              </a:rPr>
              <a:t>humanity</a:t>
            </a:r>
            <a:r>
              <a:rPr lang="tr-TR" b="1" dirty="0" smtClean="0">
                <a:latin typeface="Book Antiqua" pitchFamily="18" charset="0"/>
              </a:rPr>
              <a:t>.</a:t>
            </a:r>
            <a:r>
              <a:rPr lang="tr-TR" b="1" dirty="0" err="1" smtClean="0">
                <a:latin typeface="Book Antiqua" pitchFamily="18" charset="0"/>
              </a:rPr>
              <a:t>ankara</a:t>
            </a:r>
            <a:r>
              <a:rPr lang="tr-TR" b="1" dirty="0" smtClean="0">
                <a:latin typeface="Book Antiqua" pitchFamily="18" charset="0"/>
              </a:rPr>
              <a:t>.edu.tr</a:t>
            </a:r>
          </a:p>
          <a:p>
            <a:endParaRPr lang="tr-TR" sz="2400" dirty="0" smtClean="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Kentleşme ve Siyasal Davranışlar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56935" y="1825625"/>
            <a:ext cx="8679768" cy="4351338"/>
          </a:xfrm>
        </p:spPr>
        <p:txBody>
          <a:bodyPr>
            <a:normAutofit/>
          </a:bodyPr>
          <a:lstStyle/>
          <a:p>
            <a:pPr marL="0" indent="0">
              <a:buNone/>
            </a:pPr>
            <a:endParaRPr lang="tr-TR" dirty="0">
              <a:latin typeface="Book Antiqua" panose="02040602050305030304" pitchFamily="18" charset="0"/>
            </a:endParaRPr>
          </a:p>
          <a:p>
            <a:r>
              <a:rPr lang="tr-TR" dirty="0">
                <a:latin typeface="Book Antiqua" panose="02040602050305030304" pitchFamily="18" charset="0"/>
              </a:rPr>
              <a:t>«Kent hakkı»: kentin potansiyel faydalarına bütün yaşayanların eşit erişimi, bütün yaşayanların karar alma süreçlerine katılımı ve yaşayanların temel hak ve özgürlüklerini gerçekleştirebilmesidir.</a:t>
            </a:r>
          </a:p>
          <a:p>
            <a:pPr marL="0" indent="0" algn="r">
              <a:buNone/>
            </a:pPr>
            <a:r>
              <a:rPr lang="tr-TR" dirty="0">
                <a:latin typeface="Book Antiqua" panose="02040602050305030304" pitchFamily="18" charset="0"/>
              </a:rPr>
              <a:t>	</a:t>
            </a:r>
          </a:p>
          <a:p>
            <a:pPr marL="0" indent="0" algn="r">
              <a:buNone/>
            </a:pPr>
            <a:r>
              <a:rPr lang="tr-TR" dirty="0">
                <a:latin typeface="Book Antiqua" panose="02040602050305030304" pitchFamily="18" charset="0"/>
              </a:rPr>
              <a:t>	«Kent hakkı bir haykırış ve bir istektir» (</a:t>
            </a:r>
            <a:r>
              <a:rPr lang="tr-TR" dirty="0" err="1">
                <a:latin typeface="Book Antiqua" panose="02040602050305030304" pitchFamily="18" charset="0"/>
              </a:rPr>
              <a:t>LeFebvre</a:t>
            </a:r>
            <a:r>
              <a:rPr lang="tr-TR" dirty="0">
                <a:latin typeface="Book Antiqua" panose="02040602050305030304" pitchFamily="18" charset="0"/>
              </a:rPr>
              <a:t>, 1967: 158)</a:t>
            </a:r>
          </a:p>
        </p:txBody>
      </p:sp>
    </p:spTree>
    <p:extLst>
      <p:ext uri="{BB962C8B-B14F-4D97-AF65-F5344CB8AC3E}">
        <p14:creationId xmlns:p14="http://schemas.microsoft.com/office/powerpoint/2010/main" val="358102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Kentleşme ve Siyasal Davranışlar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56935" y="1825625"/>
            <a:ext cx="8679768" cy="4351338"/>
          </a:xfrm>
        </p:spPr>
        <p:txBody>
          <a:bodyPr>
            <a:normAutofit fontScale="92500" lnSpcReduction="10000"/>
          </a:bodyPr>
          <a:lstStyle/>
          <a:p>
            <a:pPr marL="0" indent="0">
              <a:buNone/>
            </a:pPr>
            <a:endParaRPr lang="tr-TR" dirty="0">
              <a:latin typeface="Book Antiqua" panose="02040602050305030304" pitchFamily="18" charset="0"/>
            </a:endParaRPr>
          </a:p>
          <a:p>
            <a:pPr marL="0" indent="0">
              <a:buNone/>
            </a:pPr>
            <a:r>
              <a:rPr lang="tr-TR" dirty="0">
                <a:latin typeface="Book Antiqua" panose="02040602050305030304" pitchFamily="18" charset="0"/>
              </a:rPr>
              <a:t>«Kent hakkı kent kaynaklarına ulaşma bireysel özgürlüğünden çok öte bir şeydir: Kenti değiştirerek kendimizi değiştirme hakkıdır. Ayrıca bireyselden çok ortak bir haktır, çünkü bu dönüşüm kaçınılmaz olarak kentleşme süreçlerini yeniden şekillendirmek üzere ortaklaşa bir gücün kullanımına dayanır. Kentlerimizi ve kendimizi yapma ve yeniden yapma özgürlüğünün en değerli ama aynı zamanda en çok ilgisiz kalınmış insan haklarımızdan biri olduğunu ileri sürmek isterim.»</a:t>
            </a:r>
          </a:p>
          <a:p>
            <a:pPr marL="0" indent="0" algn="r">
              <a:buNone/>
            </a:pPr>
            <a:r>
              <a:rPr lang="tr-TR" dirty="0">
                <a:latin typeface="Book Antiqua" panose="02040602050305030304" pitchFamily="18" charset="0"/>
              </a:rPr>
              <a:t>(</a:t>
            </a:r>
            <a:r>
              <a:rPr lang="tr-TR" dirty="0" err="1">
                <a:latin typeface="Book Antiqua" panose="02040602050305030304" pitchFamily="18" charset="0"/>
              </a:rPr>
              <a:t>Harvey</a:t>
            </a:r>
            <a:r>
              <a:rPr lang="tr-TR" dirty="0">
                <a:latin typeface="Book Antiqua" panose="02040602050305030304" pitchFamily="18" charset="0"/>
              </a:rPr>
              <a:t>, 2008: 1-2)</a:t>
            </a:r>
          </a:p>
        </p:txBody>
      </p:sp>
    </p:spTree>
    <p:extLst>
      <p:ext uri="{BB962C8B-B14F-4D97-AF65-F5344CB8AC3E}">
        <p14:creationId xmlns:p14="http://schemas.microsoft.com/office/powerpoint/2010/main" val="911520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Kentsel Politikalar ve Kentte Siyasal Davranışlar – Ders İçeriği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685777" y="2668086"/>
            <a:ext cx="9146346" cy="4351338"/>
          </a:xfrm>
        </p:spPr>
        <p:txBody>
          <a:bodyPr>
            <a:normAutofit/>
          </a:bodyPr>
          <a:lstStyle/>
          <a:p>
            <a:r>
              <a:rPr lang="tr-TR" dirty="0">
                <a:latin typeface="Book Antiqua" panose="02040602050305030304" pitchFamily="18" charset="0"/>
              </a:rPr>
              <a:t>Kentsel politikaların tanımı </a:t>
            </a:r>
          </a:p>
          <a:p>
            <a:r>
              <a:rPr lang="tr-TR" dirty="0">
                <a:latin typeface="Book Antiqua" panose="02040602050305030304" pitchFamily="18" charset="0"/>
              </a:rPr>
              <a:t>Kentsel politikaların türleri</a:t>
            </a:r>
          </a:p>
          <a:p>
            <a:r>
              <a:rPr lang="tr-TR" dirty="0">
                <a:latin typeface="Book Antiqua" panose="02040602050305030304" pitchFamily="18" charset="0"/>
              </a:rPr>
              <a:t>Kentleşme politika türleri ve örnekleri</a:t>
            </a:r>
          </a:p>
          <a:p>
            <a:r>
              <a:rPr lang="tr-TR" dirty="0">
                <a:latin typeface="Book Antiqua" panose="02040602050305030304" pitchFamily="18" charset="0"/>
              </a:rPr>
              <a:t>Diğer kentsel politika türleri ve örnekleri</a:t>
            </a:r>
          </a:p>
          <a:p>
            <a:r>
              <a:rPr lang="tr-TR" dirty="0">
                <a:latin typeface="Book Antiqua" panose="02040602050305030304" pitchFamily="18" charset="0"/>
              </a:rPr>
              <a:t>Kentte siyasal katılım ve oy oranları</a:t>
            </a:r>
          </a:p>
          <a:p>
            <a:r>
              <a:rPr lang="tr-TR" dirty="0">
                <a:latin typeface="Book Antiqua" panose="02040602050305030304" pitchFamily="18" charset="0"/>
              </a:rPr>
              <a:t>Kentte kullanılan oyun yönüne dair yaklaşımlar</a:t>
            </a:r>
          </a:p>
          <a:p>
            <a:r>
              <a:rPr lang="tr-TR" dirty="0">
                <a:latin typeface="Book Antiqua" panose="02040602050305030304" pitchFamily="18" charset="0"/>
              </a:rPr>
              <a:t>«Kent hakkı» kavramı</a:t>
            </a:r>
          </a:p>
          <a:p>
            <a:endParaRPr lang="tr-TR" dirty="0">
              <a:latin typeface="Book Antiqua" panose="02040602050305030304" pitchFamily="18" charset="0"/>
            </a:endParaRPr>
          </a:p>
          <a:p>
            <a:endParaRPr lang="tr-TR" dirty="0">
              <a:latin typeface="Book Antiqua" panose="02040602050305030304" pitchFamily="18" charset="0"/>
            </a:endParaRPr>
          </a:p>
        </p:txBody>
      </p:sp>
    </p:spTree>
    <p:extLst>
      <p:ext uri="{BB962C8B-B14F-4D97-AF65-F5344CB8AC3E}">
        <p14:creationId xmlns:p14="http://schemas.microsoft.com/office/powerpoint/2010/main" val="3841217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Kentsel Politikalar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2827" y="2020972"/>
            <a:ext cx="9146346" cy="4351338"/>
          </a:xfrm>
        </p:spPr>
        <p:txBody>
          <a:bodyPr>
            <a:normAutofit/>
          </a:bodyPr>
          <a:lstStyle/>
          <a:p>
            <a:endParaRPr lang="tr-TR" dirty="0">
              <a:latin typeface="Book Antiqua" panose="02040602050305030304" pitchFamily="18" charset="0"/>
            </a:endParaRPr>
          </a:p>
          <a:p>
            <a:r>
              <a:rPr lang="tr-TR" b="1" dirty="0">
                <a:latin typeface="Book Antiqua" panose="02040602050305030304" pitchFamily="18" charset="0"/>
              </a:rPr>
              <a:t>Kentsel Politikalar</a:t>
            </a:r>
            <a:r>
              <a:rPr lang="tr-TR" dirty="0">
                <a:latin typeface="Book Antiqua" panose="02040602050305030304" pitchFamily="18" charset="0"/>
              </a:rPr>
              <a:t>: Devletin çeşitli kuruluşlarının kentlerde ortaya çıkan sorunlara çözüm bulmak amacıyla uyguladığı politikaların toplamıdır. Yerel yönetimlerden merkezi yönetimin ilgili birimlerine kadar devletin organlarının kentlerde ortaya çıkan sorunlara müdahale etme kapasitesini ifade eder. Bu politikalar ülkenin hem refah devleti yapılanması hem de sermaye birikiminin düzeyiyle ilişkilidir.</a:t>
            </a:r>
          </a:p>
        </p:txBody>
      </p:sp>
    </p:spTree>
    <p:extLst>
      <p:ext uri="{BB962C8B-B14F-4D97-AF65-F5344CB8AC3E}">
        <p14:creationId xmlns:p14="http://schemas.microsoft.com/office/powerpoint/2010/main" val="2790825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smtClean="0">
                <a:latin typeface="Book Antiqua" panose="02040602050305030304" pitchFamily="18" charset="0"/>
              </a:rPr>
              <a:t>Kentleşme Politikaları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2827" y="2020972"/>
            <a:ext cx="9146346" cy="4351338"/>
          </a:xfrm>
        </p:spPr>
        <p:txBody>
          <a:bodyPr>
            <a:normAutofit/>
          </a:bodyPr>
          <a:lstStyle/>
          <a:p>
            <a:r>
              <a:rPr lang="tr-TR" dirty="0">
                <a:latin typeface="Book Antiqua" panose="02040602050305030304" pitchFamily="18" charset="0"/>
              </a:rPr>
              <a:t>Türkiye’de kentleşme süreçleri halen devam ettiği için kentsel politikaları “</a:t>
            </a:r>
            <a:r>
              <a:rPr lang="tr-TR" b="1" dirty="0">
                <a:latin typeface="Book Antiqua" panose="02040602050305030304" pitchFamily="18" charset="0"/>
              </a:rPr>
              <a:t>kentleşme politikaları</a:t>
            </a:r>
            <a:r>
              <a:rPr lang="tr-TR" dirty="0">
                <a:latin typeface="Book Antiqua" panose="02040602050305030304" pitchFamily="18" charset="0"/>
              </a:rPr>
              <a:t>” kavramıyla da ilişkilendirmek </a:t>
            </a:r>
            <a:r>
              <a:rPr lang="tr-TR" dirty="0" smtClean="0">
                <a:latin typeface="Book Antiqua" panose="02040602050305030304" pitchFamily="18" charset="0"/>
              </a:rPr>
              <a:t>gerekmektedir.</a:t>
            </a:r>
            <a:endParaRPr lang="tr-TR" dirty="0">
              <a:latin typeface="Book Antiqua" panose="02040602050305030304" pitchFamily="18" charset="0"/>
            </a:endParaRPr>
          </a:p>
          <a:p>
            <a:r>
              <a:rPr lang="tr-TR" dirty="0" smtClean="0">
                <a:latin typeface="Book Antiqua" panose="02040602050305030304" pitchFamily="18" charset="0"/>
              </a:rPr>
              <a:t>Keleş kentleşme </a:t>
            </a:r>
            <a:r>
              <a:rPr lang="tr-TR" dirty="0">
                <a:latin typeface="Book Antiqua" panose="02040602050305030304" pitchFamily="18" charset="0"/>
              </a:rPr>
              <a:t>politikasını şöyle tanımlamaktadır: “Köylerden kentlere olan nüfus akınlarının hızını, biçimini, coğrafi dağılışını, ülkenin kalkınmasına yardım edecek biçimde etkileyen eşgüdümlü politikaların tümüne kentleşme politikası adı verilmektedir.” </a:t>
            </a:r>
          </a:p>
        </p:txBody>
      </p:sp>
    </p:spTree>
    <p:extLst>
      <p:ext uri="{BB962C8B-B14F-4D97-AF65-F5344CB8AC3E}">
        <p14:creationId xmlns:p14="http://schemas.microsoft.com/office/powerpoint/2010/main" val="192028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smtClean="0">
                <a:latin typeface="Book Antiqua" panose="02040602050305030304" pitchFamily="18" charset="0"/>
              </a:rPr>
              <a:t>Kentsel Politika ve Kentleşme Politikaları Ayrımı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33844" y="2285376"/>
            <a:ext cx="9146346" cy="4351338"/>
          </a:xfrm>
        </p:spPr>
        <p:txBody>
          <a:bodyPr>
            <a:normAutofit/>
          </a:bodyPr>
          <a:lstStyle/>
          <a:p>
            <a:r>
              <a:rPr lang="tr-TR" dirty="0" smtClean="0">
                <a:latin typeface="Book Antiqua" panose="02040602050305030304" pitchFamily="18" charset="0"/>
              </a:rPr>
              <a:t>Kentsel politikalar, kentlerde oluşan sorunlara çözüm üretmeyi amaçlayan politikalar toplamını ifade etmekteyken; kentleşme politikaları köyden kente olan nüfus hızını ve artan kentsel nüfusun biçimini etkileyen politikalar bütününü ifade etmektedir</a:t>
            </a:r>
            <a:r>
              <a:rPr lang="tr-TR" dirty="0" smtClean="0">
                <a:latin typeface="Book Antiqua" panose="02040602050305030304" pitchFamily="18" charset="0"/>
              </a:rPr>
              <a:t>. Bir yerde iki </a:t>
            </a:r>
            <a:r>
              <a:rPr lang="tr-TR" smtClean="0">
                <a:latin typeface="Book Antiqua" panose="02040602050305030304" pitchFamily="18" charset="0"/>
              </a:rPr>
              <a:t>politika iç içe </a:t>
            </a:r>
            <a:r>
              <a:rPr lang="tr-TR" dirty="0" smtClean="0">
                <a:latin typeface="Book Antiqua" panose="02040602050305030304" pitchFamily="18" charset="0"/>
              </a:rPr>
              <a:t>geçmektedir.</a:t>
            </a:r>
            <a:endParaRPr lang="tr-TR" dirty="0">
              <a:latin typeface="Book Antiqua" panose="02040602050305030304" pitchFamily="18" charset="0"/>
            </a:endParaRPr>
          </a:p>
        </p:txBody>
      </p:sp>
    </p:spTree>
    <p:extLst>
      <p:ext uri="{BB962C8B-B14F-4D97-AF65-F5344CB8AC3E}">
        <p14:creationId xmlns:p14="http://schemas.microsoft.com/office/powerpoint/2010/main" val="1920283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smtClean="0">
                <a:latin typeface="Book Antiqua" panose="02040602050305030304" pitchFamily="18" charset="0"/>
              </a:rPr>
              <a:t>Kentleşme Politikaları</a:t>
            </a:r>
            <a:endParaRPr lang="tr-TR" b="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2827" y="2020972"/>
            <a:ext cx="9146346" cy="4351338"/>
          </a:xfrm>
        </p:spPr>
        <p:txBody>
          <a:bodyPr>
            <a:normAutofit/>
          </a:bodyPr>
          <a:lstStyle/>
          <a:p>
            <a:pPr marL="0" indent="0">
              <a:buNone/>
            </a:pPr>
            <a:r>
              <a:rPr lang="tr-TR" b="1" u="sng" dirty="0">
                <a:latin typeface="Book Antiqua" panose="02040602050305030304" pitchFamily="18" charset="0"/>
              </a:rPr>
              <a:t>Mevcut Kentleşme Politika Yaklaşımları</a:t>
            </a:r>
          </a:p>
          <a:p>
            <a:r>
              <a:rPr lang="tr-TR" dirty="0">
                <a:latin typeface="Book Antiqua" panose="02040602050305030304" pitchFamily="18" charset="0"/>
              </a:rPr>
              <a:t>Kırsal Gelişme Politikaları</a:t>
            </a:r>
          </a:p>
          <a:p>
            <a:r>
              <a:rPr lang="tr-TR" dirty="0">
                <a:latin typeface="Book Antiqua" panose="02040602050305030304" pitchFamily="18" charset="0"/>
              </a:rPr>
              <a:t>Merkezileştirme Politikaları</a:t>
            </a:r>
          </a:p>
          <a:p>
            <a:r>
              <a:rPr lang="tr-TR" dirty="0" err="1">
                <a:latin typeface="Book Antiqua" panose="02040602050305030304" pitchFamily="18" charset="0"/>
              </a:rPr>
              <a:t>Desentralizasyon</a:t>
            </a:r>
            <a:r>
              <a:rPr lang="tr-TR" dirty="0">
                <a:latin typeface="Book Antiqua" panose="02040602050305030304" pitchFamily="18" charset="0"/>
              </a:rPr>
              <a:t> Politikaları</a:t>
            </a:r>
          </a:p>
        </p:txBody>
      </p:sp>
    </p:spTree>
    <p:extLst>
      <p:ext uri="{BB962C8B-B14F-4D97-AF65-F5344CB8AC3E}">
        <p14:creationId xmlns:p14="http://schemas.microsoft.com/office/powerpoint/2010/main" val="42671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Kentsel Politikalar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2827" y="2020972"/>
            <a:ext cx="9146346" cy="4351338"/>
          </a:xfrm>
        </p:spPr>
        <p:txBody>
          <a:bodyPr>
            <a:normAutofit/>
          </a:bodyPr>
          <a:lstStyle/>
          <a:p>
            <a:pPr marL="0" indent="0">
              <a:buNone/>
            </a:pPr>
            <a:r>
              <a:rPr lang="tr-TR" b="1" u="sng" dirty="0">
                <a:latin typeface="Book Antiqua" panose="02040602050305030304" pitchFamily="18" charset="0"/>
              </a:rPr>
              <a:t>Yerel Düzeyde Kentsel Politikalar</a:t>
            </a:r>
          </a:p>
          <a:p>
            <a:pPr marL="0" indent="0">
              <a:buNone/>
            </a:pPr>
            <a:r>
              <a:rPr lang="tr-TR" dirty="0">
                <a:latin typeface="Book Antiqua" panose="02040602050305030304" pitchFamily="18" charset="0"/>
              </a:rPr>
              <a:t>Ülke genelindeki değişmelerle ilişkili ancak özellikle yerel düzeyde kentsel sorunlara çözüm bulmayı amaçlayan </a:t>
            </a:r>
            <a:r>
              <a:rPr lang="tr-TR" dirty="0" smtClean="0">
                <a:latin typeface="Book Antiqua" panose="02040602050305030304" pitchFamily="18" charset="0"/>
              </a:rPr>
              <a:t>politikalardır.</a:t>
            </a:r>
            <a:endParaRPr lang="tr-TR" dirty="0">
              <a:latin typeface="Book Antiqua" panose="02040602050305030304" pitchFamily="18" charset="0"/>
            </a:endParaRPr>
          </a:p>
          <a:p>
            <a:r>
              <a:rPr lang="tr-TR" dirty="0">
                <a:latin typeface="Book Antiqua" panose="02040602050305030304" pitchFamily="18" charset="0"/>
              </a:rPr>
              <a:t>Şehirlerin ekonomik gelişmesini sağlayıcı politikalar</a:t>
            </a:r>
          </a:p>
          <a:p>
            <a:r>
              <a:rPr lang="tr-TR" dirty="0">
                <a:latin typeface="Book Antiqua" panose="02040602050305030304" pitchFamily="18" charset="0"/>
              </a:rPr>
              <a:t>Şehirlerde konut sorununu giderici politikalar</a:t>
            </a:r>
          </a:p>
          <a:p>
            <a:r>
              <a:rPr lang="tr-TR" dirty="0">
                <a:latin typeface="Book Antiqua" panose="02040602050305030304" pitchFamily="18" charset="0"/>
              </a:rPr>
              <a:t>Kentsel altyapının geliştirilmesi politikaları</a:t>
            </a:r>
          </a:p>
          <a:p>
            <a:r>
              <a:rPr lang="tr-TR" dirty="0">
                <a:latin typeface="Book Antiqua" panose="02040602050305030304" pitchFamily="18" charset="0"/>
              </a:rPr>
              <a:t>Gecekonduya dönük sorunları çözme ve gecekondu önleme politikaları</a:t>
            </a:r>
          </a:p>
        </p:txBody>
      </p:sp>
    </p:spTree>
    <p:extLst>
      <p:ext uri="{BB962C8B-B14F-4D97-AF65-F5344CB8AC3E}">
        <p14:creationId xmlns:p14="http://schemas.microsoft.com/office/powerpoint/2010/main" val="2950498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Kentleşme ve Siyasal Davranışlar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56935" y="1825625"/>
            <a:ext cx="8679768" cy="4351338"/>
          </a:xfrm>
        </p:spPr>
        <p:txBody>
          <a:bodyPr>
            <a:normAutofit fontScale="92500" lnSpcReduction="10000"/>
          </a:bodyPr>
          <a:lstStyle/>
          <a:p>
            <a:pPr marL="0" indent="0">
              <a:buNone/>
            </a:pPr>
            <a:endParaRPr lang="tr-TR" dirty="0">
              <a:latin typeface="Book Antiqua" panose="02040602050305030304" pitchFamily="18" charset="0"/>
            </a:endParaRPr>
          </a:p>
          <a:p>
            <a:r>
              <a:rPr lang="tr-TR" dirty="0">
                <a:latin typeface="Book Antiqua" panose="02040602050305030304" pitchFamily="18" charset="0"/>
              </a:rPr>
              <a:t>Kentte siyasal katılım: kentlerde oyun sayısı ve yönü</a:t>
            </a:r>
          </a:p>
          <a:p>
            <a:r>
              <a:rPr lang="tr-TR" dirty="0">
                <a:latin typeface="Book Antiqua" panose="02040602050305030304" pitchFamily="18" charset="0"/>
              </a:rPr>
              <a:t>Karl </a:t>
            </a:r>
            <a:r>
              <a:rPr lang="tr-TR" dirty="0" err="1">
                <a:latin typeface="Book Antiqua" panose="02040602050305030304" pitchFamily="18" charset="0"/>
              </a:rPr>
              <a:t>Deutsch</a:t>
            </a:r>
            <a:r>
              <a:rPr lang="tr-TR" dirty="0">
                <a:latin typeface="Book Antiqua" panose="02040602050305030304" pitchFamily="18" charset="0"/>
              </a:rPr>
              <a:t>: çağdaşlaşma, kentleşme ve oy kullanımı arasında bir bağlantı olduğunu söylemektedir. Örneğin okur-yazarlık, tarım dışı uğraşlar, kitle iletişim araçlarının gelişmesi gibi etmenler siyasal davranışları değiştirir ve etkilemektedir. Bu kendini en iyi şekilde oy oranlarında göstermektedir. Kentleşme hızı arttıkça oy oranında artış beklenmektedir (</a:t>
            </a:r>
            <a:r>
              <a:rPr lang="tr-TR" dirty="0" err="1">
                <a:latin typeface="Book Antiqua" panose="02040602050305030304" pitchFamily="18" charset="0"/>
              </a:rPr>
              <a:t>akt</a:t>
            </a:r>
            <a:r>
              <a:rPr lang="tr-TR" dirty="0">
                <a:latin typeface="Book Antiqua" panose="02040602050305030304" pitchFamily="18" charset="0"/>
              </a:rPr>
              <a:t>, Keleş, 1993: 51-2). Ancak böyle bir yaklaşımın tüm toplumlar için geçerliliği tartışılmaktadır.</a:t>
            </a:r>
          </a:p>
        </p:txBody>
      </p:sp>
    </p:spTree>
    <p:extLst>
      <p:ext uri="{BB962C8B-B14F-4D97-AF65-F5344CB8AC3E}">
        <p14:creationId xmlns:p14="http://schemas.microsoft.com/office/powerpoint/2010/main" val="29840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857494"/>
            <a:ext cx="10515600" cy="1325563"/>
          </a:xfrm>
        </p:spPr>
        <p:txBody>
          <a:bodyPr/>
          <a:lstStyle/>
          <a:p>
            <a:pPr algn="ctr"/>
            <a:r>
              <a:rPr lang="tr-TR" b="1" dirty="0">
                <a:latin typeface="Book Antiqua" panose="02040602050305030304" pitchFamily="18" charset="0"/>
              </a:rPr>
              <a:t>Kentleşme ve Siyasal Davranışlar</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56935" y="1825625"/>
            <a:ext cx="8679768" cy="4351338"/>
          </a:xfrm>
        </p:spPr>
        <p:txBody>
          <a:bodyPr>
            <a:normAutofit fontScale="92500"/>
          </a:bodyPr>
          <a:lstStyle/>
          <a:p>
            <a:pPr marL="0" indent="0">
              <a:buNone/>
            </a:pPr>
            <a:endParaRPr lang="tr-TR" dirty="0">
              <a:latin typeface="Book Antiqua" panose="02040602050305030304" pitchFamily="18" charset="0"/>
            </a:endParaRPr>
          </a:p>
          <a:p>
            <a:r>
              <a:rPr lang="tr-TR" dirty="0">
                <a:latin typeface="Book Antiqua" panose="02040602050305030304" pitchFamily="18" charset="0"/>
              </a:rPr>
              <a:t>Kentte kullanılan oyun yönündeki değişime dair çeşitli yaklaşımlar bulunmaktadır:</a:t>
            </a:r>
          </a:p>
          <a:p>
            <a:pPr lvl="1"/>
            <a:r>
              <a:rPr lang="tr-TR" dirty="0">
                <a:latin typeface="Book Antiqua" panose="02040602050305030304" pitchFamily="18" charset="0"/>
              </a:rPr>
              <a:t>Kentleşmenin yarattığı gecekondu alanlarında çoğunlukla hizmet kesimini oluşturan marjinal toplulukların siyasal davranışının «tutucu» yönde olacağı görüşü</a:t>
            </a:r>
          </a:p>
          <a:p>
            <a:pPr lvl="1"/>
            <a:r>
              <a:rPr lang="tr-TR" dirty="0">
                <a:latin typeface="Book Antiqua" panose="02040602050305030304" pitchFamily="18" charset="0"/>
              </a:rPr>
              <a:t>Kentleşen kitlelerin yoksullaşmayla birlikte siyasal davranışlarının devrimci yönde gelişeceğini savunan görüş</a:t>
            </a:r>
          </a:p>
          <a:p>
            <a:pPr lvl="1"/>
            <a:r>
              <a:rPr lang="tr-TR" dirty="0">
                <a:latin typeface="Book Antiqua" panose="02040602050305030304" pitchFamily="18" charset="0"/>
              </a:rPr>
              <a:t>Kente gelen kesimlerin çocuklarının kentsel çevre tarafından siyasal bilinç geliştireceğini savunan «ikinci kuşak» yaklaşımı.</a:t>
            </a:r>
          </a:p>
        </p:txBody>
      </p:sp>
    </p:spTree>
    <p:extLst>
      <p:ext uri="{BB962C8B-B14F-4D97-AF65-F5344CB8AC3E}">
        <p14:creationId xmlns:p14="http://schemas.microsoft.com/office/powerpoint/2010/main" val="12896748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TotalTime>
  <Words>513</Words>
  <Application>Microsoft Office PowerPoint</Application>
  <PresentationFormat>Geniş ekran</PresentationFormat>
  <Paragraphs>53</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Book Antiqua</vt:lpstr>
      <vt:lpstr>Calibri</vt:lpstr>
      <vt:lpstr>Verdana</vt:lpstr>
      <vt:lpstr>Wingdings 2</vt:lpstr>
      <vt:lpstr>Görünüş</vt:lpstr>
      <vt:lpstr>KENT SOSYOLOJİSİ  Kentsel Politikalar ve Kentte Siyasal Davranışlar</vt:lpstr>
      <vt:lpstr>Kentsel Politikalar ve Kentte Siyasal Davranışlar – Ders İçeriği</vt:lpstr>
      <vt:lpstr>Kentsel Politikalar</vt:lpstr>
      <vt:lpstr>Kentleşme Politikaları</vt:lpstr>
      <vt:lpstr>Kentsel Politika ve Kentleşme Politikaları Ayrımı</vt:lpstr>
      <vt:lpstr>Kentleşme Politikaları</vt:lpstr>
      <vt:lpstr>Kentsel Politikalar</vt:lpstr>
      <vt:lpstr>Kentleşme ve Siyasal Davranışlar</vt:lpstr>
      <vt:lpstr>Kentleşme ve Siyasal Davranışlar</vt:lpstr>
      <vt:lpstr>Kentleşme ve Siyasal Davranışlar</vt:lpstr>
      <vt:lpstr>Kentleşme ve Siyasal Davranışlar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Sanayi Devrimi ve Kent</dc:title>
  <dc:creator>bilgiseyerim</dc:creator>
  <cp:lastModifiedBy>Demir</cp:lastModifiedBy>
  <cp:revision>152</cp:revision>
  <dcterms:created xsi:type="dcterms:W3CDTF">2018-02-06T19:04:29Z</dcterms:created>
  <dcterms:modified xsi:type="dcterms:W3CDTF">2018-04-19T12:53:30Z</dcterms:modified>
</cp:coreProperties>
</file>