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3" r:id="rId3"/>
    <p:sldId id="289" r:id="rId4"/>
    <p:sldId id="294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475656" y="1887041"/>
            <a:ext cx="5472608" cy="369331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ATLAR</a:t>
            </a:r>
            <a:r>
              <a:rPr lang="tr-TR" dirty="0" smtClean="0"/>
              <a:t> </a:t>
            </a:r>
          </a:p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</a:t>
            </a: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sintaktik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taýdan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sözlemiň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eýesi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</a:p>
          <a:p>
            <a:endParaRPr lang="tr-T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doldurgyjy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</a:t>
            </a:r>
            <a:r>
              <a:rPr lang="tr-T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habary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endParaRPr lang="tr-T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aýyrgyjy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goşma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habaryň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esasy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sözi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ýaly</a:t>
            </a:r>
            <a:r>
              <a:rPr lang="tr-TR" dirty="0" smtClean="0"/>
              <a:t> </a:t>
            </a:r>
            <a:r>
              <a:rPr lang="tr-TR" dirty="0" err="1"/>
              <a:t>hyzmatlary</a:t>
            </a:r>
            <a:r>
              <a:rPr lang="tr-TR" dirty="0"/>
              <a:t> </a:t>
            </a:r>
            <a:r>
              <a:rPr lang="tr-TR" dirty="0" err="1"/>
              <a:t>ýerine</a:t>
            </a:r>
            <a:r>
              <a:rPr lang="tr-TR" dirty="0"/>
              <a:t> </a:t>
            </a:r>
            <a:r>
              <a:rPr lang="tr-TR" dirty="0" err="1"/>
              <a:t>ýetirip</a:t>
            </a:r>
            <a:r>
              <a:rPr lang="tr-TR" dirty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. </a:t>
            </a:r>
            <a:endParaRPr lang="tr-TR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38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43808" y="2343913"/>
            <a:ext cx="325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1. </a:t>
            </a:r>
            <a:r>
              <a:rPr lang="tr-TR" b="1" dirty="0" err="1"/>
              <a:t>Atlaryň</a:t>
            </a:r>
            <a:r>
              <a:rPr lang="tr-TR" b="1" dirty="0"/>
              <a:t> semantik </a:t>
            </a:r>
            <a:r>
              <a:rPr lang="tr-TR" b="1" dirty="0" err="1"/>
              <a:t>aýratynlygy</a:t>
            </a:r>
            <a:r>
              <a:rPr lang="tr-TR" b="1" dirty="0"/>
              <a:t>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Atlara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b="1" dirty="0" err="1" smtClean="0"/>
              <a:t>bütin</a:t>
            </a:r>
            <a:r>
              <a:rPr lang="tr-TR" b="1" dirty="0" smtClean="0"/>
              <a:t> </a:t>
            </a:r>
            <a:r>
              <a:rPr lang="tr-TR" b="1" dirty="0" err="1" smtClean="0"/>
              <a:t>janlylaryň</a:t>
            </a:r>
            <a:r>
              <a:rPr lang="tr-TR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/>
              <a:t>hemme</a:t>
            </a:r>
            <a:r>
              <a:rPr lang="tr-TR" b="1" dirty="0" smtClean="0"/>
              <a:t> </a:t>
            </a:r>
            <a:r>
              <a:rPr lang="tr-TR" b="1" dirty="0" err="1" smtClean="0"/>
              <a:t>jansyz</a:t>
            </a:r>
            <a:r>
              <a:rPr lang="tr-TR" b="1" dirty="0" smtClean="0"/>
              <a:t> </a:t>
            </a:r>
            <a:r>
              <a:rPr lang="tr-TR" b="1" dirty="0" err="1"/>
              <a:t>zatlaryň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h</a:t>
            </a:r>
            <a:r>
              <a:rPr lang="tr-TR" b="1" dirty="0" smtClean="0"/>
              <a:t>er </a:t>
            </a:r>
            <a:r>
              <a:rPr lang="tr-TR" b="1" dirty="0" err="1" smtClean="0"/>
              <a:t>hili</a:t>
            </a:r>
            <a:r>
              <a:rPr lang="tr-TR" b="1" dirty="0" smtClean="0"/>
              <a:t>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/>
              <a:t>düşünjeleriň</a:t>
            </a:r>
            <a:r>
              <a:rPr lang="tr-TR" b="1" dirty="0"/>
              <a:t> </a:t>
            </a:r>
          </a:p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atlary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degişlidir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06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43808" y="2343913"/>
            <a:ext cx="325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1. </a:t>
            </a:r>
            <a:r>
              <a:rPr lang="tr-TR" b="1" dirty="0" err="1"/>
              <a:t>Atlaryň</a:t>
            </a:r>
            <a:r>
              <a:rPr lang="tr-TR" b="1" dirty="0"/>
              <a:t> semantik </a:t>
            </a:r>
            <a:r>
              <a:rPr lang="tr-TR" b="1" dirty="0" err="1"/>
              <a:t>aýratynlygy</a:t>
            </a:r>
            <a:r>
              <a:rPr lang="tr-TR" b="1" dirty="0"/>
              <a:t>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286000" y="2967335"/>
            <a:ext cx="4793156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Atlar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/>
              <a:t>hil-häsiýet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/>
              <a:t>hereket-ýagdaý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3639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59383" y="1984484"/>
            <a:ext cx="342523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2. </a:t>
            </a:r>
            <a:r>
              <a:rPr lang="tr-TR" b="1" dirty="0" err="1"/>
              <a:t>Atlaryň</a:t>
            </a:r>
            <a:r>
              <a:rPr lang="tr-TR" b="1" dirty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/>
              <a:t>aýratynlygy</a:t>
            </a:r>
            <a:r>
              <a:rPr lang="tr-TR" b="1" dirty="0"/>
              <a:t>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462532" y="2852936"/>
            <a:ext cx="561662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00B050"/>
                </a:solidFill>
              </a:rPr>
              <a:t>Atlaryň</a:t>
            </a:r>
            <a:endParaRPr lang="tr-TR" b="1" dirty="0" smtClean="0">
              <a:solidFill>
                <a:srgbClr val="00B05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alamaty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hökmünde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birnäçe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grammatik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kategoriýalara</a:t>
            </a:r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endParaRPr lang="tr-T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goşulmalara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endParaRPr lang="tr-TR" dirty="0" smtClean="0"/>
          </a:p>
          <a:p>
            <a:pPr algn="ctr"/>
            <a:r>
              <a:rPr lang="tr-TR" b="1" dirty="0" err="1" smtClean="0"/>
              <a:t>gatnaşygyny</a:t>
            </a:r>
            <a:r>
              <a:rPr lang="tr-TR" b="1" dirty="0" smtClean="0"/>
              <a:t> </a:t>
            </a:r>
            <a:r>
              <a:rPr lang="tr-TR" b="1" dirty="0" err="1" smtClean="0"/>
              <a:t>görkezmek</a:t>
            </a:r>
            <a:r>
              <a:rPr lang="tr-TR" b="1" dirty="0" smtClean="0"/>
              <a:t> bolar.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6980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59383" y="1984484"/>
            <a:ext cx="342523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2. </a:t>
            </a:r>
            <a:r>
              <a:rPr lang="tr-TR" b="1" dirty="0" err="1"/>
              <a:t>Atlaryň</a:t>
            </a:r>
            <a:r>
              <a:rPr lang="tr-TR" b="1" dirty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/>
              <a:t>aýratynlygy</a:t>
            </a:r>
            <a:r>
              <a:rPr lang="tr-TR" b="1" dirty="0"/>
              <a:t>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835696" y="2924944"/>
            <a:ext cx="514806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b="1" dirty="0">
                <a:solidFill>
                  <a:srgbClr val="00B050"/>
                </a:solidFill>
              </a:rPr>
              <a:t>Atlar </a:t>
            </a:r>
            <a:endParaRPr lang="tr-TR" b="1" dirty="0" smtClean="0">
              <a:solidFill>
                <a:srgbClr val="00B050"/>
              </a:solidFill>
            </a:endParaRP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köplük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san, </a:t>
            </a:r>
            <a:endParaRPr lang="tr-T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ýöňkeme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degişlilik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düşüm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/>
          </a:p>
          <a:p>
            <a:pPr algn="ctr"/>
            <a:r>
              <a:rPr lang="tr-TR" b="1" dirty="0" err="1" smtClean="0">
                <a:solidFill>
                  <a:srgbClr val="00B050"/>
                </a:solidFill>
              </a:rPr>
              <a:t>goşulmalaryny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kabul </a:t>
            </a:r>
            <a:r>
              <a:rPr lang="tr-TR" b="1" dirty="0" err="1">
                <a:solidFill>
                  <a:srgbClr val="00B050"/>
                </a:solidFill>
              </a:rPr>
              <a:t>edýärler</a:t>
            </a:r>
            <a:r>
              <a:rPr lang="tr-TR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57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91680" y="2690336"/>
            <a:ext cx="538747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Türkmen dilinde atlar </a:t>
            </a:r>
            <a:r>
              <a:rPr lang="tr-TR" b="1" dirty="0" err="1">
                <a:solidFill>
                  <a:srgbClr val="00B050"/>
                </a:solidFill>
              </a:rPr>
              <a:t>manylary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boýunça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endParaRPr lang="tr-TR" b="1" dirty="0" smtClean="0">
              <a:solidFill>
                <a:srgbClr val="00B050"/>
              </a:solidFill>
            </a:endParaRP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C00000"/>
                </a:solidFill>
              </a:rPr>
              <a:t>1. has </a:t>
            </a:r>
            <a:r>
              <a:rPr lang="tr-TR" b="1" dirty="0" err="1">
                <a:solidFill>
                  <a:srgbClr val="C00000"/>
                </a:solidFill>
              </a:rPr>
              <a:t>we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jyns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atlara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C00000"/>
                </a:solidFill>
              </a:rPr>
              <a:t>2. </a:t>
            </a:r>
            <a:r>
              <a:rPr lang="tr-TR" b="1" dirty="0" err="1">
                <a:solidFill>
                  <a:srgbClr val="C00000"/>
                </a:solidFill>
              </a:rPr>
              <a:t>anyk</a:t>
            </a:r>
            <a:r>
              <a:rPr lang="tr-TR" b="1" dirty="0">
                <a:solidFill>
                  <a:srgbClr val="C00000"/>
                </a:solidFill>
              </a:rPr>
              <a:t> (</a:t>
            </a:r>
            <a:r>
              <a:rPr lang="tr-TR" b="1" dirty="0" err="1">
                <a:solidFill>
                  <a:srgbClr val="C00000"/>
                </a:solidFill>
              </a:rPr>
              <a:t>konkret</a:t>
            </a:r>
            <a:r>
              <a:rPr lang="tr-TR" b="1" dirty="0">
                <a:solidFill>
                  <a:srgbClr val="C00000"/>
                </a:solidFill>
              </a:rPr>
              <a:t>) </a:t>
            </a:r>
            <a:r>
              <a:rPr lang="tr-TR" b="1" dirty="0" err="1">
                <a:solidFill>
                  <a:srgbClr val="C00000"/>
                </a:solidFill>
              </a:rPr>
              <a:t>we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umumy</a:t>
            </a:r>
            <a:r>
              <a:rPr lang="tr-TR" b="1" dirty="0">
                <a:solidFill>
                  <a:srgbClr val="C00000"/>
                </a:solidFill>
              </a:rPr>
              <a:t> (</a:t>
            </a:r>
            <a:r>
              <a:rPr lang="tr-TR" b="1" dirty="0" err="1">
                <a:solidFill>
                  <a:srgbClr val="C00000"/>
                </a:solidFill>
              </a:rPr>
              <a:t>abstrakt</a:t>
            </a:r>
            <a:r>
              <a:rPr lang="tr-TR" b="1" dirty="0">
                <a:solidFill>
                  <a:srgbClr val="C00000"/>
                </a:solidFill>
              </a:rPr>
              <a:t>) </a:t>
            </a:r>
            <a:r>
              <a:rPr lang="tr-TR" b="1" dirty="0" smtClean="0">
                <a:solidFill>
                  <a:srgbClr val="C00000"/>
                </a:solidFill>
              </a:rPr>
              <a:t>atlara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C00000"/>
                </a:solidFill>
              </a:rPr>
              <a:t>3. </a:t>
            </a:r>
            <a:r>
              <a:rPr lang="tr-TR" b="1" dirty="0" err="1">
                <a:solidFill>
                  <a:srgbClr val="C00000"/>
                </a:solidFill>
              </a:rPr>
              <a:t>täk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we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jemleýji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endParaRPr lang="tr-TR" b="1" dirty="0" smtClean="0">
              <a:solidFill>
                <a:srgbClr val="C00000"/>
              </a:solidFill>
            </a:endParaRPr>
          </a:p>
          <a:p>
            <a:endParaRPr lang="tr-TR" dirty="0"/>
          </a:p>
          <a:p>
            <a:pPr algn="ctr"/>
            <a:r>
              <a:rPr lang="tr-TR" b="1" dirty="0" smtClean="0">
                <a:solidFill>
                  <a:srgbClr val="00B050"/>
                </a:solidFill>
              </a:rPr>
              <a:t>atlara </a:t>
            </a:r>
            <a:r>
              <a:rPr lang="tr-TR" b="1" dirty="0" err="1">
                <a:solidFill>
                  <a:srgbClr val="00B050"/>
                </a:solidFill>
              </a:rPr>
              <a:t>bölünýär</a:t>
            </a:r>
            <a:r>
              <a:rPr lang="tr-TR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23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51920" y="2716470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827584" y="4388890"/>
            <a:ext cx="7476974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-</a:t>
            </a:r>
            <a:r>
              <a:rPr lang="tr-TR" b="1" dirty="0" err="1"/>
              <a:t>lar</a:t>
            </a:r>
            <a:r>
              <a:rPr lang="tr-TR" b="1" dirty="0"/>
              <a:t>/-</a:t>
            </a:r>
            <a:r>
              <a:rPr lang="tr-TR" b="1" dirty="0" err="1"/>
              <a:t>ler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Aý-lar</a:t>
            </a:r>
            <a:r>
              <a:rPr lang="tr-TR" b="1" dirty="0">
                <a:solidFill>
                  <a:srgbClr val="C00000"/>
                </a:solidFill>
              </a:rPr>
              <a:t>, Gül-</a:t>
            </a:r>
            <a:r>
              <a:rPr lang="tr-TR" b="1" dirty="0" err="1">
                <a:solidFill>
                  <a:srgbClr val="C00000"/>
                </a:solidFill>
              </a:rPr>
              <a:t>ler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Beg-ler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Şa-lar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</a:t>
            </a:r>
            <a:r>
              <a:rPr lang="tr-TR" b="1" dirty="0" err="1"/>
              <a:t>ym</a:t>
            </a:r>
            <a:r>
              <a:rPr lang="tr-TR" b="1" dirty="0"/>
              <a:t>/-im/-um/-</a:t>
            </a:r>
            <a:r>
              <a:rPr lang="tr-TR" b="1" dirty="0" err="1"/>
              <a:t>üm</a:t>
            </a:r>
            <a:r>
              <a:rPr lang="tr-TR" b="1" dirty="0"/>
              <a:t>/-m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Mah-ym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Şyh-ym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Bäş</a:t>
            </a:r>
            <a:r>
              <a:rPr lang="tr-TR" b="1" dirty="0">
                <a:solidFill>
                  <a:srgbClr val="C00000"/>
                </a:solidFill>
              </a:rPr>
              <a:t>-im, </a:t>
            </a:r>
            <a:r>
              <a:rPr lang="tr-TR" b="1" dirty="0" err="1">
                <a:solidFill>
                  <a:srgbClr val="C00000"/>
                </a:solidFill>
              </a:rPr>
              <a:t>Goç</a:t>
            </a:r>
            <a:r>
              <a:rPr lang="tr-TR" b="1" dirty="0">
                <a:solidFill>
                  <a:srgbClr val="C00000"/>
                </a:solidFill>
              </a:rPr>
              <a:t>-um, Sat-</a:t>
            </a:r>
            <a:r>
              <a:rPr lang="tr-TR" b="1" dirty="0" err="1">
                <a:solidFill>
                  <a:srgbClr val="C00000"/>
                </a:solidFill>
              </a:rPr>
              <a:t>ym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51920" y="2716470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51097" y="4356261"/>
            <a:ext cx="684076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-</a:t>
            </a:r>
            <a:r>
              <a:rPr lang="tr-TR" b="1" dirty="0" err="1"/>
              <a:t>dy</a:t>
            </a:r>
            <a:r>
              <a:rPr lang="tr-TR" b="1" dirty="0"/>
              <a:t>/-</a:t>
            </a:r>
            <a:r>
              <a:rPr lang="tr-TR" b="1" dirty="0" err="1"/>
              <a:t>di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>
                <a:solidFill>
                  <a:srgbClr val="C00000"/>
                </a:solidFill>
              </a:rPr>
              <a:t>Dön-di, Gel-di, </a:t>
            </a:r>
            <a:r>
              <a:rPr lang="tr-TR" b="1" dirty="0" err="1">
                <a:solidFill>
                  <a:srgbClr val="C00000"/>
                </a:solidFill>
              </a:rPr>
              <a:t>Ber</a:t>
            </a:r>
            <a:r>
              <a:rPr lang="tr-TR" b="1" dirty="0">
                <a:solidFill>
                  <a:srgbClr val="C00000"/>
                </a:solidFill>
              </a:rPr>
              <a:t>-</a:t>
            </a:r>
            <a:r>
              <a:rPr lang="tr-TR" b="1" dirty="0" err="1">
                <a:solidFill>
                  <a:srgbClr val="C00000"/>
                </a:solidFill>
              </a:rPr>
              <a:t>di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Ýag-dy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</a:t>
            </a:r>
            <a:r>
              <a:rPr lang="tr-TR" b="1" dirty="0" smtClean="0"/>
              <a:t>sun</a:t>
            </a:r>
            <a:r>
              <a:rPr lang="tr-TR" b="1" dirty="0"/>
              <a:t>/-</a:t>
            </a:r>
            <a:r>
              <a:rPr lang="tr-TR" b="1" dirty="0" smtClean="0"/>
              <a:t>sün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>
                <a:solidFill>
                  <a:srgbClr val="C00000"/>
                </a:solidFill>
              </a:rPr>
              <a:t>Dur-sun, Gül-sün</a:t>
            </a:r>
          </a:p>
          <a:p>
            <a:r>
              <a:rPr lang="tr-TR" b="1" dirty="0"/>
              <a:t>-</a:t>
            </a:r>
            <a:r>
              <a:rPr lang="tr-TR" b="1" dirty="0" err="1"/>
              <a:t>yp</a:t>
            </a:r>
            <a:r>
              <a:rPr lang="tr-TR" b="1" dirty="0"/>
              <a:t>/-ip/-</a:t>
            </a:r>
            <a:r>
              <a:rPr lang="tr-TR" b="1" dirty="0" err="1"/>
              <a:t>up</a:t>
            </a:r>
            <a:r>
              <a:rPr lang="tr-TR" b="1" dirty="0"/>
              <a:t>/-</a:t>
            </a:r>
            <a:r>
              <a:rPr lang="tr-TR" b="1" dirty="0" err="1"/>
              <a:t>üp</a:t>
            </a:r>
            <a:r>
              <a:rPr lang="tr-TR" b="1" dirty="0"/>
              <a:t>/-p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Gaý-yp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Saý-yp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Syla</a:t>
            </a:r>
            <a:r>
              <a:rPr lang="tr-TR" b="1" dirty="0">
                <a:solidFill>
                  <a:srgbClr val="C00000"/>
                </a:solidFill>
              </a:rPr>
              <a:t>-p, </a:t>
            </a:r>
            <a:r>
              <a:rPr lang="tr-TR" b="1" dirty="0" err="1">
                <a:solidFill>
                  <a:srgbClr val="C00000"/>
                </a:solidFill>
              </a:rPr>
              <a:t>Ýalka</a:t>
            </a:r>
            <a:r>
              <a:rPr lang="tr-TR" b="1" dirty="0">
                <a:solidFill>
                  <a:srgbClr val="C00000"/>
                </a:solidFill>
              </a:rPr>
              <a:t>-p, </a:t>
            </a:r>
            <a:r>
              <a:rPr lang="tr-TR" b="1" dirty="0" err="1">
                <a:solidFill>
                  <a:srgbClr val="C00000"/>
                </a:solidFill>
              </a:rPr>
              <a:t>Saýla</a:t>
            </a:r>
            <a:r>
              <a:rPr lang="tr-TR" b="1" dirty="0">
                <a:solidFill>
                  <a:srgbClr val="C00000"/>
                </a:solidFill>
              </a:rPr>
              <a:t>-p</a:t>
            </a:r>
          </a:p>
        </p:txBody>
      </p:sp>
    </p:spTree>
    <p:extLst>
      <p:ext uri="{BB962C8B-B14F-4D97-AF65-F5344CB8AC3E}">
        <p14:creationId xmlns:p14="http://schemas.microsoft.com/office/powerpoint/2010/main" val="111972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51920" y="2716470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971600" y="4293096"/>
            <a:ext cx="6840760" cy="147732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-</a:t>
            </a:r>
            <a:r>
              <a:rPr lang="tr-TR" b="1" dirty="0"/>
              <a:t>an/-en </a:t>
            </a:r>
            <a:r>
              <a:rPr lang="tr-TR" b="1" dirty="0" err="1"/>
              <a:t>goşulmasy</a:t>
            </a:r>
            <a:r>
              <a:rPr lang="tr-TR" dirty="0"/>
              <a:t>; </a:t>
            </a:r>
            <a:r>
              <a:rPr lang="tr-TR" b="1" dirty="0">
                <a:solidFill>
                  <a:srgbClr val="C00000"/>
                </a:solidFill>
              </a:rPr>
              <a:t>Çak-an, </a:t>
            </a:r>
            <a:r>
              <a:rPr lang="tr-TR" b="1" dirty="0" err="1">
                <a:solidFill>
                  <a:srgbClr val="C00000"/>
                </a:solidFill>
              </a:rPr>
              <a:t>Joş</a:t>
            </a:r>
            <a:r>
              <a:rPr lang="tr-TR" b="1" dirty="0">
                <a:solidFill>
                  <a:srgbClr val="C00000"/>
                </a:solidFill>
              </a:rPr>
              <a:t>-an, Gel-en, Dol-an, </a:t>
            </a:r>
            <a:r>
              <a:rPr lang="tr-TR" b="1" dirty="0" err="1">
                <a:solidFill>
                  <a:srgbClr val="C00000"/>
                </a:solidFill>
              </a:rPr>
              <a:t>Galk</a:t>
            </a:r>
            <a:r>
              <a:rPr lang="tr-TR" b="1" dirty="0">
                <a:solidFill>
                  <a:srgbClr val="C00000"/>
                </a:solidFill>
              </a:rPr>
              <a:t>-an, </a:t>
            </a:r>
            <a:r>
              <a:rPr lang="tr-TR" b="1" dirty="0" err="1" smtClean="0">
                <a:solidFill>
                  <a:srgbClr val="C00000"/>
                </a:solidFill>
              </a:rPr>
              <a:t>Çoý</a:t>
            </a:r>
            <a:r>
              <a:rPr lang="tr-TR" b="1" dirty="0" smtClean="0">
                <a:solidFill>
                  <a:srgbClr val="C00000"/>
                </a:solidFill>
              </a:rPr>
              <a:t>-an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</a:t>
            </a:r>
            <a:r>
              <a:rPr lang="tr-TR" b="1" dirty="0" err="1"/>
              <a:t>maz</a:t>
            </a:r>
            <a:r>
              <a:rPr lang="tr-TR" b="1" dirty="0"/>
              <a:t>/-</a:t>
            </a:r>
            <a:r>
              <a:rPr lang="tr-TR" b="1" dirty="0" err="1"/>
              <a:t>mez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Taý-maz</a:t>
            </a:r>
            <a:r>
              <a:rPr lang="tr-TR" b="1" dirty="0">
                <a:solidFill>
                  <a:srgbClr val="C00000"/>
                </a:solidFill>
              </a:rPr>
              <a:t>, Dön-</a:t>
            </a:r>
            <a:r>
              <a:rPr lang="tr-TR" b="1" dirty="0" err="1">
                <a:solidFill>
                  <a:srgbClr val="C00000"/>
                </a:solidFill>
              </a:rPr>
              <a:t>mez</a:t>
            </a:r>
            <a:r>
              <a:rPr lang="tr-TR" b="1" dirty="0">
                <a:solidFill>
                  <a:srgbClr val="C00000"/>
                </a:solidFill>
              </a:rPr>
              <a:t>, Sol-</a:t>
            </a:r>
            <a:r>
              <a:rPr lang="tr-TR" b="1" dirty="0" err="1">
                <a:solidFill>
                  <a:srgbClr val="C00000"/>
                </a:solidFill>
              </a:rPr>
              <a:t>maz</a:t>
            </a:r>
            <a:r>
              <a:rPr lang="tr-TR" b="1" dirty="0">
                <a:solidFill>
                  <a:srgbClr val="C00000"/>
                </a:solidFill>
              </a:rPr>
              <a:t>, Öl-</a:t>
            </a:r>
            <a:r>
              <a:rPr lang="tr-TR" b="1" dirty="0" err="1">
                <a:solidFill>
                  <a:srgbClr val="C00000"/>
                </a:solidFill>
              </a:rPr>
              <a:t>mez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smtClean="0">
                <a:solidFill>
                  <a:srgbClr val="C00000"/>
                </a:solidFill>
              </a:rPr>
              <a:t>Al-</a:t>
            </a:r>
            <a:r>
              <a:rPr lang="tr-TR" b="1" dirty="0" err="1" smtClean="0">
                <a:solidFill>
                  <a:srgbClr val="C00000"/>
                </a:solidFill>
              </a:rPr>
              <a:t>maz</a:t>
            </a:r>
            <a:endParaRPr lang="tr-TR" b="1" dirty="0" smtClean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3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31813" y="2528579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99592" y="4077072"/>
            <a:ext cx="7056783" cy="120032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-</a:t>
            </a:r>
            <a:r>
              <a:rPr lang="tr-TR" b="1" dirty="0" err="1"/>
              <a:t>ly</a:t>
            </a:r>
            <a:r>
              <a:rPr lang="tr-TR" b="1" dirty="0"/>
              <a:t>/-</a:t>
            </a:r>
            <a:r>
              <a:rPr lang="tr-TR" b="1" dirty="0" err="1"/>
              <a:t>li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Il</a:t>
            </a:r>
            <a:r>
              <a:rPr lang="tr-TR" b="1" dirty="0">
                <a:solidFill>
                  <a:srgbClr val="C00000"/>
                </a:solidFill>
              </a:rPr>
              <a:t>-</a:t>
            </a:r>
            <a:r>
              <a:rPr lang="tr-TR" b="1" dirty="0" err="1">
                <a:solidFill>
                  <a:srgbClr val="C00000"/>
                </a:solidFill>
              </a:rPr>
              <a:t>li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Toý-ly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Ýol-ly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Baý-ly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Beg</a:t>
            </a:r>
            <a:r>
              <a:rPr lang="tr-TR" b="1" dirty="0">
                <a:solidFill>
                  <a:srgbClr val="C00000"/>
                </a:solidFill>
              </a:rPr>
              <a:t>-</a:t>
            </a:r>
            <a:r>
              <a:rPr lang="tr-TR" b="1" dirty="0" err="1">
                <a:solidFill>
                  <a:srgbClr val="C00000"/>
                </a:solidFill>
              </a:rPr>
              <a:t>li</a:t>
            </a:r>
            <a:r>
              <a:rPr lang="tr-TR" b="1" dirty="0">
                <a:solidFill>
                  <a:srgbClr val="C00000"/>
                </a:solidFill>
              </a:rPr>
              <a:t>, Gül-li, Gar-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Sapar-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Kaka-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Ata-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Durdu-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Mane</a:t>
            </a:r>
            <a:r>
              <a:rPr lang="tr-TR" b="1" dirty="0">
                <a:solidFill>
                  <a:srgbClr val="C00000"/>
                </a:solidFill>
              </a:rPr>
              <a:t>-</a:t>
            </a:r>
            <a:r>
              <a:rPr lang="tr-TR" b="1" dirty="0" err="1">
                <a:solidFill>
                  <a:srgbClr val="C00000"/>
                </a:solidFill>
              </a:rPr>
              <a:t>li</a:t>
            </a:r>
            <a:r>
              <a:rPr lang="tr-TR" b="1" dirty="0">
                <a:solidFill>
                  <a:srgbClr val="C00000"/>
                </a:solidFill>
              </a:rPr>
              <a:t>, Gürgen-li, Çörek-li, </a:t>
            </a:r>
            <a:r>
              <a:rPr lang="tr-TR" b="1" dirty="0" err="1">
                <a:solidFill>
                  <a:srgbClr val="C00000"/>
                </a:solidFill>
              </a:rPr>
              <a:t>Artyk-ly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-ç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Begen</a:t>
            </a:r>
            <a:r>
              <a:rPr lang="tr-TR" b="1" dirty="0">
                <a:solidFill>
                  <a:srgbClr val="C00000"/>
                </a:solidFill>
              </a:rPr>
              <a:t>-ç, </a:t>
            </a:r>
            <a:r>
              <a:rPr lang="tr-TR" b="1" dirty="0" err="1">
                <a:solidFill>
                  <a:srgbClr val="C00000"/>
                </a:solidFill>
              </a:rPr>
              <a:t>Daýan</a:t>
            </a:r>
            <a:r>
              <a:rPr lang="tr-TR" b="1" dirty="0">
                <a:solidFill>
                  <a:srgbClr val="C00000"/>
                </a:solidFill>
              </a:rPr>
              <a:t>-ç, </a:t>
            </a:r>
            <a:r>
              <a:rPr lang="tr-TR" b="1" dirty="0" err="1">
                <a:solidFill>
                  <a:srgbClr val="C00000"/>
                </a:solidFill>
              </a:rPr>
              <a:t>Söýen</a:t>
            </a:r>
            <a:r>
              <a:rPr lang="tr-TR" b="1" dirty="0">
                <a:solidFill>
                  <a:srgbClr val="C00000"/>
                </a:solidFill>
              </a:rPr>
              <a:t>-ç, </a:t>
            </a:r>
            <a:r>
              <a:rPr lang="tr-TR" b="1" dirty="0" err="1">
                <a:solidFill>
                  <a:srgbClr val="C00000"/>
                </a:solidFill>
              </a:rPr>
              <a:t>Guwan</a:t>
            </a:r>
            <a:r>
              <a:rPr lang="tr-TR" b="1" dirty="0">
                <a:solidFill>
                  <a:srgbClr val="C00000"/>
                </a:solidFill>
              </a:rPr>
              <a:t>-ç</a:t>
            </a:r>
          </a:p>
          <a:p>
            <a:r>
              <a:rPr lang="tr-TR" b="1" dirty="0"/>
              <a:t>-</a:t>
            </a:r>
            <a:r>
              <a:rPr lang="tr-TR" b="1" dirty="0" err="1"/>
              <a:t>yş</a:t>
            </a:r>
            <a:r>
              <a:rPr lang="tr-TR" b="1" dirty="0"/>
              <a:t>/-iş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Mam-yş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Käb</a:t>
            </a:r>
            <a:r>
              <a:rPr lang="tr-TR" b="1" dirty="0">
                <a:solidFill>
                  <a:srgbClr val="C00000"/>
                </a:solidFill>
              </a:rPr>
              <a:t>-iş, </a:t>
            </a:r>
            <a:r>
              <a:rPr lang="tr-TR" b="1" dirty="0" err="1">
                <a:solidFill>
                  <a:srgbClr val="C00000"/>
                </a:solidFill>
              </a:rPr>
              <a:t>Bab-yş</a:t>
            </a:r>
            <a:r>
              <a:rPr lang="tr-TR" b="1" dirty="0">
                <a:solidFill>
                  <a:srgbClr val="C00000"/>
                </a:solidFill>
              </a:rPr>
              <a:t>, Ene-ş, </a:t>
            </a:r>
            <a:r>
              <a:rPr lang="tr-TR" b="1" dirty="0" err="1">
                <a:solidFill>
                  <a:srgbClr val="C00000"/>
                </a:solidFill>
              </a:rPr>
              <a:t>Eje</a:t>
            </a:r>
            <a:r>
              <a:rPr lang="tr-TR" b="1" dirty="0">
                <a:solidFill>
                  <a:srgbClr val="C00000"/>
                </a:solidFill>
              </a:rPr>
              <a:t>-ş, </a:t>
            </a:r>
            <a:r>
              <a:rPr lang="tr-TR" b="1" dirty="0" err="1">
                <a:solidFill>
                  <a:srgbClr val="C00000"/>
                </a:solidFill>
              </a:rPr>
              <a:t>Hoja</a:t>
            </a:r>
            <a:r>
              <a:rPr lang="tr-TR" b="1" dirty="0">
                <a:solidFill>
                  <a:srgbClr val="C00000"/>
                </a:solidFill>
              </a:rPr>
              <a:t>-ş, Kak-</a:t>
            </a:r>
            <a:r>
              <a:rPr lang="tr-TR" b="1" dirty="0" err="1">
                <a:solidFill>
                  <a:srgbClr val="C00000"/>
                </a:solidFill>
              </a:rPr>
              <a:t>yş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2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5544616" cy="5760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000" b="1" i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GÜNEY-BATI (OĞUZ) GRUBU</a:t>
            </a:r>
            <a:r>
              <a:rPr lang="tr-TR" sz="3000" b="1" i="1" dirty="0" smtClean="0">
                <a:solidFill>
                  <a:srgbClr val="FFC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tr-TR" sz="3000" b="1" i="1" dirty="0">
              <a:solidFill>
                <a:srgbClr val="FFC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1" name="Picture 3" descr="http://turklehceleri.humanity.ankara.edu.tr/kisiler/merd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800200" cy="3312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turklehceleri.humanity.ankara.edu.tr/kisiler/bsariy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18002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urklehceleri.humanity.ankara.edu.tr/kisiler/gsagl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87220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_s2069"/>
          <p:cNvSpPr>
            <a:spLocks noChangeArrowheads="1"/>
          </p:cNvSpPr>
          <p:nvPr/>
        </p:nvSpPr>
        <p:spPr bwMode="auto">
          <a:xfrm>
            <a:off x="2843808" y="1700808"/>
            <a:ext cx="4608512" cy="10081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1400" b="1" dirty="0" smtClean="0">
              <a:solidFill>
                <a:srgbClr val="87362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Güney-Batı (Oğuz) Türk Lehçeleri ve Edebiyatları 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Dr. Melek ERDEM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Doç. Dr. Berdi SARIYEV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Yrd. Doç. Dr. G. Selcan SAĞLIK-ŞAHİN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3600" b="1" dirty="0" smtClean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3568" y="5373216"/>
            <a:ext cx="212885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Prof. Dr. Melek ERDEM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059832" y="5373216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364088" y="5373216"/>
            <a:ext cx="323492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Yrd. 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Selcan SAĞLIK-ŞAHİN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31813" y="2528579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55576" y="4163105"/>
            <a:ext cx="7548982" cy="147732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-</a:t>
            </a:r>
            <a:r>
              <a:rPr lang="tr-TR" b="1" dirty="0" err="1"/>
              <a:t>yk</a:t>
            </a:r>
            <a:r>
              <a:rPr lang="tr-TR" b="1" dirty="0"/>
              <a:t>/-</a:t>
            </a:r>
            <a:r>
              <a:rPr lang="tr-TR" b="1" dirty="0" err="1"/>
              <a:t>ik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>
                <a:solidFill>
                  <a:srgbClr val="C00000"/>
                </a:solidFill>
              </a:rPr>
              <a:t>Art-</a:t>
            </a:r>
            <a:r>
              <a:rPr lang="tr-TR" b="1" dirty="0" err="1">
                <a:solidFill>
                  <a:srgbClr val="C00000"/>
                </a:solidFill>
              </a:rPr>
              <a:t>yk</a:t>
            </a:r>
            <a:r>
              <a:rPr lang="tr-TR" b="1" dirty="0">
                <a:solidFill>
                  <a:srgbClr val="C00000"/>
                </a:solidFill>
              </a:rPr>
              <a:t>, Kert-</a:t>
            </a:r>
            <a:r>
              <a:rPr lang="tr-TR" b="1" dirty="0" err="1">
                <a:solidFill>
                  <a:srgbClr val="C00000"/>
                </a:solidFill>
              </a:rPr>
              <a:t>ik</a:t>
            </a:r>
            <a:r>
              <a:rPr lang="tr-TR" b="1" dirty="0">
                <a:solidFill>
                  <a:srgbClr val="C00000"/>
                </a:solidFill>
              </a:rPr>
              <a:t>, Çap-</a:t>
            </a:r>
            <a:r>
              <a:rPr lang="tr-TR" b="1" dirty="0" err="1">
                <a:solidFill>
                  <a:srgbClr val="C00000"/>
                </a:solidFill>
              </a:rPr>
              <a:t>yk</a:t>
            </a:r>
            <a:r>
              <a:rPr lang="tr-TR" b="1" dirty="0" smtClean="0">
                <a:solidFill>
                  <a:srgbClr val="C00000"/>
                </a:solidFill>
              </a:rPr>
              <a:t>,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-lak/-</a:t>
            </a:r>
            <a:r>
              <a:rPr lang="tr-TR" b="1" dirty="0" err="1"/>
              <a:t>lek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Taý</a:t>
            </a:r>
            <a:r>
              <a:rPr lang="tr-TR" b="1" dirty="0">
                <a:solidFill>
                  <a:srgbClr val="C00000"/>
                </a:solidFill>
              </a:rPr>
              <a:t>-lak, </a:t>
            </a:r>
            <a:r>
              <a:rPr lang="tr-TR" b="1" dirty="0" err="1">
                <a:solidFill>
                  <a:srgbClr val="C00000"/>
                </a:solidFill>
              </a:rPr>
              <a:t>Tüý-lek</a:t>
            </a:r>
            <a:r>
              <a:rPr lang="tr-TR" b="1" dirty="0">
                <a:solidFill>
                  <a:srgbClr val="C00000"/>
                </a:solidFill>
              </a:rPr>
              <a:t>, Bal-lak, Ata-lak, </a:t>
            </a:r>
            <a:r>
              <a:rPr lang="tr-TR" b="1" dirty="0" err="1" smtClean="0">
                <a:solidFill>
                  <a:srgbClr val="C00000"/>
                </a:solidFill>
              </a:rPr>
              <a:t>Baý</a:t>
            </a:r>
            <a:r>
              <a:rPr lang="tr-TR" b="1" dirty="0" smtClean="0">
                <a:solidFill>
                  <a:srgbClr val="C00000"/>
                </a:solidFill>
              </a:rPr>
              <a:t>-lak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</a:t>
            </a:r>
            <a:r>
              <a:rPr lang="tr-TR" b="1" dirty="0" err="1"/>
              <a:t>ja</a:t>
            </a:r>
            <a:r>
              <a:rPr lang="tr-TR" b="1" dirty="0"/>
              <a:t>/-je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>
                <a:solidFill>
                  <a:srgbClr val="C00000"/>
                </a:solidFill>
              </a:rPr>
              <a:t>Ak-</a:t>
            </a:r>
            <a:r>
              <a:rPr lang="tr-TR" b="1" dirty="0" err="1">
                <a:solidFill>
                  <a:srgbClr val="C00000"/>
                </a:solidFill>
              </a:rPr>
              <a:t>ja</a:t>
            </a:r>
            <a:r>
              <a:rPr lang="tr-TR" b="1" dirty="0">
                <a:solidFill>
                  <a:srgbClr val="C00000"/>
                </a:solidFill>
              </a:rPr>
              <a:t>, Gara-</a:t>
            </a:r>
            <a:r>
              <a:rPr lang="tr-TR" b="1" dirty="0" err="1">
                <a:solidFill>
                  <a:srgbClr val="C00000"/>
                </a:solidFill>
              </a:rPr>
              <a:t>ja</a:t>
            </a:r>
            <a:r>
              <a:rPr lang="tr-TR" b="1" dirty="0">
                <a:solidFill>
                  <a:srgbClr val="C00000"/>
                </a:solidFill>
              </a:rPr>
              <a:t>, Mele-je, </a:t>
            </a:r>
            <a:r>
              <a:rPr lang="tr-TR" b="1" dirty="0" err="1">
                <a:solidFill>
                  <a:srgbClr val="C00000"/>
                </a:solidFill>
              </a:rPr>
              <a:t>Bäş</a:t>
            </a:r>
            <a:r>
              <a:rPr lang="tr-TR" b="1" dirty="0">
                <a:solidFill>
                  <a:srgbClr val="C00000"/>
                </a:solidFill>
              </a:rPr>
              <a:t>-je, Gül-je, </a:t>
            </a:r>
            <a:r>
              <a:rPr lang="tr-TR" b="1" dirty="0" err="1">
                <a:solidFill>
                  <a:srgbClr val="C00000"/>
                </a:solidFill>
              </a:rPr>
              <a:t>Aý-ja</a:t>
            </a:r>
            <a:r>
              <a:rPr lang="tr-TR" b="1" dirty="0">
                <a:solidFill>
                  <a:srgbClr val="C00000"/>
                </a:solidFill>
              </a:rPr>
              <a:t>, Han-</a:t>
            </a:r>
            <a:r>
              <a:rPr lang="tr-TR" b="1" dirty="0" err="1">
                <a:solidFill>
                  <a:srgbClr val="C00000"/>
                </a:solidFill>
              </a:rPr>
              <a:t>ja</a:t>
            </a:r>
            <a:r>
              <a:rPr lang="tr-TR" b="1" dirty="0">
                <a:solidFill>
                  <a:srgbClr val="C00000"/>
                </a:solidFill>
              </a:rPr>
              <a:t>, Bek-je</a:t>
            </a:r>
            <a:r>
              <a:rPr lang="tr-TR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17761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771800" y="1392759"/>
            <a:ext cx="370841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sp>
        <p:nvSpPr>
          <p:cNvPr id="2" name="Dikdörtgen 1"/>
          <p:cNvSpPr/>
          <p:nvPr/>
        </p:nvSpPr>
        <p:spPr>
          <a:xfrm>
            <a:off x="3803457" y="2564904"/>
            <a:ext cx="173214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SÖZ TOPARLARY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43608" y="3758842"/>
            <a:ext cx="300608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/>
              <a:t>1.Özbaşdak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dirty="0" err="1" smtClean="0"/>
              <a:t>toparlary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080005" y="3758843"/>
            <a:ext cx="279005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2.Özbaşdak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aňlatmaýan</a:t>
            </a:r>
            <a:r>
              <a:rPr lang="tr-TR" dirty="0"/>
              <a:t> söz </a:t>
            </a:r>
            <a:r>
              <a:rPr lang="tr-TR" dirty="0" err="1" smtClean="0"/>
              <a:t>toparlary</a:t>
            </a:r>
            <a:endParaRPr lang="tr-TR" dirty="0"/>
          </a:p>
        </p:txBody>
      </p:sp>
      <p:cxnSp>
        <p:nvCxnSpPr>
          <p:cNvPr id="7" name="Düz Ok Bağlayıcısı 6"/>
          <p:cNvCxnSpPr>
            <a:stCxn id="2" idx="2"/>
          </p:cNvCxnSpPr>
          <p:nvPr/>
        </p:nvCxnSpPr>
        <p:spPr>
          <a:xfrm flipH="1">
            <a:off x="3131840" y="2934236"/>
            <a:ext cx="1537688" cy="710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>
            <a:stCxn id="2" idx="2"/>
          </p:cNvCxnSpPr>
          <p:nvPr/>
        </p:nvCxnSpPr>
        <p:spPr>
          <a:xfrm>
            <a:off x="4669528" y="2934236"/>
            <a:ext cx="1270624" cy="710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6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sp>
        <p:nvSpPr>
          <p:cNvPr id="4" name="Dikdörtgen 3"/>
          <p:cNvSpPr/>
          <p:nvPr/>
        </p:nvSpPr>
        <p:spPr>
          <a:xfrm>
            <a:off x="3131840" y="2132856"/>
            <a:ext cx="300608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/>
              <a:t>1.Özbaşdak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dirty="0" err="1" smtClean="0"/>
              <a:t>toparlary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402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87624" y="3861048"/>
            <a:ext cx="684076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1.At  2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3. San. 4.Çalyşma. 5.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6. Hal. 7.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Umlükler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8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Ses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sözler. 9.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Sözsoňy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10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11.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12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Ownuk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bölekler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cxnSp>
        <p:nvCxnSpPr>
          <p:cNvPr id="10" name="Düz Ok Bağlayıcısı 9"/>
          <p:cNvCxnSpPr>
            <a:stCxn id="4" idx="2"/>
          </p:cNvCxnSpPr>
          <p:nvPr/>
        </p:nvCxnSpPr>
        <p:spPr>
          <a:xfrm flipH="1">
            <a:off x="2051720" y="2779187"/>
            <a:ext cx="2583160" cy="1009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4663226" y="2779187"/>
            <a:ext cx="2285038" cy="1009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640393" y="2784089"/>
            <a:ext cx="8288" cy="1004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6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402202"/>
          </a:xfrm>
          <a:prstGeom prst="rect">
            <a:avLst/>
          </a:prstGeom>
        </p:spPr>
      </p:pic>
      <p:cxnSp>
        <p:nvCxnSpPr>
          <p:cNvPr id="10" name="Düz Ok Bağlayıcısı 9"/>
          <p:cNvCxnSpPr>
            <a:stCxn id="4" idx="2"/>
          </p:cNvCxnSpPr>
          <p:nvPr/>
        </p:nvCxnSpPr>
        <p:spPr>
          <a:xfrm flipH="1">
            <a:off x="2051720" y="2779187"/>
            <a:ext cx="2583160" cy="1009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4663226" y="2779187"/>
            <a:ext cx="2285038" cy="1009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640393" y="2784089"/>
            <a:ext cx="8288" cy="1004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6229" y="2060848"/>
            <a:ext cx="2792210" cy="77425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98930" y="4036732"/>
            <a:ext cx="5328592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/>
              <a:t>1.Sözsoňy </a:t>
            </a:r>
            <a:r>
              <a:rPr lang="tr-TR" dirty="0" err="1"/>
              <a:t>kömekçiler</a:t>
            </a:r>
            <a:r>
              <a:rPr lang="tr-TR" dirty="0"/>
              <a:t>.</a:t>
            </a:r>
          </a:p>
          <a:p>
            <a:r>
              <a:rPr lang="tr-TR" dirty="0"/>
              <a:t>2.Baglaýjy </a:t>
            </a:r>
            <a:r>
              <a:rPr lang="tr-TR" dirty="0" err="1"/>
              <a:t>kömekçiler</a:t>
            </a:r>
            <a:r>
              <a:rPr lang="tr-TR" dirty="0"/>
              <a:t>.</a:t>
            </a:r>
          </a:p>
          <a:p>
            <a:r>
              <a:rPr lang="tr-TR" dirty="0"/>
              <a:t>3.Ownuk </a:t>
            </a:r>
            <a:r>
              <a:rPr lang="tr-TR" dirty="0" err="1"/>
              <a:t>bölekler</a:t>
            </a:r>
            <a:r>
              <a:rPr lang="tr-TR" dirty="0"/>
              <a:t>.</a:t>
            </a:r>
          </a:p>
          <a:p>
            <a:r>
              <a:rPr lang="tr-TR" dirty="0"/>
              <a:t>4. </a:t>
            </a:r>
            <a:r>
              <a:rPr lang="tr-TR" dirty="0" err="1"/>
              <a:t>Modal</a:t>
            </a:r>
            <a:r>
              <a:rPr lang="tr-TR" dirty="0"/>
              <a:t> sözler.</a:t>
            </a:r>
          </a:p>
        </p:txBody>
      </p:sp>
    </p:spTree>
    <p:extLst>
      <p:ext uri="{BB962C8B-B14F-4D97-AF65-F5344CB8AC3E}">
        <p14:creationId xmlns:p14="http://schemas.microsoft.com/office/powerpoint/2010/main" val="380406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19672" y="2348880"/>
            <a:ext cx="5256584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ATLAR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                                           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semantik </a:t>
            </a:r>
            <a:r>
              <a:rPr lang="tr-T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taýdan</a:t>
            </a:r>
            <a: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tr-TR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zatlaryň</a:t>
            </a:r>
            <a:r>
              <a:rPr lang="tr-TR" dirty="0" smtClean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düşünjeleriň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endParaRPr lang="tr-TR" dirty="0"/>
          </a:p>
          <a:p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18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19672" y="2348880"/>
            <a:ext cx="5256584" cy="313932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ATLAR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                                          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morfologik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taýdan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r-TR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ýasaýan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asyl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ýasaýjy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goşulmalary</a:t>
            </a:r>
            <a:endParaRPr lang="tr-TR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köplük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degişlilik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düşüm </a:t>
            </a: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goşulmalaryny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endParaRPr lang="tr-T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tr-TR" dirty="0" smtClean="0"/>
              <a:t>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74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515</TotalTime>
  <Words>690</Words>
  <Application>Microsoft Office PowerPoint</Application>
  <PresentationFormat>Ekran Gösterisi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80</cp:revision>
  <dcterms:created xsi:type="dcterms:W3CDTF">2016-09-19T14:10:52Z</dcterms:created>
  <dcterms:modified xsi:type="dcterms:W3CDTF">2018-04-24T06:40:17Z</dcterms:modified>
</cp:coreProperties>
</file>