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555776" y="1916832"/>
            <a:ext cx="422936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1115616" y="2568336"/>
            <a:ext cx="6912767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Sözden </a:t>
            </a:r>
            <a:r>
              <a:rPr lang="tr-TR" dirty="0" err="1"/>
              <a:t>aňlanylýan</a:t>
            </a:r>
            <a:r>
              <a:rPr lang="tr-TR" dirty="0"/>
              <a:t> </a:t>
            </a:r>
            <a:r>
              <a:rPr lang="tr-TR" dirty="0" err="1"/>
              <a:t>düşünjäniň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kime </a:t>
            </a:r>
            <a:r>
              <a:rPr lang="tr-TR" b="1" dirty="0" err="1">
                <a:solidFill>
                  <a:srgbClr val="FF0000"/>
                </a:solidFill>
              </a:rPr>
              <a:t>ýa</a:t>
            </a:r>
            <a:r>
              <a:rPr lang="tr-TR" b="1" dirty="0">
                <a:solidFill>
                  <a:srgbClr val="FF0000"/>
                </a:solidFill>
              </a:rPr>
              <a:t>-da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rgbClr val="FF0000"/>
                </a:solidFill>
              </a:rPr>
              <a:t>nämä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degişlidiginiň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/>
              <a:t>degişlilik</a:t>
            </a:r>
            <a:r>
              <a:rPr lang="tr-TR" dirty="0"/>
              <a:t> </a:t>
            </a:r>
            <a:r>
              <a:rPr lang="tr-TR" dirty="0" err="1"/>
              <a:t>goşulmalarynyň</a:t>
            </a:r>
            <a:r>
              <a:rPr lang="tr-TR" dirty="0"/>
              <a:t> </a:t>
            </a:r>
            <a:r>
              <a:rPr lang="tr-TR" dirty="0" err="1"/>
              <a:t>getirilmegi</a:t>
            </a:r>
            <a:r>
              <a:rPr lang="tr-TR" dirty="0"/>
              <a:t> bilen </a:t>
            </a:r>
            <a:r>
              <a:rPr lang="tr-TR" dirty="0" err="1"/>
              <a:t>görkezilmegine</a:t>
            </a:r>
            <a:r>
              <a:rPr lang="tr-TR" dirty="0"/>
              <a:t> </a:t>
            </a:r>
            <a:r>
              <a:rPr lang="tr-TR" dirty="0" err="1"/>
              <a:t>degişliligiň</a:t>
            </a:r>
            <a:r>
              <a:rPr lang="tr-TR" dirty="0"/>
              <a:t> </a:t>
            </a:r>
            <a:r>
              <a:rPr lang="tr-TR" dirty="0" err="1"/>
              <a:t>morfologik</a:t>
            </a:r>
            <a:r>
              <a:rPr lang="tr-TR" dirty="0"/>
              <a:t> </a:t>
            </a:r>
            <a:r>
              <a:rPr lang="tr-TR" dirty="0" err="1"/>
              <a:t>ýol</a:t>
            </a:r>
            <a:r>
              <a:rPr lang="tr-TR" dirty="0"/>
              <a:t> bilen </a:t>
            </a:r>
            <a:r>
              <a:rPr lang="tr-TR" dirty="0" err="1"/>
              <a:t>aňladylyşy</a:t>
            </a:r>
            <a:r>
              <a:rPr lang="tr-TR" dirty="0"/>
              <a:t> </a:t>
            </a:r>
            <a:r>
              <a:rPr lang="tr-TR" dirty="0" err="1"/>
              <a:t>diýilýär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doganym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žurnalyňyz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köwşüm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atym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smtClean="0"/>
              <a:t>galam-y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depder-iň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555776" y="1916832"/>
            <a:ext cx="422936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1030905" y="2758413"/>
            <a:ext cx="7069487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err="1"/>
              <a:t>Degişliligiň</a:t>
            </a:r>
            <a:r>
              <a:rPr lang="tr-TR" sz="2000" dirty="0"/>
              <a:t> bu </a:t>
            </a:r>
            <a:r>
              <a:rPr lang="tr-TR" sz="2000" dirty="0" err="1"/>
              <a:t>hili</a:t>
            </a:r>
            <a:r>
              <a:rPr lang="tr-TR" sz="2000" dirty="0"/>
              <a:t> </a:t>
            </a:r>
            <a:r>
              <a:rPr lang="tr-TR" sz="2000" dirty="0" err="1"/>
              <a:t>morfologik</a:t>
            </a:r>
            <a:r>
              <a:rPr lang="tr-TR" sz="2000" dirty="0"/>
              <a:t> </a:t>
            </a:r>
            <a:r>
              <a:rPr lang="tr-TR" sz="2000" dirty="0" err="1"/>
              <a:t>ýol</a:t>
            </a:r>
            <a:r>
              <a:rPr lang="tr-TR" sz="2000" dirty="0"/>
              <a:t> bilen </a:t>
            </a:r>
            <a:r>
              <a:rPr lang="tr-TR" sz="2000" dirty="0" err="1"/>
              <a:t>aňladylyşyny</a:t>
            </a:r>
            <a:r>
              <a:rPr lang="tr-TR" sz="2000" dirty="0"/>
              <a:t>, </a:t>
            </a:r>
            <a:r>
              <a:rPr lang="tr-TR" sz="2000" dirty="0" err="1"/>
              <a:t>köplenç</a:t>
            </a:r>
            <a:r>
              <a:rPr lang="tr-TR" sz="2000" dirty="0"/>
              <a:t>, 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</a:rPr>
              <a:t>I </a:t>
            </a:r>
            <a:r>
              <a:rPr lang="tr-TR" sz="2000" b="1" dirty="0" err="1">
                <a:solidFill>
                  <a:srgbClr val="FF0000"/>
                </a:solidFill>
              </a:rPr>
              <a:t>we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</a:rPr>
              <a:t>II </a:t>
            </a:r>
            <a:r>
              <a:rPr lang="tr-TR" sz="2000" b="1" dirty="0" err="1">
                <a:solidFill>
                  <a:srgbClr val="FF0000"/>
                </a:solidFill>
              </a:rPr>
              <a:t>şahslarda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ulanmak </a:t>
            </a:r>
            <a:r>
              <a:rPr lang="tr-TR" sz="2000" dirty="0" err="1"/>
              <a:t>bolýar</a:t>
            </a:r>
            <a:r>
              <a:rPr lang="tr-TR" sz="2000" dirty="0"/>
              <a:t>. </a:t>
            </a:r>
            <a:r>
              <a:rPr lang="tr-TR" sz="2000" dirty="0" err="1"/>
              <a:t>Sebäbi</a:t>
            </a:r>
            <a:r>
              <a:rPr lang="tr-TR" sz="2000" dirty="0"/>
              <a:t> bu </a:t>
            </a:r>
            <a:r>
              <a:rPr lang="tr-TR" sz="2000" dirty="0" err="1"/>
              <a:t>şahslaryň</a:t>
            </a:r>
            <a:r>
              <a:rPr lang="tr-TR" sz="2000" dirty="0"/>
              <a:t> </a:t>
            </a:r>
            <a:r>
              <a:rPr lang="tr-TR" sz="2000" dirty="0" err="1"/>
              <a:t>goşulmalarynyň</a:t>
            </a:r>
            <a:r>
              <a:rPr lang="tr-TR" sz="2000" dirty="0"/>
              <a:t> </a:t>
            </a:r>
            <a:r>
              <a:rPr lang="tr-TR" sz="2000" dirty="0" err="1"/>
              <a:t>manysy</a:t>
            </a:r>
            <a:r>
              <a:rPr lang="tr-TR" sz="2000" dirty="0"/>
              <a:t> III şahsa </a:t>
            </a:r>
            <a:r>
              <a:rPr lang="tr-TR" sz="2000" dirty="0" err="1"/>
              <a:t>seredende</a:t>
            </a:r>
            <a:r>
              <a:rPr lang="tr-TR" sz="2000" dirty="0"/>
              <a:t> </a:t>
            </a:r>
            <a:r>
              <a:rPr lang="tr-TR" sz="2000" dirty="0" err="1"/>
              <a:t>anyk</a:t>
            </a:r>
            <a:r>
              <a:rPr lang="tr-TR" sz="2000" dirty="0"/>
              <a:t>. </a:t>
            </a:r>
            <a:endParaRPr lang="tr-TR" sz="2000" dirty="0" smtClean="0"/>
          </a:p>
          <a:p>
            <a:pPr algn="just"/>
            <a:r>
              <a:rPr lang="tr-TR" sz="2000" dirty="0" err="1" smtClean="0"/>
              <a:t>Şonuň</a:t>
            </a:r>
            <a:r>
              <a:rPr lang="tr-TR" sz="2000" dirty="0" smtClean="0"/>
              <a:t> </a:t>
            </a:r>
            <a:r>
              <a:rPr lang="tr-TR" sz="2000" dirty="0" err="1"/>
              <a:t>üçin</a:t>
            </a:r>
            <a:r>
              <a:rPr lang="tr-TR" sz="2000" dirty="0"/>
              <a:t> hem I </a:t>
            </a:r>
            <a:r>
              <a:rPr lang="tr-TR" sz="2000" dirty="0" err="1"/>
              <a:t>we</a:t>
            </a:r>
            <a:r>
              <a:rPr lang="tr-TR" sz="2000" dirty="0"/>
              <a:t> II </a:t>
            </a:r>
            <a:r>
              <a:rPr lang="tr-TR" sz="2000" dirty="0" err="1"/>
              <a:t>şahs</a:t>
            </a:r>
            <a:r>
              <a:rPr lang="tr-TR" sz="2000" dirty="0"/>
              <a:t> </a:t>
            </a:r>
            <a:r>
              <a:rPr lang="tr-TR" sz="2000" dirty="0" err="1"/>
              <a:t>degişlilik</a:t>
            </a:r>
            <a:r>
              <a:rPr lang="tr-TR" sz="2000" dirty="0"/>
              <a:t> </a:t>
            </a:r>
            <a:r>
              <a:rPr lang="tr-TR" sz="2000" dirty="0" err="1"/>
              <a:t>goşulmalaryny</a:t>
            </a:r>
            <a:r>
              <a:rPr lang="tr-TR" sz="2000" dirty="0"/>
              <a:t> kabul eden </a:t>
            </a:r>
            <a:r>
              <a:rPr lang="tr-TR" sz="2000" dirty="0" err="1"/>
              <a:t>sözleriň</a:t>
            </a:r>
            <a:r>
              <a:rPr lang="tr-TR" sz="2000" dirty="0"/>
              <a:t> </a:t>
            </a:r>
            <a:r>
              <a:rPr lang="tr-TR" sz="2000" dirty="0" err="1"/>
              <a:t>öňünden</a:t>
            </a:r>
            <a:r>
              <a:rPr lang="tr-TR" sz="2000" dirty="0"/>
              <a:t> </a:t>
            </a:r>
            <a:r>
              <a:rPr lang="tr-TR" sz="2000" dirty="0" err="1"/>
              <a:t>eýelik</a:t>
            </a:r>
            <a:r>
              <a:rPr lang="tr-TR" sz="2000" dirty="0"/>
              <a:t> </a:t>
            </a:r>
            <a:r>
              <a:rPr lang="tr-TR" sz="2000" dirty="0" err="1"/>
              <a:t>edýän</a:t>
            </a:r>
            <a:r>
              <a:rPr lang="tr-TR" sz="2000" dirty="0"/>
              <a:t> </a:t>
            </a:r>
            <a:r>
              <a:rPr lang="tr-TR" sz="2000" dirty="0" err="1"/>
              <a:t>sözi</a:t>
            </a:r>
            <a:r>
              <a:rPr lang="tr-TR" sz="2000" dirty="0"/>
              <a:t> getirmek </a:t>
            </a:r>
            <a:r>
              <a:rPr lang="tr-TR" sz="2000" dirty="0" err="1"/>
              <a:t>zerur</a:t>
            </a:r>
            <a:r>
              <a:rPr lang="tr-TR" sz="2000" dirty="0"/>
              <a:t> </a:t>
            </a:r>
            <a:r>
              <a:rPr lang="tr-TR" sz="2000" dirty="0" err="1"/>
              <a:t>däl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76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58997" y="1916832"/>
            <a:ext cx="53823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–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979421" y="2850098"/>
            <a:ext cx="7141495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Degişliligiň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 smtClean="0"/>
              <a:t>hem </a:t>
            </a:r>
            <a:r>
              <a:rPr lang="tr-TR" dirty="0" err="1"/>
              <a:t>degişlilik</a:t>
            </a:r>
            <a:r>
              <a:rPr lang="tr-TR" dirty="0"/>
              <a:t> </a:t>
            </a:r>
            <a:r>
              <a:rPr lang="tr-TR" dirty="0" err="1"/>
              <a:t>goşulmalary</a:t>
            </a:r>
            <a:r>
              <a:rPr lang="tr-TR" dirty="0"/>
              <a:t> </a:t>
            </a:r>
            <a:r>
              <a:rPr lang="tr-TR" dirty="0" err="1"/>
              <a:t>arkaly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 smtClean="0"/>
              <a:t>hem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edýäni</a:t>
            </a:r>
            <a:r>
              <a:rPr lang="tr-TR" dirty="0"/>
              <a:t> </a:t>
            </a:r>
            <a:r>
              <a:rPr lang="tr-TR" dirty="0" err="1"/>
              <a:t>görkezýän</a:t>
            </a:r>
            <a:r>
              <a:rPr lang="tr-TR" dirty="0"/>
              <a:t> </a:t>
            </a:r>
            <a:r>
              <a:rPr lang="tr-TR" dirty="0" err="1"/>
              <a:t>sözüň</a:t>
            </a:r>
            <a:r>
              <a:rPr lang="tr-TR" dirty="0"/>
              <a:t> </a:t>
            </a:r>
            <a:r>
              <a:rPr lang="tr-TR" dirty="0" err="1"/>
              <a:t>özüniň</a:t>
            </a:r>
            <a:r>
              <a:rPr lang="tr-TR" dirty="0"/>
              <a:t> </a:t>
            </a:r>
            <a:r>
              <a:rPr lang="tr-TR" dirty="0" err="1"/>
              <a:t>gelmegi</a:t>
            </a:r>
            <a:r>
              <a:rPr lang="tr-TR" dirty="0"/>
              <a:t> bilen </a:t>
            </a:r>
            <a:r>
              <a:rPr lang="tr-TR" dirty="0" err="1"/>
              <a:t>aňladylyşyna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r>
              <a:rPr lang="tr-TR" b="1" dirty="0" err="1" smtClean="0"/>
              <a:t>degişliligiň</a:t>
            </a:r>
            <a:r>
              <a:rPr lang="tr-TR" b="1" dirty="0" smtClean="0"/>
              <a:t> </a:t>
            </a:r>
            <a:r>
              <a:rPr lang="tr-TR" b="1" dirty="0" err="1"/>
              <a:t>morfologik</a:t>
            </a:r>
            <a:r>
              <a:rPr lang="tr-TR" b="1" dirty="0"/>
              <a:t> –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r>
              <a:rPr lang="tr-TR" dirty="0"/>
              <a:t> </a:t>
            </a:r>
            <a:r>
              <a:rPr lang="tr-TR" dirty="0" err="1"/>
              <a:t>diýilýär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Meniň</a:t>
            </a:r>
            <a:r>
              <a:rPr lang="tr-TR" dirty="0" smtClean="0"/>
              <a:t> </a:t>
            </a:r>
            <a:r>
              <a:rPr lang="tr-TR" dirty="0"/>
              <a:t>işim,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elim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köçesi</a:t>
            </a:r>
            <a:r>
              <a:rPr lang="tr-TR" dirty="0"/>
              <a:t>. </a:t>
            </a: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Munda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degişlilik</a:t>
            </a:r>
            <a:r>
              <a:rPr lang="tr-TR" b="1" dirty="0">
                <a:solidFill>
                  <a:srgbClr val="FF0000"/>
                </a:solidFill>
              </a:rPr>
              <a:t> has </a:t>
            </a:r>
            <a:r>
              <a:rPr lang="tr-TR" b="1" dirty="0" err="1">
                <a:solidFill>
                  <a:srgbClr val="FF0000"/>
                </a:solidFill>
              </a:rPr>
              <a:t>anyklaşyp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nygtalýar</a:t>
            </a:r>
            <a:r>
              <a:rPr lang="tr-TR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88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58997" y="1916832"/>
            <a:ext cx="53823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–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899592" y="2670722"/>
            <a:ext cx="72008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I </a:t>
            </a:r>
            <a:r>
              <a:rPr lang="tr-TR" b="1" dirty="0" err="1"/>
              <a:t>we</a:t>
            </a:r>
            <a:r>
              <a:rPr lang="tr-TR" b="1" dirty="0"/>
              <a:t> II </a:t>
            </a:r>
            <a:r>
              <a:rPr lang="tr-TR" b="1" dirty="0" err="1"/>
              <a:t>şahs</a:t>
            </a:r>
            <a:r>
              <a:rPr lang="tr-TR" b="1" dirty="0"/>
              <a:t> </a:t>
            </a:r>
            <a:r>
              <a:rPr lang="tr-TR" b="1" dirty="0" err="1"/>
              <a:t>üçin</a:t>
            </a:r>
            <a:r>
              <a:rPr lang="tr-TR" b="1" dirty="0"/>
              <a:t> </a:t>
            </a:r>
            <a:r>
              <a:rPr lang="tr-TR" b="1" dirty="0" err="1"/>
              <a:t>ulanylýan</a:t>
            </a:r>
            <a:r>
              <a:rPr lang="tr-TR" b="1" dirty="0"/>
              <a:t> </a:t>
            </a:r>
            <a:r>
              <a:rPr lang="tr-TR" b="1" dirty="0" err="1"/>
              <a:t>degişlilik</a:t>
            </a:r>
            <a:r>
              <a:rPr lang="tr-TR" b="1" dirty="0"/>
              <a:t> </a:t>
            </a:r>
            <a:r>
              <a:rPr lang="tr-TR" b="1" dirty="0" err="1"/>
              <a:t>goşulmalary</a:t>
            </a:r>
            <a:r>
              <a:rPr lang="tr-TR" b="1" dirty="0"/>
              <a:t> </a:t>
            </a:r>
            <a:endParaRPr lang="tr-TR" b="1" dirty="0" smtClean="0"/>
          </a:p>
          <a:p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we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san </a:t>
            </a:r>
            <a:r>
              <a:rPr lang="tr-TR" b="1" dirty="0" err="1">
                <a:solidFill>
                  <a:srgbClr val="FF0000"/>
                </a:solidFill>
              </a:rPr>
              <a:t>taýdan</a:t>
            </a:r>
            <a:r>
              <a:rPr lang="tr-TR" b="1" dirty="0">
                <a:solidFill>
                  <a:srgbClr val="FF0000"/>
                </a:solidFill>
              </a:rPr>
              <a:t>-da </a:t>
            </a:r>
            <a:r>
              <a:rPr lang="tr-TR" b="1" dirty="0" err="1">
                <a:solidFill>
                  <a:srgbClr val="FF0000"/>
                </a:solidFill>
              </a:rPr>
              <a:t>anyk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şonuň</a:t>
            </a:r>
            <a:r>
              <a:rPr lang="tr-TR" dirty="0" smtClean="0"/>
              <a:t> </a:t>
            </a:r>
            <a:r>
              <a:rPr lang="tr-TR" dirty="0" err="1"/>
              <a:t>üçin</a:t>
            </a:r>
            <a:r>
              <a:rPr lang="tr-TR" dirty="0"/>
              <a:t> hem I </a:t>
            </a:r>
            <a:r>
              <a:rPr lang="tr-TR" dirty="0" err="1"/>
              <a:t>we</a:t>
            </a:r>
            <a:r>
              <a:rPr lang="tr-TR" dirty="0"/>
              <a:t> II </a:t>
            </a:r>
            <a:r>
              <a:rPr lang="tr-TR" dirty="0" err="1"/>
              <a:t>şahslarda</a:t>
            </a:r>
            <a:r>
              <a:rPr lang="tr-TR" dirty="0"/>
              <a:t> </a:t>
            </a:r>
            <a:r>
              <a:rPr lang="tr-TR" dirty="0" err="1"/>
              <a:t>degişliligiň</a:t>
            </a:r>
            <a:r>
              <a:rPr lang="tr-TR" dirty="0"/>
              <a:t> </a:t>
            </a:r>
            <a:r>
              <a:rPr lang="tr-TR" dirty="0" err="1"/>
              <a:t>morfologik</a:t>
            </a:r>
            <a:r>
              <a:rPr lang="tr-TR" dirty="0"/>
              <a:t>- </a:t>
            </a:r>
            <a:r>
              <a:rPr lang="tr-TR" dirty="0" err="1"/>
              <a:t>sintaktik</a:t>
            </a:r>
            <a:r>
              <a:rPr lang="tr-TR" dirty="0"/>
              <a:t> </a:t>
            </a:r>
            <a:r>
              <a:rPr lang="tr-TR" dirty="0" err="1"/>
              <a:t>ýol</a:t>
            </a:r>
            <a:r>
              <a:rPr lang="tr-TR" dirty="0"/>
              <a:t> bilen </a:t>
            </a:r>
            <a:r>
              <a:rPr lang="tr-TR" dirty="0" err="1"/>
              <a:t>aňladylyşy</a:t>
            </a:r>
            <a:r>
              <a:rPr lang="tr-TR" dirty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hökman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däl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err="1" smtClean="0"/>
              <a:t>Munda</a:t>
            </a:r>
            <a:r>
              <a:rPr lang="tr-TR" dirty="0" smtClean="0"/>
              <a:t> </a:t>
            </a:r>
            <a:r>
              <a:rPr lang="tr-TR" dirty="0" err="1"/>
              <a:t>degişlilik</a:t>
            </a:r>
            <a:r>
              <a:rPr lang="tr-TR" dirty="0"/>
              <a:t> söz </a:t>
            </a:r>
            <a:r>
              <a:rPr lang="tr-TR" dirty="0" err="1"/>
              <a:t>düzüminiň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I </a:t>
            </a:r>
            <a:r>
              <a:rPr lang="tr-TR" b="1" dirty="0" err="1">
                <a:solidFill>
                  <a:srgbClr val="FF0000"/>
                </a:solidFill>
              </a:rPr>
              <a:t>komponenti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galdyrylyp</a:t>
            </a:r>
            <a:r>
              <a:rPr lang="tr-TR" b="1" dirty="0">
                <a:solidFill>
                  <a:srgbClr val="FF0000"/>
                </a:solidFill>
              </a:rPr>
              <a:t> hem biler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621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58997" y="1916832"/>
            <a:ext cx="53823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–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6" name="Dikdörtgen 5"/>
          <p:cNvSpPr/>
          <p:nvPr/>
        </p:nvSpPr>
        <p:spPr>
          <a:xfrm>
            <a:off x="971600" y="2548247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/>
              <a:t>Türkmen dilinde I </a:t>
            </a:r>
            <a:r>
              <a:rPr lang="tr-TR" dirty="0" err="1"/>
              <a:t>we</a:t>
            </a:r>
            <a:r>
              <a:rPr lang="tr-TR" dirty="0"/>
              <a:t> II </a:t>
            </a:r>
            <a:r>
              <a:rPr lang="tr-TR" dirty="0" err="1"/>
              <a:t>şahs</a:t>
            </a:r>
            <a:r>
              <a:rPr lang="tr-TR" dirty="0"/>
              <a:t> </a:t>
            </a:r>
            <a:r>
              <a:rPr lang="tr-TR" dirty="0" smtClean="0"/>
              <a:t>bilen </a:t>
            </a:r>
            <a:r>
              <a:rPr lang="tr-TR" dirty="0" err="1" smtClean="0"/>
              <a:t>ulanylýan</a:t>
            </a:r>
            <a:r>
              <a:rPr lang="tr-TR" dirty="0" smtClean="0"/>
              <a:t> </a:t>
            </a:r>
            <a:r>
              <a:rPr lang="tr-TR" dirty="0" err="1"/>
              <a:t>degişlilik</a:t>
            </a:r>
            <a:r>
              <a:rPr lang="tr-TR" dirty="0"/>
              <a:t> söz </a:t>
            </a:r>
            <a:r>
              <a:rPr lang="tr-TR" dirty="0" err="1"/>
              <a:t>düzüminiň</a:t>
            </a:r>
            <a:r>
              <a:rPr lang="tr-TR" dirty="0"/>
              <a:t> üç </a:t>
            </a:r>
            <a:r>
              <a:rPr lang="tr-TR" dirty="0" err="1"/>
              <a:t>hili</a:t>
            </a:r>
            <a:r>
              <a:rPr lang="tr-TR" dirty="0"/>
              <a:t> </a:t>
            </a:r>
            <a:r>
              <a:rPr lang="tr-TR" dirty="0" err="1"/>
              <a:t>görnüşine</a:t>
            </a:r>
            <a:r>
              <a:rPr lang="tr-TR" dirty="0"/>
              <a:t> duş </a:t>
            </a:r>
            <a:r>
              <a:rPr lang="tr-TR" dirty="0" err="1"/>
              <a:t>gelinýär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 smtClean="0"/>
              <a:t>a</a:t>
            </a:r>
            <a:r>
              <a:rPr lang="tr-TR" dirty="0"/>
              <a:t>) iki </a:t>
            </a:r>
            <a:r>
              <a:rPr lang="tr-TR" dirty="0" err="1"/>
              <a:t>komponenti</a:t>
            </a:r>
            <a:r>
              <a:rPr lang="tr-TR" dirty="0"/>
              <a:t>-de </a:t>
            </a:r>
            <a:r>
              <a:rPr lang="tr-TR" dirty="0" err="1"/>
              <a:t>goşulmaly</a:t>
            </a:r>
            <a:r>
              <a:rPr lang="tr-TR" dirty="0"/>
              <a:t>: </a:t>
            </a:r>
            <a:r>
              <a:rPr lang="tr-TR" b="1" dirty="0" err="1">
                <a:solidFill>
                  <a:srgbClr val="FF0000"/>
                </a:solidFill>
              </a:rPr>
              <a:t>Meniň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käsäm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r>
              <a:rPr lang="tr-TR" b="1" dirty="0" err="1">
                <a:solidFill>
                  <a:srgbClr val="FF0000"/>
                </a:solidFill>
              </a:rPr>
              <a:t>siziň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obaňyz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 smtClean="0"/>
              <a:t>b)</a:t>
            </a:r>
            <a:r>
              <a:rPr lang="tr-TR" dirty="0" err="1" smtClean="0"/>
              <a:t>ikinji</a:t>
            </a:r>
            <a:r>
              <a:rPr lang="tr-TR" dirty="0" smtClean="0"/>
              <a:t> </a:t>
            </a:r>
            <a:r>
              <a:rPr lang="tr-TR" dirty="0" err="1"/>
              <a:t>komponenti</a:t>
            </a:r>
            <a:r>
              <a:rPr lang="tr-TR" dirty="0"/>
              <a:t> </a:t>
            </a:r>
            <a:r>
              <a:rPr lang="tr-TR" dirty="0" err="1"/>
              <a:t>goşulmasyz</a:t>
            </a:r>
            <a:r>
              <a:rPr lang="tr-TR" dirty="0"/>
              <a:t>: </a:t>
            </a:r>
            <a:r>
              <a:rPr lang="tr-TR" dirty="0" err="1"/>
              <a:t>Ýaşasyn</a:t>
            </a:r>
            <a:r>
              <a:rPr lang="tr-TR" dirty="0"/>
              <a:t> </a:t>
            </a:r>
            <a:r>
              <a:rPr lang="tr-TR" dirty="0" err="1"/>
              <a:t>biziň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Watan</a:t>
            </a:r>
            <a:r>
              <a:rPr lang="tr-TR" dirty="0"/>
              <a:t>, </a:t>
            </a:r>
            <a:r>
              <a:rPr lang="tr-TR" dirty="0" err="1"/>
              <a:t>biziň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Türkmenistanda</a:t>
            </a:r>
            <a:r>
              <a:rPr lang="tr-TR" dirty="0"/>
              <a:t>, </a:t>
            </a:r>
            <a:r>
              <a:rPr lang="tr-TR" dirty="0" err="1"/>
              <a:t>Beg</a:t>
            </a:r>
            <a:r>
              <a:rPr lang="tr-TR" dirty="0"/>
              <a:t> </a:t>
            </a:r>
            <a:r>
              <a:rPr lang="tr-TR" dirty="0" err="1"/>
              <a:t>Hemrahym</a:t>
            </a:r>
            <a:r>
              <a:rPr lang="tr-TR" dirty="0"/>
              <a:t>, </a:t>
            </a:r>
            <a:r>
              <a:rPr lang="tr-TR" dirty="0" err="1"/>
              <a:t>siziň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ilde</a:t>
            </a:r>
            <a:r>
              <a:rPr lang="tr-TR" dirty="0"/>
              <a:t> </a:t>
            </a:r>
            <a:r>
              <a:rPr lang="tr-TR" dirty="0" err="1"/>
              <a:t>näler</a:t>
            </a:r>
            <a:r>
              <a:rPr lang="tr-TR" dirty="0"/>
              <a:t> bar (</a:t>
            </a:r>
            <a:r>
              <a:rPr lang="tr-TR" dirty="0" err="1"/>
              <a:t>Muňa</a:t>
            </a:r>
            <a:r>
              <a:rPr lang="tr-TR" dirty="0"/>
              <a:t> </a:t>
            </a:r>
            <a:r>
              <a:rPr lang="tr-TR" dirty="0" err="1"/>
              <a:t>köplenç</a:t>
            </a:r>
            <a:r>
              <a:rPr lang="tr-TR" dirty="0"/>
              <a:t> </a:t>
            </a:r>
            <a:r>
              <a:rPr lang="tr-TR" dirty="0" err="1"/>
              <a:t>poeziýada</a:t>
            </a:r>
            <a:r>
              <a:rPr lang="tr-TR" dirty="0"/>
              <a:t> duş </a:t>
            </a:r>
            <a:r>
              <a:rPr lang="tr-TR" dirty="0" err="1"/>
              <a:t>gelinýär</a:t>
            </a:r>
            <a:r>
              <a:rPr lang="tr-TR" dirty="0" smtClean="0"/>
              <a:t>).</a:t>
            </a:r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/>
              <a:t>ç) I </a:t>
            </a:r>
            <a:r>
              <a:rPr lang="tr-TR" dirty="0" err="1"/>
              <a:t>we</a:t>
            </a:r>
            <a:r>
              <a:rPr lang="tr-TR" dirty="0"/>
              <a:t> II </a:t>
            </a:r>
            <a:r>
              <a:rPr lang="tr-TR" dirty="0" err="1"/>
              <a:t>komponentleriň</a:t>
            </a:r>
            <a:r>
              <a:rPr lang="tr-TR" dirty="0"/>
              <a:t> ikisi-de </a:t>
            </a:r>
            <a:r>
              <a:rPr lang="tr-TR" dirty="0" err="1"/>
              <a:t>goşulmasyz</a:t>
            </a:r>
            <a:r>
              <a:rPr lang="tr-TR" dirty="0"/>
              <a:t> </a:t>
            </a:r>
            <a:r>
              <a:rPr lang="tr-TR" dirty="0" err="1"/>
              <a:t>degişlilik</a:t>
            </a:r>
            <a:r>
              <a:rPr lang="tr-TR" dirty="0"/>
              <a:t> söz </a:t>
            </a:r>
            <a:r>
              <a:rPr lang="tr-TR" dirty="0" err="1"/>
              <a:t>düzümi</a:t>
            </a:r>
            <a:r>
              <a:rPr lang="tr-TR" dirty="0"/>
              <a:t> bu, </a:t>
            </a:r>
            <a:r>
              <a:rPr lang="tr-TR" dirty="0" err="1"/>
              <a:t>esasan</a:t>
            </a:r>
            <a:r>
              <a:rPr lang="tr-TR" dirty="0"/>
              <a:t>, </a:t>
            </a:r>
            <a:r>
              <a:rPr lang="tr-TR" dirty="0" err="1"/>
              <a:t>janly</a:t>
            </a:r>
            <a:r>
              <a:rPr lang="tr-TR" dirty="0"/>
              <a:t> </a:t>
            </a:r>
            <a:r>
              <a:rPr lang="tr-TR" dirty="0" err="1"/>
              <a:t>gepleşikde</a:t>
            </a:r>
            <a:r>
              <a:rPr lang="tr-TR" dirty="0"/>
              <a:t> </a:t>
            </a:r>
            <a:r>
              <a:rPr lang="tr-TR" dirty="0" err="1"/>
              <a:t>ulanylýar</a:t>
            </a:r>
            <a:r>
              <a:rPr lang="tr-TR" dirty="0"/>
              <a:t>: </a:t>
            </a:r>
            <a:r>
              <a:rPr lang="tr-TR" b="1" dirty="0">
                <a:solidFill>
                  <a:srgbClr val="FF0000"/>
                </a:solidFill>
              </a:rPr>
              <a:t>biz oba</a:t>
            </a:r>
            <a:r>
              <a:rPr lang="tr-TR" dirty="0"/>
              <a:t>, </a:t>
            </a:r>
            <a:r>
              <a:rPr lang="tr-TR" b="1" dirty="0">
                <a:solidFill>
                  <a:srgbClr val="FF0000"/>
                </a:solidFill>
              </a:rPr>
              <a:t>siz il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37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58997" y="1916832"/>
            <a:ext cx="53823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–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971600" y="2551837"/>
            <a:ext cx="7277869" cy="26776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I </a:t>
            </a:r>
            <a:r>
              <a:rPr lang="tr-TR" sz="2400" dirty="0" err="1"/>
              <a:t>we</a:t>
            </a:r>
            <a:r>
              <a:rPr lang="tr-TR" sz="2400" dirty="0"/>
              <a:t> II </a:t>
            </a:r>
            <a:r>
              <a:rPr lang="tr-TR" sz="2400" dirty="0" err="1"/>
              <a:t>şahs</a:t>
            </a:r>
            <a:r>
              <a:rPr lang="tr-TR" sz="2400" dirty="0"/>
              <a:t> </a:t>
            </a:r>
            <a:r>
              <a:rPr lang="tr-TR" sz="2400" dirty="0" err="1"/>
              <a:t>degişlilik</a:t>
            </a:r>
            <a:r>
              <a:rPr lang="tr-TR" sz="2400" dirty="0"/>
              <a:t> </a:t>
            </a:r>
            <a:r>
              <a:rPr lang="tr-TR" sz="2400" dirty="0" err="1"/>
              <a:t>goşulmasyny</a:t>
            </a:r>
            <a:r>
              <a:rPr lang="tr-TR" sz="2400" dirty="0"/>
              <a:t> III </a:t>
            </a:r>
            <a:r>
              <a:rPr lang="tr-TR" sz="2400" dirty="0" err="1"/>
              <a:t>şahs</a:t>
            </a:r>
            <a:r>
              <a:rPr lang="tr-TR" sz="2400" dirty="0"/>
              <a:t> </a:t>
            </a:r>
            <a:r>
              <a:rPr lang="tr-TR" sz="2400" dirty="0" err="1"/>
              <a:t>degişlilik</a:t>
            </a:r>
            <a:r>
              <a:rPr lang="tr-TR" sz="2400" dirty="0"/>
              <a:t> </a:t>
            </a:r>
            <a:r>
              <a:rPr lang="tr-TR" sz="2400" dirty="0" err="1"/>
              <a:t>goşulmasy</a:t>
            </a:r>
            <a:r>
              <a:rPr lang="tr-TR" sz="2400" dirty="0"/>
              <a:t> bilen </a:t>
            </a:r>
            <a:r>
              <a:rPr lang="tr-TR" sz="2400" dirty="0" err="1"/>
              <a:t>deňeşdirilende</a:t>
            </a:r>
            <a:r>
              <a:rPr lang="tr-TR" sz="2400" dirty="0"/>
              <a:t>, III </a:t>
            </a:r>
            <a:r>
              <a:rPr lang="tr-TR" sz="2400" dirty="0" err="1"/>
              <a:t>şahs</a:t>
            </a:r>
            <a:r>
              <a:rPr lang="tr-TR" sz="2400" dirty="0"/>
              <a:t> </a:t>
            </a:r>
            <a:r>
              <a:rPr lang="tr-TR" sz="2400" dirty="0" err="1"/>
              <a:t>üçin</a:t>
            </a:r>
            <a:r>
              <a:rPr lang="tr-TR" sz="2400" dirty="0"/>
              <a:t> </a:t>
            </a:r>
            <a:r>
              <a:rPr lang="tr-TR" sz="2400" dirty="0" err="1"/>
              <a:t>ualnylýan</a:t>
            </a:r>
            <a:r>
              <a:rPr lang="tr-TR" sz="2400" dirty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«-</a:t>
            </a:r>
            <a:r>
              <a:rPr lang="tr-TR" sz="2400" b="1" dirty="0">
                <a:solidFill>
                  <a:srgbClr val="FF0000"/>
                </a:solidFill>
              </a:rPr>
              <a:t>y/-i </a:t>
            </a:r>
            <a:r>
              <a:rPr lang="tr-TR" sz="2400" b="1" dirty="0" smtClean="0">
                <a:solidFill>
                  <a:srgbClr val="FF0000"/>
                </a:solidFill>
              </a:rPr>
              <a:t>/-</a:t>
            </a:r>
            <a:r>
              <a:rPr lang="tr-TR" sz="2400" b="1" dirty="0" err="1" smtClean="0">
                <a:solidFill>
                  <a:srgbClr val="FF0000"/>
                </a:solidFill>
              </a:rPr>
              <a:t>sy</a:t>
            </a:r>
            <a:r>
              <a:rPr lang="tr-TR" sz="2400" b="1" dirty="0">
                <a:solidFill>
                  <a:srgbClr val="FF0000"/>
                </a:solidFill>
              </a:rPr>
              <a:t>/-</a:t>
            </a:r>
            <a:r>
              <a:rPr lang="tr-TR" sz="2400" b="1" dirty="0" smtClean="0">
                <a:solidFill>
                  <a:srgbClr val="FF0000"/>
                </a:solidFill>
              </a:rPr>
              <a:t>si» </a:t>
            </a:r>
            <a:r>
              <a:rPr lang="tr-TR" sz="2400" dirty="0" err="1"/>
              <a:t>goşulmasynyň</a:t>
            </a:r>
            <a:r>
              <a:rPr lang="tr-TR" sz="2400" dirty="0"/>
              <a:t> </a:t>
            </a:r>
            <a:r>
              <a:rPr lang="tr-TR" sz="2400" dirty="0" err="1"/>
              <a:t>manysy</a:t>
            </a:r>
            <a:r>
              <a:rPr lang="tr-TR" sz="2400" dirty="0"/>
              <a:t> has </a:t>
            </a:r>
            <a:r>
              <a:rPr lang="tr-TR" sz="2400" dirty="0" err="1"/>
              <a:t>giň</a:t>
            </a:r>
            <a:r>
              <a:rPr lang="tr-TR" sz="2400" dirty="0"/>
              <a:t>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err="1" smtClean="0"/>
              <a:t>Sebäbi</a:t>
            </a:r>
            <a:r>
              <a:rPr lang="tr-TR" sz="2400" dirty="0"/>
              <a:t>, III </a:t>
            </a:r>
            <a:r>
              <a:rPr lang="tr-TR" sz="2400" dirty="0" err="1"/>
              <a:t>şahsda</a:t>
            </a:r>
            <a:r>
              <a:rPr lang="tr-TR" sz="2400" dirty="0"/>
              <a:t> </a:t>
            </a:r>
            <a:r>
              <a:rPr lang="tr-TR" sz="2400" dirty="0" err="1"/>
              <a:t>birinjiden</a:t>
            </a:r>
            <a:r>
              <a:rPr lang="tr-TR" sz="2400" dirty="0"/>
              <a:t>, </a:t>
            </a:r>
            <a:r>
              <a:rPr lang="tr-TR" sz="2400" dirty="0" err="1"/>
              <a:t>birligi</a:t>
            </a:r>
            <a:r>
              <a:rPr lang="tr-TR" sz="2400" dirty="0"/>
              <a:t> </a:t>
            </a:r>
            <a:r>
              <a:rPr lang="tr-TR" sz="2400" dirty="0" err="1"/>
              <a:t>we</a:t>
            </a:r>
            <a:r>
              <a:rPr lang="tr-TR" sz="2400" dirty="0"/>
              <a:t> </a:t>
            </a:r>
            <a:r>
              <a:rPr lang="tr-TR" sz="2400" dirty="0" err="1"/>
              <a:t>köplügi</a:t>
            </a:r>
            <a:r>
              <a:rPr lang="tr-TR" sz="2400" dirty="0"/>
              <a:t> </a:t>
            </a:r>
            <a:r>
              <a:rPr lang="tr-TR" sz="2400" dirty="0" err="1"/>
              <a:t>üçin</a:t>
            </a:r>
            <a:r>
              <a:rPr lang="tr-TR" sz="2400" dirty="0"/>
              <a:t> atlara </a:t>
            </a:r>
            <a:r>
              <a:rPr lang="tr-TR" sz="2400" dirty="0" err="1"/>
              <a:t>goşulýan</a:t>
            </a:r>
            <a:r>
              <a:rPr lang="tr-TR" sz="2400" dirty="0"/>
              <a:t> </a:t>
            </a:r>
            <a:r>
              <a:rPr lang="tr-TR" sz="2400" dirty="0" err="1"/>
              <a:t>goşulmalar</a:t>
            </a:r>
            <a:r>
              <a:rPr lang="tr-TR" sz="2400" dirty="0"/>
              <a:t> </a:t>
            </a:r>
            <a:r>
              <a:rPr lang="tr-TR" sz="2400" dirty="0" err="1"/>
              <a:t>meňzeş</a:t>
            </a:r>
            <a:r>
              <a:rPr lang="tr-TR" sz="2400" dirty="0"/>
              <a:t>: </a:t>
            </a:r>
            <a:r>
              <a:rPr lang="tr-TR" sz="2400" dirty="0" err="1"/>
              <a:t>Onuň</a:t>
            </a:r>
            <a:r>
              <a:rPr lang="tr-TR" sz="2400" dirty="0"/>
              <a:t> </a:t>
            </a:r>
            <a:r>
              <a:rPr lang="tr-TR" sz="2400" dirty="0" err="1"/>
              <a:t>geçisi</a:t>
            </a:r>
            <a:r>
              <a:rPr lang="tr-TR" sz="2400" dirty="0"/>
              <a:t>, </a:t>
            </a:r>
            <a:r>
              <a:rPr lang="tr-TR" sz="2400" dirty="0" err="1"/>
              <a:t>olaryň</a:t>
            </a:r>
            <a:r>
              <a:rPr lang="tr-TR" sz="2400" dirty="0"/>
              <a:t> </a:t>
            </a:r>
            <a:r>
              <a:rPr lang="tr-TR" sz="2400" dirty="0" err="1"/>
              <a:t>geçisi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52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58997" y="1916832"/>
            <a:ext cx="53823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b="1" dirty="0" err="1"/>
              <a:t>Degişliligiň</a:t>
            </a:r>
            <a:r>
              <a:rPr lang="tr-TR" b="1" dirty="0"/>
              <a:t> </a:t>
            </a:r>
            <a:r>
              <a:rPr lang="tr-TR" b="1" dirty="0" err="1"/>
              <a:t>morfologik</a:t>
            </a:r>
            <a:r>
              <a:rPr lang="tr-TR" b="1" dirty="0"/>
              <a:t> –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endParaRPr lang="tr-TR" b="1" dirty="0"/>
          </a:p>
        </p:txBody>
      </p:sp>
      <p:sp>
        <p:nvSpPr>
          <p:cNvPr id="6" name="Dikdörtgen 5"/>
          <p:cNvSpPr/>
          <p:nvPr/>
        </p:nvSpPr>
        <p:spPr>
          <a:xfrm>
            <a:off x="866810" y="2477453"/>
            <a:ext cx="7320226" cy="30469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1600" dirty="0" err="1"/>
              <a:t>Ikinjiden</a:t>
            </a:r>
            <a:r>
              <a:rPr lang="tr-TR" sz="1600" dirty="0"/>
              <a:t>, III </a:t>
            </a:r>
            <a:r>
              <a:rPr lang="tr-TR" sz="1600" dirty="0" err="1"/>
              <a:t>şahs</a:t>
            </a:r>
            <a:r>
              <a:rPr lang="tr-TR" sz="1600" dirty="0"/>
              <a:t> </a:t>
            </a:r>
            <a:r>
              <a:rPr lang="tr-TR" sz="1600" dirty="0" err="1"/>
              <a:t>degişlilik</a:t>
            </a:r>
            <a:r>
              <a:rPr lang="tr-TR" sz="1600" dirty="0"/>
              <a:t> </a:t>
            </a:r>
            <a:r>
              <a:rPr lang="tr-TR" sz="1600" dirty="0" err="1"/>
              <a:t>goşulmasynda</a:t>
            </a:r>
            <a:r>
              <a:rPr lang="tr-TR" sz="1600" dirty="0"/>
              <a:t> </a:t>
            </a:r>
            <a:r>
              <a:rPr lang="tr-TR" sz="1600" dirty="0" err="1"/>
              <a:t>aňladylýan</a:t>
            </a:r>
            <a:r>
              <a:rPr lang="tr-TR" sz="1600" dirty="0"/>
              <a:t> </a:t>
            </a:r>
            <a:r>
              <a:rPr lang="tr-TR" sz="1600" dirty="0" err="1"/>
              <a:t>eýelik</a:t>
            </a:r>
            <a:r>
              <a:rPr lang="tr-TR" sz="1600" dirty="0"/>
              <a:t> </a:t>
            </a:r>
            <a:r>
              <a:rPr lang="tr-TR" sz="1600" dirty="0" err="1"/>
              <a:t>ediji</a:t>
            </a:r>
            <a:r>
              <a:rPr lang="tr-TR" sz="1600" dirty="0"/>
              <a:t> </a:t>
            </a:r>
            <a:r>
              <a:rPr lang="tr-TR" sz="1600" dirty="0" err="1"/>
              <a:t>anyk</a:t>
            </a:r>
            <a:r>
              <a:rPr lang="tr-TR" sz="1600" dirty="0"/>
              <a:t> </a:t>
            </a:r>
            <a:r>
              <a:rPr lang="tr-TR" sz="1600" dirty="0" err="1"/>
              <a:t>bolman</a:t>
            </a:r>
            <a:r>
              <a:rPr lang="tr-TR" sz="1600" dirty="0"/>
              <a:t>, </a:t>
            </a:r>
            <a:r>
              <a:rPr lang="tr-TR" sz="1600" dirty="0" err="1"/>
              <a:t>umumy</a:t>
            </a:r>
            <a:r>
              <a:rPr lang="tr-TR" sz="1600" dirty="0"/>
              <a:t> </a:t>
            </a:r>
            <a:r>
              <a:rPr lang="tr-TR" sz="1600" dirty="0" err="1"/>
              <a:t>bolýar</a:t>
            </a:r>
            <a:r>
              <a:rPr lang="tr-TR" sz="1600" dirty="0"/>
              <a:t>. Bir </a:t>
            </a:r>
            <a:r>
              <a:rPr lang="tr-TR" sz="1600" dirty="0" err="1"/>
              <a:t>şahs</a:t>
            </a:r>
            <a:r>
              <a:rPr lang="tr-TR" sz="1600" dirty="0"/>
              <a:t> </a:t>
            </a:r>
            <a:r>
              <a:rPr lang="tr-TR" sz="1600" dirty="0" err="1"/>
              <a:t>predmetiň</a:t>
            </a:r>
            <a:r>
              <a:rPr lang="tr-TR" sz="1600" dirty="0"/>
              <a:t> </a:t>
            </a:r>
            <a:r>
              <a:rPr lang="tr-TR" sz="1600" dirty="0" err="1"/>
              <a:t>üçünji</a:t>
            </a:r>
            <a:r>
              <a:rPr lang="tr-TR" sz="1600" dirty="0"/>
              <a:t> adama </a:t>
            </a:r>
            <a:r>
              <a:rPr lang="tr-TR" sz="1600" dirty="0" err="1"/>
              <a:t>degişlidigi</a:t>
            </a:r>
            <a:r>
              <a:rPr lang="tr-TR" sz="1600" dirty="0"/>
              <a:t> </a:t>
            </a:r>
            <a:r>
              <a:rPr lang="tr-TR" sz="1600" dirty="0" err="1"/>
              <a:t>ýa</a:t>
            </a:r>
            <a:r>
              <a:rPr lang="tr-TR" sz="1600" dirty="0"/>
              <a:t>-da </a:t>
            </a:r>
            <a:r>
              <a:rPr lang="tr-TR" sz="1600" dirty="0" err="1"/>
              <a:t>başga</a:t>
            </a:r>
            <a:r>
              <a:rPr lang="tr-TR" sz="1600" dirty="0"/>
              <a:t> bir </a:t>
            </a:r>
            <a:r>
              <a:rPr lang="tr-TR" sz="1600" dirty="0" err="1"/>
              <a:t>zada</a:t>
            </a:r>
            <a:r>
              <a:rPr lang="tr-TR" sz="1600" dirty="0"/>
              <a:t> </a:t>
            </a:r>
            <a:r>
              <a:rPr lang="tr-TR" sz="1600" dirty="0" err="1"/>
              <a:t>dahyllydygyny</a:t>
            </a:r>
            <a:r>
              <a:rPr lang="tr-TR" sz="1600" dirty="0"/>
              <a:t> </a:t>
            </a:r>
            <a:r>
              <a:rPr lang="tr-TR" sz="1600" dirty="0" err="1"/>
              <a:t>aňladyp</a:t>
            </a:r>
            <a:r>
              <a:rPr lang="tr-TR" sz="1600" dirty="0"/>
              <a:t> biler. </a:t>
            </a:r>
            <a:endParaRPr lang="tr-TR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gözi</a:t>
            </a:r>
            <a:r>
              <a:rPr lang="tr-TR" sz="1600" b="1" dirty="0" smtClean="0">
                <a:solidFill>
                  <a:srgbClr val="FF0000"/>
                </a:solidFill>
              </a:rPr>
              <a:t>- </a:t>
            </a:r>
            <a:r>
              <a:rPr lang="tr-TR" sz="1600" b="1" dirty="0" err="1">
                <a:solidFill>
                  <a:srgbClr val="FF0000"/>
                </a:solidFill>
              </a:rPr>
              <a:t>onuň</a:t>
            </a:r>
            <a:r>
              <a:rPr lang="tr-TR" sz="1600" b="1" dirty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Altynyň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agajyň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çeşmäniň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tüpeňiň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guşuň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,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solidFill>
                  <a:srgbClr val="FF0000"/>
                </a:solidFill>
              </a:rPr>
              <a:t>elegiň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>
                <a:solidFill>
                  <a:srgbClr val="FF0000"/>
                </a:solidFill>
              </a:rPr>
              <a:t>gözi</a:t>
            </a:r>
            <a:r>
              <a:rPr lang="tr-TR" sz="1600" b="1" dirty="0">
                <a:solidFill>
                  <a:srgbClr val="FF0000"/>
                </a:solidFill>
              </a:rPr>
              <a:t>.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tr-TR" sz="1600" dirty="0" err="1" smtClean="0"/>
              <a:t>Şoňa</a:t>
            </a:r>
            <a:r>
              <a:rPr lang="tr-TR" sz="1600" dirty="0" smtClean="0"/>
              <a:t> </a:t>
            </a:r>
            <a:r>
              <a:rPr lang="tr-TR" sz="1600" dirty="0" err="1"/>
              <a:t>görä</a:t>
            </a:r>
            <a:r>
              <a:rPr lang="tr-TR" sz="1600" dirty="0"/>
              <a:t>-de </a:t>
            </a:r>
            <a:r>
              <a:rPr lang="tr-TR" sz="1600" dirty="0" err="1"/>
              <a:t>üçünji</a:t>
            </a:r>
            <a:r>
              <a:rPr lang="tr-TR" sz="1600" dirty="0"/>
              <a:t> </a:t>
            </a:r>
            <a:r>
              <a:rPr lang="tr-TR" sz="1600" dirty="0" err="1"/>
              <a:t>şahs</a:t>
            </a:r>
            <a:r>
              <a:rPr lang="tr-TR" sz="1600" dirty="0"/>
              <a:t> </a:t>
            </a:r>
            <a:r>
              <a:rPr lang="tr-TR" sz="1600" dirty="0" err="1"/>
              <a:t>degişlilik</a:t>
            </a:r>
            <a:r>
              <a:rPr lang="tr-TR" sz="1600" dirty="0"/>
              <a:t> söz </a:t>
            </a:r>
            <a:r>
              <a:rPr lang="tr-TR" sz="1600" dirty="0" err="1"/>
              <a:t>düzümi</a:t>
            </a:r>
            <a:r>
              <a:rPr lang="tr-TR" sz="1600" dirty="0"/>
              <a:t> </a:t>
            </a:r>
            <a:r>
              <a:rPr lang="tr-TR" sz="1600" dirty="0" err="1"/>
              <a:t>şekilinde</a:t>
            </a:r>
            <a:r>
              <a:rPr lang="tr-TR" sz="1600" dirty="0"/>
              <a:t> </a:t>
            </a:r>
            <a:r>
              <a:rPr lang="tr-TR" sz="1600" dirty="0" err="1"/>
              <a:t>ulanylýar</a:t>
            </a:r>
            <a:r>
              <a:rPr lang="tr-TR" sz="1600" dirty="0"/>
              <a:t>, bu </a:t>
            </a:r>
            <a:r>
              <a:rPr lang="tr-TR" sz="1600" dirty="0" err="1"/>
              <a:t>hili</a:t>
            </a:r>
            <a:r>
              <a:rPr lang="tr-TR" sz="1600" dirty="0"/>
              <a:t> söz </a:t>
            </a:r>
            <a:r>
              <a:rPr lang="tr-TR" sz="1600" dirty="0" err="1"/>
              <a:t>düzüminde</a:t>
            </a:r>
            <a:r>
              <a:rPr lang="tr-TR" sz="1600" dirty="0"/>
              <a:t> I </a:t>
            </a:r>
            <a:r>
              <a:rPr lang="tr-TR" sz="1600" dirty="0" err="1"/>
              <a:t>komponent</a:t>
            </a:r>
            <a:r>
              <a:rPr lang="tr-TR" sz="1600" dirty="0"/>
              <a:t> </a:t>
            </a:r>
            <a:r>
              <a:rPr lang="tr-TR" sz="1600" dirty="0" err="1"/>
              <a:t>ikinji</a:t>
            </a:r>
            <a:r>
              <a:rPr lang="tr-TR" sz="1600" dirty="0"/>
              <a:t> </a:t>
            </a:r>
            <a:r>
              <a:rPr lang="tr-TR" sz="1600" dirty="0" err="1"/>
              <a:t>komponenti</a:t>
            </a:r>
            <a:r>
              <a:rPr lang="tr-TR" sz="1600" dirty="0"/>
              <a:t> san </a:t>
            </a:r>
            <a:r>
              <a:rPr lang="tr-TR" sz="1600" dirty="0" err="1"/>
              <a:t>taýdan</a:t>
            </a:r>
            <a:r>
              <a:rPr lang="tr-TR" sz="1600" dirty="0"/>
              <a:t>-da, </a:t>
            </a:r>
            <a:r>
              <a:rPr lang="tr-TR" sz="1600" dirty="0" err="1"/>
              <a:t>many</a:t>
            </a:r>
            <a:r>
              <a:rPr lang="tr-TR" sz="1600" dirty="0"/>
              <a:t> </a:t>
            </a:r>
            <a:r>
              <a:rPr lang="tr-TR" sz="1600" dirty="0" err="1"/>
              <a:t>taýdan</a:t>
            </a:r>
            <a:r>
              <a:rPr lang="tr-TR" sz="1600" dirty="0"/>
              <a:t>-da </a:t>
            </a:r>
            <a:r>
              <a:rPr lang="tr-TR" sz="1600" dirty="0" err="1"/>
              <a:t>anyklaýar</a:t>
            </a:r>
            <a:r>
              <a:rPr lang="tr-T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47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27584" y="2496330"/>
            <a:ext cx="748883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/>
              <a:t>Degişlilik</a:t>
            </a:r>
            <a:r>
              <a:rPr lang="tr-TR" b="1" dirty="0"/>
              <a:t> </a:t>
            </a:r>
            <a:r>
              <a:rPr lang="tr-TR" b="1" dirty="0" err="1"/>
              <a:t>goşulmalary</a:t>
            </a:r>
            <a:r>
              <a:rPr lang="tr-TR" b="1" dirty="0"/>
              <a:t> san </a:t>
            </a:r>
            <a:r>
              <a:rPr lang="tr-TR" b="1" dirty="0" err="1"/>
              <a:t>aňladyşlaryna</a:t>
            </a:r>
            <a:r>
              <a:rPr lang="tr-TR" b="1" dirty="0"/>
              <a:t> </a:t>
            </a:r>
            <a:r>
              <a:rPr lang="tr-TR" b="1" dirty="0" err="1"/>
              <a:t>görä</a:t>
            </a:r>
            <a:r>
              <a:rPr lang="tr-TR" b="1" dirty="0"/>
              <a:t> </a:t>
            </a:r>
            <a:endParaRPr lang="tr-TR" b="1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birlik </a:t>
            </a:r>
            <a:r>
              <a:rPr lang="tr-TR" b="1" dirty="0" err="1">
                <a:solidFill>
                  <a:srgbClr val="FF0000"/>
                </a:solidFill>
              </a:rPr>
              <a:t>we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b="1" dirty="0" err="1" smtClean="0"/>
              <a:t>şekilindäki</a:t>
            </a:r>
            <a:r>
              <a:rPr lang="tr-TR" b="1" dirty="0" smtClean="0"/>
              <a:t> </a:t>
            </a:r>
            <a:r>
              <a:rPr lang="tr-TR" b="1" dirty="0" err="1"/>
              <a:t>toparlara</a:t>
            </a:r>
            <a:r>
              <a:rPr lang="tr-TR" b="1" dirty="0"/>
              <a:t> </a:t>
            </a:r>
            <a:r>
              <a:rPr lang="tr-TR" b="1" dirty="0" err="1"/>
              <a:t>bölünýärler</a:t>
            </a:r>
            <a:r>
              <a:rPr lang="tr-TR" b="1" dirty="0"/>
              <a:t>. </a:t>
            </a:r>
            <a:endParaRPr lang="tr-TR" b="1" dirty="0" smtClean="0"/>
          </a:p>
          <a:p>
            <a:pPr algn="just"/>
            <a:endParaRPr lang="tr-TR" dirty="0" smtClean="0"/>
          </a:p>
          <a:p>
            <a:pPr algn="ctr"/>
            <a:r>
              <a:rPr lang="tr-TR" b="1" dirty="0" err="1" smtClean="0"/>
              <a:t>Emma</a:t>
            </a:r>
            <a:r>
              <a:rPr lang="tr-TR" b="1" dirty="0" smtClean="0"/>
              <a:t> </a:t>
            </a:r>
            <a:r>
              <a:rPr lang="tr-TR" b="1" dirty="0" err="1"/>
              <a:t>degişli</a:t>
            </a:r>
            <a:r>
              <a:rPr lang="tr-TR" b="1" dirty="0"/>
              <a:t> </a:t>
            </a:r>
            <a:r>
              <a:rPr lang="tr-TR" b="1" dirty="0" err="1"/>
              <a:t>zadyň</a:t>
            </a:r>
            <a:r>
              <a:rPr lang="tr-TR" b="1" dirty="0"/>
              <a:t> </a:t>
            </a:r>
            <a:endParaRPr lang="tr-TR" b="1" dirty="0" smtClean="0"/>
          </a:p>
          <a:p>
            <a:pPr algn="ctr"/>
            <a:r>
              <a:rPr lang="tr-TR" b="1" dirty="0" err="1" smtClean="0"/>
              <a:t>eýelik</a:t>
            </a:r>
            <a:r>
              <a:rPr lang="tr-TR" b="1" dirty="0" smtClean="0"/>
              <a:t> </a:t>
            </a:r>
            <a:r>
              <a:rPr lang="tr-TR" b="1" dirty="0" err="1"/>
              <a:t>edijä</a:t>
            </a:r>
            <a:r>
              <a:rPr lang="tr-TR" b="1" dirty="0"/>
              <a:t> san </a:t>
            </a:r>
            <a:r>
              <a:rPr lang="tr-TR" b="1" dirty="0" err="1"/>
              <a:t>taýdan</a:t>
            </a:r>
            <a:r>
              <a:rPr lang="tr-TR" b="1" dirty="0"/>
              <a:t> </a:t>
            </a:r>
            <a:r>
              <a:rPr lang="tr-TR" b="1" dirty="0" err="1"/>
              <a:t>gatnaşygy</a:t>
            </a:r>
            <a:r>
              <a:rPr lang="tr-TR" b="1" dirty="0"/>
              <a:t>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dürli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hilidir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we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çylşyrymlydyr</a:t>
            </a:r>
            <a:r>
              <a:rPr lang="tr-TR" b="1" dirty="0">
                <a:solidFill>
                  <a:srgbClr val="FF0000"/>
                </a:solidFill>
              </a:rPr>
              <a:t>.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err="1" smtClean="0"/>
              <a:t>Degişli</a:t>
            </a:r>
            <a:r>
              <a:rPr lang="tr-TR" b="1" dirty="0" smtClean="0"/>
              <a:t> </a:t>
            </a:r>
            <a:r>
              <a:rPr lang="tr-TR" b="1" dirty="0" err="1"/>
              <a:t>zadyň</a:t>
            </a:r>
            <a:r>
              <a:rPr lang="tr-TR" b="1" dirty="0"/>
              <a:t> </a:t>
            </a:r>
            <a:r>
              <a:rPr lang="tr-TR" b="1" dirty="0" err="1"/>
              <a:t>eýelik</a:t>
            </a:r>
            <a:r>
              <a:rPr lang="tr-TR" b="1" dirty="0"/>
              <a:t> </a:t>
            </a:r>
            <a:r>
              <a:rPr lang="tr-TR" b="1" dirty="0" err="1"/>
              <a:t>edijä</a:t>
            </a:r>
            <a:r>
              <a:rPr lang="tr-TR" b="1" dirty="0"/>
              <a:t> </a:t>
            </a:r>
            <a:r>
              <a:rPr lang="tr-TR" b="1" dirty="0" err="1"/>
              <a:t>degişliligi</a:t>
            </a:r>
            <a:r>
              <a:rPr lang="tr-TR" b="1" dirty="0"/>
              <a:t> </a:t>
            </a:r>
            <a:r>
              <a:rPr lang="tr-TR" b="1" dirty="0" err="1"/>
              <a:t>taýdan</a:t>
            </a:r>
            <a:r>
              <a:rPr lang="tr-TR" b="1" dirty="0"/>
              <a:t> 3 </a:t>
            </a:r>
            <a:r>
              <a:rPr lang="tr-TR" b="1" dirty="0" err="1"/>
              <a:t>hili</a:t>
            </a:r>
            <a:r>
              <a:rPr lang="tr-TR" b="1" dirty="0"/>
              <a:t> </a:t>
            </a:r>
            <a:r>
              <a:rPr lang="tr-TR" b="1" dirty="0" err="1"/>
              <a:t>görnüşi</a:t>
            </a:r>
            <a:r>
              <a:rPr lang="tr-TR" b="1" dirty="0"/>
              <a:t> bar:</a:t>
            </a:r>
          </a:p>
        </p:txBody>
      </p:sp>
    </p:spTree>
    <p:extLst>
      <p:ext uri="{BB962C8B-B14F-4D97-AF65-F5344CB8AC3E}">
        <p14:creationId xmlns:p14="http://schemas.microsoft.com/office/powerpoint/2010/main" val="9256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13261" y="2496330"/>
            <a:ext cx="7336209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1.Hususy </a:t>
            </a:r>
            <a:r>
              <a:rPr lang="tr-TR" b="1" dirty="0" err="1">
                <a:solidFill>
                  <a:srgbClr val="FF0000"/>
                </a:solidFill>
              </a:rPr>
              <a:t>degişlilik</a:t>
            </a:r>
            <a:r>
              <a:rPr lang="tr-TR" dirty="0"/>
              <a:t>: </a:t>
            </a:r>
            <a:endParaRPr lang="tr-TR" dirty="0" smtClean="0"/>
          </a:p>
          <a:p>
            <a:pPr algn="just"/>
            <a:r>
              <a:rPr lang="tr-TR" dirty="0" err="1" smtClean="0"/>
              <a:t>zadyň</a:t>
            </a:r>
            <a:r>
              <a:rPr lang="tr-TR" dirty="0" smtClean="0"/>
              <a:t> </a:t>
            </a:r>
            <a:r>
              <a:rPr lang="tr-TR" dirty="0" err="1"/>
              <a:t>ýa</a:t>
            </a:r>
            <a:r>
              <a:rPr lang="tr-TR" dirty="0"/>
              <a:t>-da </a:t>
            </a:r>
            <a:r>
              <a:rPr lang="tr-TR" dirty="0" err="1"/>
              <a:t>zatlaryň</a:t>
            </a:r>
            <a:r>
              <a:rPr lang="tr-TR" dirty="0"/>
              <a:t> </a:t>
            </a:r>
            <a:r>
              <a:rPr lang="tr-TR" b="1" dirty="0" err="1">
                <a:solidFill>
                  <a:srgbClr val="00B050"/>
                </a:solidFill>
              </a:rPr>
              <a:t>diňe</a:t>
            </a:r>
            <a:r>
              <a:rPr lang="tr-TR" b="1" dirty="0">
                <a:solidFill>
                  <a:srgbClr val="00B050"/>
                </a:solidFill>
              </a:rPr>
              <a:t> bir adama </a:t>
            </a:r>
            <a:r>
              <a:rPr lang="tr-TR" b="1" dirty="0" err="1">
                <a:solidFill>
                  <a:srgbClr val="00B050"/>
                </a:solidFill>
              </a:rPr>
              <a:t>degişlidigini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dirty="0" err="1"/>
              <a:t>görkezýär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Munda</a:t>
            </a:r>
            <a:r>
              <a:rPr lang="tr-TR" dirty="0" smtClean="0"/>
              <a:t> </a:t>
            </a:r>
            <a:r>
              <a:rPr lang="tr-TR" dirty="0" err="1"/>
              <a:t>degişli</a:t>
            </a:r>
            <a:r>
              <a:rPr lang="tr-TR" dirty="0"/>
              <a:t> zat </a:t>
            </a:r>
            <a:r>
              <a:rPr lang="tr-TR" dirty="0" err="1"/>
              <a:t>mukdary</a:t>
            </a:r>
            <a:r>
              <a:rPr lang="tr-TR" dirty="0"/>
              <a:t> </a:t>
            </a:r>
            <a:r>
              <a:rPr lang="tr-TR" dirty="0" err="1"/>
              <a:t>boýunça</a:t>
            </a:r>
            <a:r>
              <a:rPr lang="tr-TR" dirty="0"/>
              <a:t> </a:t>
            </a:r>
            <a:r>
              <a:rPr lang="tr-TR" b="1" dirty="0">
                <a:solidFill>
                  <a:srgbClr val="00B050"/>
                </a:solidFill>
              </a:rPr>
              <a:t>iki </a:t>
            </a:r>
            <a:r>
              <a:rPr lang="tr-TR" b="1" dirty="0" err="1">
                <a:solidFill>
                  <a:srgbClr val="00B050"/>
                </a:solidFill>
              </a:rPr>
              <a:t>hili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bolýar</a:t>
            </a:r>
            <a:r>
              <a:rPr lang="tr-TR" dirty="0"/>
              <a:t>:</a:t>
            </a:r>
          </a:p>
          <a:p>
            <a:pPr algn="just"/>
            <a:r>
              <a:rPr lang="tr-TR" dirty="0"/>
              <a:t>a) </a:t>
            </a:r>
            <a:r>
              <a:rPr lang="tr-TR" b="1" dirty="0" err="1">
                <a:solidFill>
                  <a:srgbClr val="FF0000"/>
                </a:solidFill>
              </a:rPr>
              <a:t>birlikdäki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zadyň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ýekelikde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ulanylyşy</a:t>
            </a:r>
            <a:r>
              <a:rPr lang="tr-TR" dirty="0" smtClean="0"/>
              <a:t>: </a:t>
            </a:r>
            <a:r>
              <a:rPr lang="tr-TR" dirty="0" err="1"/>
              <a:t>Meniň</a:t>
            </a:r>
            <a:r>
              <a:rPr lang="tr-TR" dirty="0"/>
              <a:t> </a:t>
            </a:r>
            <a:r>
              <a:rPr lang="tr-TR" dirty="0" err="1"/>
              <a:t>galamym</a:t>
            </a:r>
            <a:r>
              <a:rPr lang="tr-TR" dirty="0"/>
              <a:t>, </a:t>
            </a:r>
            <a:r>
              <a:rPr lang="tr-TR" dirty="0" err="1"/>
              <a:t>seniň</a:t>
            </a:r>
            <a:r>
              <a:rPr lang="tr-TR" dirty="0"/>
              <a:t> </a:t>
            </a:r>
            <a:r>
              <a:rPr lang="tr-TR" dirty="0" err="1"/>
              <a:t>joraň</a:t>
            </a:r>
            <a:r>
              <a:rPr lang="tr-TR" dirty="0"/>
              <a:t>.</a:t>
            </a:r>
          </a:p>
          <a:p>
            <a:pPr algn="just"/>
            <a:r>
              <a:rPr lang="tr-TR" dirty="0"/>
              <a:t>b) </a:t>
            </a:r>
            <a:r>
              <a:rPr lang="tr-TR" b="1" dirty="0" err="1">
                <a:solidFill>
                  <a:srgbClr val="FF0000"/>
                </a:solidFill>
              </a:rPr>
              <a:t>köplükdäki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zadyň</a:t>
            </a:r>
            <a:r>
              <a:rPr lang="tr-TR" b="1" dirty="0">
                <a:solidFill>
                  <a:srgbClr val="FF0000"/>
                </a:solidFill>
              </a:rPr>
              <a:t> bir adama </a:t>
            </a:r>
            <a:r>
              <a:rPr lang="tr-TR" b="1" dirty="0" err="1">
                <a:solidFill>
                  <a:srgbClr val="FF0000"/>
                </a:solidFill>
              </a:rPr>
              <a:t>degişlidiginiň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görkezilişi</a:t>
            </a:r>
            <a:r>
              <a:rPr lang="tr-TR" dirty="0"/>
              <a:t>. </a:t>
            </a:r>
            <a:r>
              <a:rPr lang="tr-TR" dirty="0" err="1"/>
              <a:t>Munda</a:t>
            </a:r>
            <a:r>
              <a:rPr lang="tr-TR" dirty="0"/>
              <a:t>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ediji</a:t>
            </a:r>
            <a:r>
              <a:rPr lang="tr-TR" dirty="0"/>
              <a:t> bir,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edilýän</a:t>
            </a:r>
            <a:r>
              <a:rPr lang="tr-TR" dirty="0"/>
              <a:t> zat </a:t>
            </a:r>
            <a:r>
              <a:rPr lang="tr-TR" dirty="0" err="1"/>
              <a:t>köp</a:t>
            </a:r>
            <a:r>
              <a:rPr lang="tr-TR" dirty="0"/>
              <a:t>. </a:t>
            </a:r>
            <a:r>
              <a:rPr lang="tr-TR" dirty="0" err="1"/>
              <a:t>Şeýle</a:t>
            </a:r>
            <a:r>
              <a:rPr lang="tr-TR" dirty="0"/>
              <a:t> </a:t>
            </a:r>
            <a:r>
              <a:rPr lang="tr-TR" dirty="0" err="1"/>
              <a:t>bolanda</a:t>
            </a:r>
            <a:r>
              <a:rPr lang="tr-TR" dirty="0"/>
              <a:t>, </a:t>
            </a:r>
            <a:r>
              <a:rPr lang="tr-TR" dirty="0" err="1"/>
              <a:t>degişli</a:t>
            </a:r>
            <a:r>
              <a:rPr lang="tr-TR" dirty="0"/>
              <a:t> </a:t>
            </a:r>
            <a:r>
              <a:rPr lang="tr-TR" dirty="0" err="1"/>
              <a:t>predmeti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söze </a:t>
            </a:r>
            <a:r>
              <a:rPr lang="tr-TR" dirty="0" err="1"/>
              <a:t>degişlilik</a:t>
            </a:r>
            <a:r>
              <a:rPr lang="tr-TR" dirty="0"/>
              <a:t> </a:t>
            </a:r>
            <a:r>
              <a:rPr lang="tr-TR" dirty="0" err="1"/>
              <a:t>goşulmalaryndan</a:t>
            </a:r>
            <a:r>
              <a:rPr lang="tr-TR" dirty="0"/>
              <a:t> </a:t>
            </a:r>
            <a:r>
              <a:rPr lang="tr-TR" dirty="0" err="1"/>
              <a:t>öň</a:t>
            </a: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goşulmasy</a:t>
            </a:r>
            <a:r>
              <a:rPr lang="tr-TR" dirty="0"/>
              <a:t> </a:t>
            </a:r>
            <a:r>
              <a:rPr lang="tr-TR" dirty="0" err="1"/>
              <a:t>goşulýar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00B050"/>
                </a:solidFill>
              </a:rPr>
              <a:t>Seniň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saçlaryň</a:t>
            </a:r>
            <a:r>
              <a:rPr lang="tr-TR" b="1" dirty="0">
                <a:solidFill>
                  <a:srgbClr val="00B050"/>
                </a:solidFill>
              </a:rPr>
              <a:t>, </a:t>
            </a:r>
            <a:endParaRPr lang="tr-TR" b="1" dirty="0" smtClean="0">
              <a:solidFill>
                <a:srgbClr val="00B05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00B050"/>
                </a:solidFill>
              </a:rPr>
              <a:t>onuň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>
                <a:solidFill>
                  <a:srgbClr val="00B050"/>
                </a:solidFill>
              </a:rPr>
              <a:t>sözleri, </a:t>
            </a:r>
            <a:endParaRPr lang="tr-TR" b="1" dirty="0" smtClean="0">
              <a:solidFill>
                <a:srgbClr val="00B05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00B050"/>
                </a:solidFill>
              </a:rPr>
              <a:t>meniň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>
                <a:solidFill>
                  <a:srgbClr val="00B050"/>
                </a:solidFill>
              </a:rPr>
              <a:t>işlerim.</a:t>
            </a:r>
          </a:p>
        </p:txBody>
      </p:sp>
    </p:spTree>
    <p:extLst>
      <p:ext uri="{BB962C8B-B14F-4D97-AF65-F5344CB8AC3E}">
        <p14:creationId xmlns:p14="http://schemas.microsoft.com/office/powerpoint/2010/main" val="13949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27584" y="2967335"/>
            <a:ext cx="7344816" cy="26776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2. </a:t>
            </a:r>
            <a:r>
              <a:rPr lang="tr-TR" sz="2400" b="1" dirty="0" err="1">
                <a:solidFill>
                  <a:srgbClr val="FF0000"/>
                </a:solidFill>
              </a:rPr>
              <a:t>Ortalyk</a:t>
            </a:r>
            <a:r>
              <a:rPr lang="tr-TR" sz="2400" b="1" dirty="0">
                <a:solidFill>
                  <a:srgbClr val="FF0000"/>
                </a:solidFill>
              </a:rPr>
              <a:t>, </a:t>
            </a:r>
            <a:r>
              <a:rPr lang="tr-TR" sz="2400" b="1" dirty="0" err="1">
                <a:solidFill>
                  <a:srgbClr val="FF0000"/>
                </a:solidFill>
              </a:rPr>
              <a:t>kollektiw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degişlilik</a:t>
            </a:r>
            <a:r>
              <a:rPr lang="tr-TR" sz="2400" dirty="0"/>
              <a:t>: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B050"/>
                </a:solidFill>
              </a:rPr>
              <a:t>zadyň</a:t>
            </a:r>
            <a:r>
              <a:rPr lang="tr-TR" sz="2400" b="1" dirty="0" smtClean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ýa</a:t>
            </a:r>
            <a:r>
              <a:rPr lang="tr-TR" sz="2400" b="1" dirty="0">
                <a:solidFill>
                  <a:srgbClr val="00B050"/>
                </a:solidFill>
              </a:rPr>
              <a:t>-da </a:t>
            </a:r>
            <a:endParaRPr lang="tr-TR" sz="2400" b="1" dirty="0" smtClean="0">
              <a:solidFill>
                <a:srgbClr val="00B05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err="1" smtClean="0">
                <a:solidFill>
                  <a:srgbClr val="00B050"/>
                </a:solidFill>
              </a:rPr>
              <a:t>zatlaryň</a:t>
            </a:r>
            <a:r>
              <a:rPr lang="tr-TR" sz="2400" b="1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tr-TR" sz="2400" dirty="0" smtClean="0"/>
              <a:t>birden </a:t>
            </a:r>
            <a:r>
              <a:rPr lang="tr-TR" sz="2400" dirty="0" err="1"/>
              <a:t>artyk</a:t>
            </a:r>
            <a:r>
              <a:rPr lang="tr-TR" sz="2400" dirty="0"/>
              <a:t> adama </a:t>
            </a:r>
            <a:r>
              <a:rPr lang="tr-TR" sz="2400" dirty="0" err="1"/>
              <a:t>degişlidigini</a:t>
            </a:r>
            <a:r>
              <a:rPr lang="tr-TR" sz="2400" dirty="0"/>
              <a:t> </a:t>
            </a:r>
            <a:r>
              <a:rPr lang="tr-TR" sz="2400" dirty="0" err="1"/>
              <a:t>aňladýar</a:t>
            </a:r>
            <a:r>
              <a:rPr lang="tr-TR" sz="2400" dirty="0"/>
              <a:t>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Bu </a:t>
            </a:r>
            <a:r>
              <a:rPr lang="tr-TR" sz="2400" dirty="0"/>
              <a:t>hem iki </a:t>
            </a:r>
            <a:r>
              <a:rPr lang="tr-TR" sz="2400" dirty="0" err="1"/>
              <a:t>hili</a:t>
            </a:r>
            <a:r>
              <a:rPr lang="tr-TR" sz="2400" dirty="0"/>
              <a:t> </a:t>
            </a:r>
            <a:r>
              <a:rPr lang="tr-TR" sz="2400" dirty="0" err="1"/>
              <a:t>bolýar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205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99792" y="1392759"/>
            <a:ext cx="378042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</a:t>
            </a:r>
            <a:r>
              <a:rPr lang="tr-TR" b="1" smtClean="0"/>
              <a:t>:  04015116</a:t>
            </a:r>
            <a:endParaRPr lang="tr-TR" b="1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99592" y="2479979"/>
            <a:ext cx="7349877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tr-TR" b="1" dirty="0" smtClean="0">
                <a:solidFill>
                  <a:srgbClr val="FF0000"/>
                </a:solidFill>
              </a:rPr>
              <a:t>bir </a:t>
            </a:r>
            <a:r>
              <a:rPr lang="tr-TR" b="1" dirty="0" err="1">
                <a:solidFill>
                  <a:srgbClr val="FF0000"/>
                </a:solidFill>
              </a:rPr>
              <a:t>zadyň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köplüge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degişli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bolmagy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 err="1"/>
              <a:t>ýerde</a:t>
            </a:r>
            <a:r>
              <a:rPr lang="tr-TR" dirty="0"/>
              <a:t> </a:t>
            </a:r>
            <a:r>
              <a:rPr lang="tr-TR" dirty="0" err="1"/>
              <a:t>predmetiň</a:t>
            </a:r>
            <a:r>
              <a:rPr lang="tr-TR" dirty="0"/>
              <a:t>, </a:t>
            </a:r>
            <a:r>
              <a:rPr lang="tr-TR" dirty="0" err="1"/>
              <a:t>zadyň</a:t>
            </a:r>
            <a:r>
              <a:rPr lang="tr-TR" dirty="0"/>
              <a:t> </a:t>
            </a:r>
            <a:r>
              <a:rPr lang="tr-TR" dirty="0" err="1"/>
              <a:t>topara</a:t>
            </a:r>
            <a:r>
              <a:rPr lang="tr-TR" dirty="0"/>
              <a:t>, </a:t>
            </a:r>
            <a:r>
              <a:rPr lang="tr-TR" dirty="0" err="1"/>
              <a:t>kollektiwe</a:t>
            </a:r>
            <a:r>
              <a:rPr lang="tr-TR" dirty="0"/>
              <a:t> </a:t>
            </a:r>
            <a:r>
              <a:rPr lang="tr-TR" dirty="0" err="1"/>
              <a:t>degişlidigi</a:t>
            </a:r>
            <a:r>
              <a:rPr lang="tr-TR" dirty="0"/>
              <a:t>, </a:t>
            </a:r>
            <a:r>
              <a:rPr lang="tr-TR" dirty="0" err="1"/>
              <a:t>ortalykdygy</a:t>
            </a:r>
            <a:r>
              <a:rPr lang="tr-TR" dirty="0"/>
              <a:t> </a:t>
            </a:r>
            <a:r>
              <a:rPr lang="tr-TR" dirty="0" err="1"/>
              <a:t>aňladylýar</a:t>
            </a:r>
            <a:r>
              <a:rPr lang="tr-TR" dirty="0"/>
              <a:t>: </a:t>
            </a:r>
            <a:r>
              <a:rPr lang="tr-TR" dirty="0" err="1"/>
              <a:t>ýagny</a:t>
            </a:r>
            <a:r>
              <a:rPr lang="tr-TR" dirty="0"/>
              <a:t>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edýän</a:t>
            </a:r>
            <a:r>
              <a:rPr lang="tr-TR" dirty="0"/>
              <a:t> </a:t>
            </a:r>
            <a:r>
              <a:rPr lang="tr-TR" dirty="0" err="1"/>
              <a:t>köp</a:t>
            </a:r>
            <a:r>
              <a:rPr lang="tr-TR" dirty="0"/>
              <a:t>, </a:t>
            </a:r>
            <a:r>
              <a:rPr lang="tr-TR" dirty="0" err="1"/>
              <a:t>degişli</a:t>
            </a:r>
            <a:r>
              <a:rPr lang="tr-TR" dirty="0"/>
              <a:t> zat bir. </a:t>
            </a:r>
            <a:endParaRPr lang="tr-TR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00B050"/>
                </a:solidFill>
              </a:rPr>
              <a:t>Biziň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toparymyz</a:t>
            </a:r>
            <a:r>
              <a:rPr lang="tr-TR" b="1" dirty="0">
                <a:solidFill>
                  <a:srgbClr val="00B050"/>
                </a:solidFill>
              </a:rPr>
              <a:t>, </a:t>
            </a:r>
            <a:endParaRPr lang="tr-TR" b="1" dirty="0" smtClean="0">
              <a:solidFill>
                <a:srgbClr val="00B05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00B050"/>
                </a:solidFill>
              </a:rPr>
              <a:t>biziň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žurnalymyz</a:t>
            </a:r>
            <a:r>
              <a:rPr lang="tr-TR" b="1" dirty="0">
                <a:solidFill>
                  <a:srgbClr val="00B050"/>
                </a:solidFill>
              </a:rPr>
              <a:t>. </a:t>
            </a:r>
            <a:endParaRPr lang="tr-TR" b="1" dirty="0" smtClean="0">
              <a:solidFill>
                <a:srgbClr val="00B050"/>
              </a:solidFill>
            </a:endParaRP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Bu </a:t>
            </a:r>
            <a:r>
              <a:rPr lang="tr-TR" dirty="0" err="1"/>
              <a:t>ýerde</a:t>
            </a: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myz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>
                <a:solidFill>
                  <a:srgbClr val="FF0000"/>
                </a:solidFill>
              </a:rPr>
              <a:t>miz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>
                <a:solidFill>
                  <a:srgbClr val="FF0000"/>
                </a:solidFill>
              </a:rPr>
              <a:t>ymyz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smtClean="0">
                <a:solidFill>
                  <a:srgbClr val="FF0000"/>
                </a:solidFill>
              </a:rPr>
              <a:t>imiz»… </a:t>
            </a:r>
            <a:r>
              <a:rPr lang="tr-TR" dirty="0" err="1"/>
              <a:t>goşulmalary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sanyň</a:t>
            </a: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dirty="0" err="1"/>
              <a:t>goşulmalarynyň</a:t>
            </a:r>
            <a:r>
              <a:rPr lang="tr-TR" dirty="0"/>
              <a:t> </a:t>
            </a:r>
            <a:r>
              <a:rPr lang="tr-TR" dirty="0" err="1"/>
              <a:t>goşulan</a:t>
            </a:r>
            <a:r>
              <a:rPr lang="tr-TR" dirty="0"/>
              <a:t> sözlerinden </a:t>
            </a:r>
            <a:r>
              <a:rPr lang="tr-TR" dirty="0" err="1"/>
              <a:t>aňlanylýan</a:t>
            </a:r>
            <a:r>
              <a:rPr lang="tr-TR" dirty="0"/>
              <a:t> </a:t>
            </a:r>
            <a:r>
              <a:rPr lang="tr-TR" dirty="0" err="1"/>
              <a:t>ýaly</a:t>
            </a:r>
            <a:r>
              <a:rPr lang="tr-TR" dirty="0"/>
              <a:t> </a:t>
            </a:r>
            <a:r>
              <a:rPr lang="tr-TR" dirty="0" err="1"/>
              <a:t>düşünjäniň</a:t>
            </a:r>
            <a:r>
              <a:rPr lang="tr-TR" dirty="0"/>
              <a:t> </a:t>
            </a:r>
            <a:r>
              <a:rPr lang="tr-TR" dirty="0" err="1"/>
              <a:t>köplügi</a:t>
            </a:r>
            <a:r>
              <a:rPr lang="tr-TR" dirty="0"/>
              <a:t> </a:t>
            </a:r>
            <a:r>
              <a:rPr lang="tr-TR" dirty="0" err="1"/>
              <a:t>aňladylmaýar</a:t>
            </a:r>
            <a:r>
              <a:rPr lang="tr-TR" dirty="0"/>
              <a:t>, </a:t>
            </a:r>
            <a:r>
              <a:rPr lang="tr-TR" dirty="0" err="1"/>
              <a:t>birinji</a:t>
            </a:r>
            <a:r>
              <a:rPr lang="tr-TR" dirty="0"/>
              <a:t> </a:t>
            </a:r>
            <a:r>
              <a:rPr lang="tr-TR" dirty="0" err="1"/>
              <a:t>komponent</a:t>
            </a:r>
            <a:r>
              <a:rPr lang="tr-TR" dirty="0"/>
              <a:t> bilen </a:t>
            </a:r>
            <a:r>
              <a:rPr lang="tr-TR" dirty="0" err="1"/>
              <a:t>sazlaşyp</a:t>
            </a:r>
            <a:r>
              <a:rPr lang="tr-TR" dirty="0"/>
              <a:t>,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edijiniň</a:t>
            </a:r>
            <a:r>
              <a:rPr lang="tr-TR" dirty="0"/>
              <a:t> </a:t>
            </a:r>
            <a:r>
              <a:rPr lang="tr-TR" dirty="0" err="1"/>
              <a:t>köpdügini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2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03648" y="2828836"/>
            <a:ext cx="6552727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/>
              <a:t>b) </a:t>
            </a:r>
            <a:r>
              <a:rPr lang="tr-TR" b="1" dirty="0" err="1">
                <a:solidFill>
                  <a:srgbClr val="FF0000"/>
                </a:solidFill>
              </a:rPr>
              <a:t>Köplükdäki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zadyň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köplüge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degişli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bolmagy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/>
              <a:t>Birnäçe</a:t>
            </a:r>
            <a:r>
              <a:rPr lang="tr-TR" b="1" dirty="0" smtClean="0"/>
              <a:t> </a:t>
            </a:r>
            <a:r>
              <a:rPr lang="tr-TR" b="1" dirty="0" err="1"/>
              <a:t>zadyň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/>
              <a:t>köp</a:t>
            </a:r>
            <a:r>
              <a:rPr lang="tr-TR" b="1" dirty="0" smtClean="0"/>
              <a:t> </a:t>
            </a:r>
            <a:r>
              <a:rPr lang="tr-TR" b="1" dirty="0" err="1"/>
              <a:t>predmetiň</a:t>
            </a:r>
            <a:r>
              <a:rPr lang="tr-TR" b="1" dirty="0"/>
              <a:t> </a:t>
            </a:r>
            <a:endParaRPr lang="tr-TR" b="1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kollektiwe</a:t>
            </a:r>
            <a:r>
              <a:rPr lang="tr-TR" dirty="0"/>
              <a:t>, </a:t>
            </a:r>
            <a:r>
              <a:rPr lang="tr-TR" dirty="0" err="1"/>
              <a:t>köp</a:t>
            </a:r>
            <a:r>
              <a:rPr lang="tr-TR" dirty="0"/>
              <a:t> adama </a:t>
            </a:r>
            <a:r>
              <a:rPr lang="tr-TR" dirty="0" err="1"/>
              <a:t>degişlidigi</a:t>
            </a:r>
            <a:r>
              <a:rPr lang="tr-TR" dirty="0"/>
              <a:t> </a:t>
            </a:r>
            <a:r>
              <a:rPr lang="tr-TR" dirty="0" err="1"/>
              <a:t>aňladylýar</a:t>
            </a:r>
            <a:r>
              <a:rPr lang="tr-TR" dirty="0"/>
              <a:t>: </a:t>
            </a:r>
            <a:endParaRPr lang="tr-TR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biziň</a:t>
            </a:r>
            <a:r>
              <a:rPr lang="tr-TR" b="1" dirty="0" smtClean="0"/>
              <a:t> </a:t>
            </a:r>
            <a:r>
              <a:rPr lang="tr-TR" b="1" dirty="0"/>
              <a:t>ekinlerimiz;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siziň</a:t>
            </a:r>
            <a:r>
              <a:rPr lang="tr-TR" b="1" dirty="0" smtClean="0"/>
              <a:t> </a:t>
            </a:r>
            <a:r>
              <a:rPr lang="tr-TR" b="1" dirty="0" err="1"/>
              <a:t>kitaplaryňyz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910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30904" y="2496330"/>
            <a:ext cx="7069487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3. </a:t>
            </a:r>
            <a:r>
              <a:rPr lang="tr-TR" b="1" dirty="0" err="1">
                <a:solidFill>
                  <a:srgbClr val="FF0000"/>
                </a:solidFill>
              </a:rPr>
              <a:t>Umumy</a:t>
            </a:r>
            <a:r>
              <a:rPr lang="tr-TR" b="1" dirty="0">
                <a:solidFill>
                  <a:srgbClr val="FF0000"/>
                </a:solidFill>
              </a:rPr>
              <a:t> (</a:t>
            </a:r>
            <a:r>
              <a:rPr lang="tr-TR" b="1" dirty="0" err="1">
                <a:solidFill>
                  <a:srgbClr val="FF0000"/>
                </a:solidFill>
              </a:rPr>
              <a:t>abstrakt</a:t>
            </a:r>
            <a:r>
              <a:rPr lang="tr-TR" b="1" dirty="0">
                <a:solidFill>
                  <a:srgbClr val="FF0000"/>
                </a:solidFill>
              </a:rPr>
              <a:t>) </a:t>
            </a:r>
            <a:r>
              <a:rPr lang="tr-TR" b="1" dirty="0" err="1">
                <a:solidFill>
                  <a:srgbClr val="FF0000"/>
                </a:solidFill>
              </a:rPr>
              <a:t>degişlilik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</a:p>
          <a:p>
            <a:endParaRPr lang="tr-TR" dirty="0"/>
          </a:p>
          <a:p>
            <a:r>
              <a:rPr lang="tr-TR" b="1" dirty="0" err="1"/>
              <a:t>Eýelik</a:t>
            </a:r>
            <a:r>
              <a:rPr lang="tr-TR" b="1" dirty="0"/>
              <a:t> düşümde </a:t>
            </a:r>
            <a:r>
              <a:rPr lang="tr-TR" dirty="0"/>
              <a:t>gelen </a:t>
            </a:r>
            <a:endParaRPr lang="tr-TR" dirty="0" smtClean="0"/>
          </a:p>
          <a:p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/>
              <a:t>atlaryň</a:t>
            </a:r>
            <a:r>
              <a:rPr lang="tr-TR" b="1" dirty="0" smtClean="0"/>
              <a:t> </a:t>
            </a:r>
            <a:r>
              <a:rPr lang="tr-TR" b="1" dirty="0" err="1"/>
              <a:t>we</a:t>
            </a:r>
            <a:r>
              <a:rPr lang="tr-TR" b="1" dirty="0"/>
              <a:t>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smtClean="0"/>
              <a:t>at </a:t>
            </a:r>
            <a:r>
              <a:rPr lang="tr-TR" b="1" dirty="0" err="1"/>
              <a:t>çalyşmalarynyň</a:t>
            </a:r>
            <a:r>
              <a:rPr lang="tr-TR" dirty="0"/>
              <a:t> </a:t>
            </a:r>
            <a:r>
              <a:rPr lang="tr-TR" dirty="0" err="1"/>
              <a:t>yzyna</a:t>
            </a: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ky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smtClean="0">
                <a:solidFill>
                  <a:srgbClr val="FF0000"/>
                </a:solidFill>
              </a:rPr>
              <a:t>ki»</a:t>
            </a:r>
            <a:r>
              <a:rPr lang="tr-TR" dirty="0" smtClean="0"/>
              <a:t> </a:t>
            </a:r>
            <a:r>
              <a:rPr lang="tr-TR" dirty="0" err="1"/>
              <a:t>goşulmasynyň</a:t>
            </a:r>
            <a:r>
              <a:rPr lang="tr-TR" dirty="0"/>
              <a:t> </a:t>
            </a:r>
            <a:r>
              <a:rPr lang="tr-TR" dirty="0" err="1"/>
              <a:t>goşulmagy</a:t>
            </a:r>
            <a:r>
              <a:rPr lang="tr-TR" dirty="0"/>
              <a:t> bilen </a:t>
            </a:r>
            <a:r>
              <a:rPr lang="tr-TR" dirty="0" err="1"/>
              <a:t>hasyl</a:t>
            </a:r>
            <a:r>
              <a:rPr lang="tr-TR" dirty="0"/>
              <a:t> </a:t>
            </a:r>
            <a:r>
              <a:rPr lang="tr-TR" dirty="0" err="1"/>
              <a:t>bolýar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Meniňki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çopanyňky</a:t>
            </a:r>
            <a:r>
              <a:rPr lang="tr-TR" b="1" dirty="0" smtClean="0">
                <a:solidFill>
                  <a:srgbClr val="FF0000"/>
                </a:solidFill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birleşigiňki</a:t>
            </a:r>
            <a:r>
              <a:rPr lang="tr-TR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44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16700"/>
            <a:ext cx="828092" cy="10281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40451" y="1988840"/>
            <a:ext cx="55238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DEGIŞLILIK KATEGORIÝASYNDA SAN AŇLADYLYŞY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30906" y="2692263"/>
            <a:ext cx="706948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Bu </a:t>
            </a:r>
            <a:r>
              <a:rPr lang="tr-TR" dirty="0" err="1"/>
              <a:t>hili</a:t>
            </a:r>
            <a:r>
              <a:rPr lang="tr-TR" dirty="0"/>
              <a:t> </a:t>
            </a:r>
            <a:r>
              <a:rPr lang="tr-TR" dirty="0" err="1"/>
              <a:t>degişlilik</a:t>
            </a:r>
            <a:r>
              <a:rPr lang="tr-TR" dirty="0"/>
              <a:t>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edijini</a:t>
            </a:r>
            <a:r>
              <a:rPr lang="tr-TR" dirty="0"/>
              <a:t> </a:t>
            </a:r>
            <a:r>
              <a:rPr lang="tr-TR" dirty="0" err="1"/>
              <a:t>görkezse</a:t>
            </a:r>
            <a:r>
              <a:rPr lang="tr-TR" dirty="0"/>
              <a:t>-de, onda </a:t>
            </a:r>
            <a:r>
              <a:rPr lang="tr-TR" dirty="0" err="1"/>
              <a:t>nämä</a:t>
            </a:r>
            <a:r>
              <a:rPr lang="tr-TR" dirty="0"/>
              <a:t>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edilýändigi</a:t>
            </a:r>
            <a:r>
              <a:rPr lang="tr-TR" dirty="0"/>
              <a:t>, </a:t>
            </a:r>
            <a:r>
              <a:rPr lang="tr-TR" dirty="0" err="1"/>
              <a:t>nämäniň</a:t>
            </a:r>
            <a:r>
              <a:rPr lang="tr-TR" dirty="0"/>
              <a:t> </a:t>
            </a:r>
            <a:r>
              <a:rPr lang="tr-TR" dirty="0" err="1"/>
              <a:t>degişlidigi</a:t>
            </a:r>
            <a:r>
              <a:rPr lang="tr-TR" dirty="0"/>
              <a:t> belli </a:t>
            </a:r>
            <a:r>
              <a:rPr lang="tr-TR" dirty="0" err="1"/>
              <a:t>bolmaýar</a:t>
            </a:r>
            <a:r>
              <a:rPr lang="tr-TR" dirty="0"/>
              <a:t>. </a:t>
            </a:r>
            <a:r>
              <a:rPr lang="tr-TR" dirty="0" err="1"/>
              <a:t>Şonuň</a:t>
            </a:r>
            <a:r>
              <a:rPr lang="tr-TR" dirty="0"/>
              <a:t> </a:t>
            </a:r>
            <a:r>
              <a:rPr lang="tr-TR" dirty="0" err="1"/>
              <a:t>üçin</a:t>
            </a:r>
            <a:r>
              <a:rPr lang="tr-TR" dirty="0"/>
              <a:t> hem </a:t>
            </a:r>
            <a:r>
              <a:rPr lang="tr-TR" dirty="0" err="1"/>
              <a:t>şeýle</a:t>
            </a:r>
            <a:r>
              <a:rPr lang="tr-TR" dirty="0"/>
              <a:t> </a:t>
            </a:r>
            <a:r>
              <a:rPr lang="tr-TR" dirty="0" err="1"/>
              <a:t>ýagdaýda</a:t>
            </a:r>
            <a:r>
              <a:rPr lang="tr-TR" dirty="0"/>
              <a:t>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edilýän</a:t>
            </a:r>
            <a:r>
              <a:rPr lang="tr-TR" dirty="0"/>
              <a:t> zat </a:t>
            </a:r>
            <a:r>
              <a:rPr lang="tr-TR" dirty="0" err="1"/>
              <a:t>kontekstde</a:t>
            </a:r>
            <a:r>
              <a:rPr lang="tr-TR" dirty="0"/>
              <a:t> (sözlemde) gelende, </a:t>
            </a:r>
            <a:r>
              <a:rPr lang="tr-TR" dirty="0" err="1"/>
              <a:t>anyk</a:t>
            </a:r>
            <a:r>
              <a:rPr lang="tr-TR" dirty="0"/>
              <a:t> </a:t>
            </a:r>
            <a:r>
              <a:rPr lang="tr-TR" dirty="0" err="1"/>
              <a:t>bolýar</a:t>
            </a:r>
            <a:r>
              <a:rPr lang="tr-TR" dirty="0"/>
              <a:t>. </a:t>
            </a:r>
            <a:r>
              <a:rPr lang="tr-TR" dirty="0" err="1"/>
              <a:t>Umumy</a:t>
            </a:r>
            <a:r>
              <a:rPr lang="tr-TR" dirty="0"/>
              <a:t> </a:t>
            </a:r>
            <a:r>
              <a:rPr lang="tr-TR" dirty="0" err="1"/>
              <a:t>degişlilikde</a:t>
            </a:r>
            <a:r>
              <a:rPr lang="tr-TR" dirty="0"/>
              <a:t> sözler </a:t>
            </a:r>
            <a:r>
              <a:rPr lang="tr-TR" dirty="0" err="1"/>
              <a:t>aýyklaýan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aýyklanylýan</a:t>
            </a:r>
            <a:r>
              <a:rPr lang="tr-TR" dirty="0"/>
              <a:t> şekilde </a:t>
            </a:r>
            <a:r>
              <a:rPr lang="tr-TR" dirty="0" err="1"/>
              <a:t>ulanylmaýar</a:t>
            </a:r>
            <a:r>
              <a:rPr lang="tr-TR" dirty="0"/>
              <a:t>. </a:t>
            </a:r>
            <a:r>
              <a:rPr lang="tr-TR" dirty="0" err="1"/>
              <a:t>Eger</a:t>
            </a:r>
            <a:r>
              <a:rPr lang="tr-TR" dirty="0"/>
              <a:t>-de </a:t>
            </a:r>
            <a:r>
              <a:rPr lang="tr-TR" dirty="0" err="1"/>
              <a:t>degişli</a:t>
            </a:r>
            <a:r>
              <a:rPr lang="tr-TR" dirty="0"/>
              <a:t> </a:t>
            </a:r>
            <a:r>
              <a:rPr lang="tr-TR" dirty="0" err="1"/>
              <a:t>zadyň</a:t>
            </a:r>
            <a:r>
              <a:rPr lang="tr-TR" dirty="0"/>
              <a:t> </a:t>
            </a:r>
            <a:r>
              <a:rPr lang="tr-TR" dirty="0" err="1"/>
              <a:t>görkezilmegi</a:t>
            </a:r>
            <a:r>
              <a:rPr lang="tr-TR" dirty="0"/>
              <a:t> </a:t>
            </a:r>
            <a:r>
              <a:rPr lang="tr-TR" dirty="0" err="1"/>
              <a:t>zerur</a:t>
            </a:r>
            <a:r>
              <a:rPr lang="tr-TR" dirty="0"/>
              <a:t> bolsa, </a:t>
            </a:r>
            <a:r>
              <a:rPr lang="tr-TR" dirty="0" err="1"/>
              <a:t>ony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ky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smtClean="0">
                <a:solidFill>
                  <a:srgbClr val="FF0000"/>
                </a:solidFill>
              </a:rPr>
              <a:t>ki» </a:t>
            </a:r>
            <a:r>
              <a:rPr lang="tr-TR" dirty="0" err="1"/>
              <a:t>goşulmasyny</a:t>
            </a:r>
            <a:r>
              <a:rPr lang="tr-TR" dirty="0"/>
              <a:t> kabul eden </a:t>
            </a:r>
            <a:r>
              <a:rPr lang="tr-TR" dirty="0" err="1"/>
              <a:t>umumy</a:t>
            </a:r>
            <a:r>
              <a:rPr lang="tr-TR" dirty="0"/>
              <a:t> </a:t>
            </a:r>
            <a:r>
              <a:rPr lang="tr-TR" dirty="0" err="1"/>
              <a:t>degişlilik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sözden </a:t>
            </a:r>
            <a:r>
              <a:rPr lang="tr-TR" dirty="0" err="1"/>
              <a:t>öň</a:t>
            </a:r>
            <a:r>
              <a:rPr lang="tr-TR" dirty="0"/>
              <a:t> </a:t>
            </a:r>
            <a:r>
              <a:rPr lang="tr-TR" dirty="0" err="1"/>
              <a:t>getirilýär</a:t>
            </a:r>
            <a:r>
              <a:rPr lang="tr-TR" dirty="0"/>
              <a:t>. Bu </a:t>
            </a:r>
            <a:r>
              <a:rPr lang="tr-TR" dirty="0" err="1"/>
              <a:t>ýagdaý</a:t>
            </a:r>
            <a:r>
              <a:rPr lang="tr-TR" dirty="0"/>
              <a:t> </a:t>
            </a:r>
            <a:r>
              <a:rPr lang="tr-TR" dirty="0" err="1"/>
              <a:t>özbaşdak</a:t>
            </a:r>
            <a:r>
              <a:rPr lang="tr-TR" dirty="0"/>
              <a:t> bir sözlem emele getirip, onda </a:t>
            </a:r>
            <a:r>
              <a:rPr lang="tr-TR" dirty="0" err="1"/>
              <a:t>eýelik</a:t>
            </a:r>
            <a:r>
              <a:rPr lang="tr-TR" dirty="0"/>
              <a:t> </a:t>
            </a:r>
            <a:r>
              <a:rPr lang="tr-TR" dirty="0" err="1"/>
              <a:t>edijini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 </a:t>
            </a:r>
            <a:r>
              <a:rPr lang="tr-TR" dirty="0" err="1"/>
              <a:t>sözlemiň</a:t>
            </a:r>
            <a:r>
              <a:rPr lang="tr-TR" dirty="0"/>
              <a:t> </a:t>
            </a:r>
            <a:r>
              <a:rPr lang="tr-TR" dirty="0" err="1"/>
              <a:t>habary</a:t>
            </a:r>
            <a:r>
              <a:rPr lang="tr-TR" dirty="0"/>
              <a:t>, </a:t>
            </a:r>
            <a:r>
              <a:rPr lang="tr-TR" dirty="0" err="1"/>
              <a:t>degişli</a:t>
            </a:r>
            <a:r>
              <a:rPr lang="tr-TR" dirty="0"/>
              <a:t> </a:t>
            </a:r>
            <a:r>
              <a:rPr lang="tr-TR" dirty="0" err="1"/>
              <a:t>zady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söz </a:t>
            </a:r>
            <a:r>
              <a:rPr lang="tr-TR" dirty="0" err="1"/>
              <a:t>sözlemiň</a:t>
            </a:r>
            <a:r>
              <a:rPr lang="tr-TR" dirty="0"/>
              <a:t> </a:t>
            </a:r>
            <a:r>
              <a:rPr lang="tr-TR" dirty="0" err="1"/>
              <a:t>eýesi</a:t>
            </a:r>
            <a:r>
              <a:rPr lang="tr-TR" dirty="0"/>
              <a:t> </a:t>
            </a:r>
            <a:r>
              <a:rPr lang="tr-TR" dirty="0" err="1"/>
              <a:t>bolýar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b="1" dirty="0"/>
              <a:t>Odun </a:t>
            </a:r>
            <a:r>
              <a:rPr lang="tr-TR" b="1" dirty="0" err="1"/>
              <a:t>ýygnanyňky</a:t>
            </a:r>
            <a:r>
              <a:rPr lang="tr-TR" b="1" dirty="0"/>
              <a:t>.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Parta</a:t>
            </a:r>
            <a:r>
              <a:rPr lang="tr-TR" b="1" dirty="0" smtClean="0"/>
              <a:t> </a:t>
            </a:r>
            <a:r>
              <a:rPr lang="tr-TR" b="1" dirty="0" err="1"/>
              <a:t>uniwersitetiňki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5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6063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DEGIŞLILIK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63588" y="2509436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Zadyň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ýa</a:t>
            </a:r>
            <a:r>
              <a:rPr lang="tr-TR" b="1" dirty="0">
                <a:solidFill>
                  <a:srgbClr val="FF0000"/>
                </a:solidFill>
              </a:rPr>
              <a:t>-da </a:t>
            </a:r>
            <a:r>
              <a:rPr lang="tr-TR" b="1" dirty="0" err="1">
                <a:solidFill>
                  <a:srgbClr val="FF0000"/>
                </a:solidFill>
              </a:rPr>
              <a:t>düşünjäniň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endParaRPr lang="tr-TR" dirty="0"/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üç </a:t>
            </a:r>
            <a:r>
              <a:rPr lang="tr-TR" b="1" dirty="0" err="1"/>
              <a:t>şahsyň</a:t>
            </a:r>
            <a:r>
              <a:rPr lang="tr-TR" b="1" dirty="0"/>
              <a:t> </a:t>
            </a:r>
            <a:r>
              <a:rPr lang="tr-TR" b="1" dirty="0" err="1"/>
              <a:t>haýsynyňkydygyny</a:t>
            </a:r>
            <a:r>
              <a:rPr lang="tr-TR" b="1" dirty="0"/>
              <a:t>,</a:t>
            </a:r>
            <a:r>
              <a:rPr lang="tr-TR" dirty="0"/>
              <a:t> </a:t>
            </a:r>
            <a:endParaRPr lang="tr-TR" dirty="0" smtClean="0"/>
          </a:p>
          <a:p>
            <a:pPr algn="ctr"/>
            <a:r>
              <a:rPr lang="tr-TR" b="1" dirty="0" smtClean="0"/>
              <a:t>kime </a:t>
            </a:r>
            <a:r>
              <a:rPr lang="tr-TR" b="1" dirty="0" err="1"/>
              <a:t>ýa</a:t>
            </a:r>
            <a:r>
              <a:rPr lang="tr-TR" b="1" dirty="0"/>
              <a:t>-da </a:t>
            </a:r>
            <a:r>
              <a:rPr lang="tr-TR" b="1" dirty="0" err="1"/>
              <a:t>nämä</a:t>
            </a:r>
            <a:r>
              <a:rPr lang="tr-TR" b="1" dirty="0"/>
              <a:t> </a:t>
            </a:r>
            <a:r>
              <a:rPr lang="tr-TR" b="1" dirty="0" err="1"/>
              <a:t>dahyllydygyny</a:t>
            </a:r>
            <a:r>
              <a:rPr lang="tr-TR" b="1" dirty="0"/>
              <a:t> </a:t>
            </a:r>
            <a:endParaRPr lang="tr-TR" b="1" dirty="0" smtClean="0"/>
          </a:p>
          <a:p>
            <a:pPr algn="ctr"/>
            <a:endParaRPr lang="tr-TR" dirty="0"/>
          </a:p>
          <a:p>
            <a:pPr algn="ctr"/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/>
              <a:t>grammatik</a:t>
            </a:r>
            <a:r>
              <a:rPr lang="tr-TR" dirty="0"/>
              <a:t> </a:t>
            </a:r>
            <a:r>
              <a:rPr lang="tr-TR" dirty="0" err="1"/>
              <a:t>kategoriýa</a:t>
            </a:r>
            <a:r>
              <a:rPr lang="tr-TR" dirty="0"/>
              <a:t> </a:t>
            </a:r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degişlilik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kategoriýasy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 err="1"/>
              <a:t>diýilýär</a:t>
            </a:r>
            <a:r>
              <a:rPr lang="tr-TR" dirty="0"/>
              <a:t>. </a:t>
            </a:r>
          </a:p>
        </p:txBody>
      </p:sp>
      <p:sp>
        <p:nvSpPr>
          <p:cNvPr id="6" name="Aşağı Ok 5"/>
          <p:cNvSpPr/>
          <p:nvPr/>
        </p:nvSpPr>
        <p:spPr>
          <a:xfrm>
            <a:off x="3923928" y="2852936"/>
            <a:ext cx="576064" cy="83543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6063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DEGIŞLILIK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71600" y="2924944"/>
            <a:ext cx="7128792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Degişlilik</a:t>
            </a:r>
            <a:r>
              <a:rPr lang="tr-TR" b="1" dirty="0" smtClean="0"/>
              <a:t> </a:t>
            </a:r>
            <a:r>
              <a:rPr lang="tr-TR" b="1" dirty="0" err="1"/>
              <a:t>kategoriýasynyň</a:t>
            </a:r>
            <a:r>
              <a:rPr lang="tr-TR" b="1" dirty="0"/>
              <a:t> </a:t>
            </a:r>
            <a:endParaRPr lang="tr-TR" b="1" dirty="0" smtClean="0"/>
          </a:p>
          <a:p>
            <a:pPr algn="ctr"/>
            <a:r>
              <a:rPr lang="tr-TR" b="1" dirty="0" smtClean="0"/>
              <a:t>bu </a:t>
            </a:r>
            <a:r>
              <a:rPr lang="tr-TR" b="1" dirty="0" err="1"/>
              <a:t>manysy</a:t>
            </a:r>
            <a:r>
              <a:rPr lang="tr-TR" b="1" dirty="0"/>
              <a:t> </a:t>
            </a:r>
            <a:endParaRPr lang="tr-TR" b="1" dirty="0" smtClean="0"/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ýörite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goşulmalar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arkaly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i="1" dirty="0" err="1" smtClean="0"/>
              <a:t>aňladylýar</a:t>
            </a:r>
            <a:r>
              <a:rPr lang="tr-TR" i="1" dirty="0"/>
              <a:t>. </a:t>
            </a:r>
            <a:endParaRPr lang="tr-TR" i="1" dirty="0" smtClean="0"/>
          </a:p>
          <a:p>
            <a:pPr algn="ctr"/>
            <a:endParaRPr lang="tr-TR" dirty="0" smtClean="0"/>
          </a:p>
          <a:p>
            <a:pPr algn="ctr"/>
            <a:r>
              <a:rPr lang="tr-TR" b="1" dirty="0" smtClean="0"/>
              <a:t>Ol </a:t>
            </a:r>
            <a:r>
              <a:rPr lang="tr-TR" b="1" dirty="0" err="1"/>
              <a:t>goşulmalara</a:t>
            </a:r>
            <a:r>
              <a:rPr lang="tr-TR" b="1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degişlilik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goşulmalary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/>
              <a:t>diýilýär</a:t>
            </a:r>
            <a:r>
              <a:rPr lang="tr-TR" dirty="0"/>
              <a:t>.</a:t>
            </a:r>
          </a:p>
        </p:txBody>
      </p:sp>
      <p:sp>
        <p:nvSpPr>
          <p:cNvPr id="6" name="Aşağı Ok 5"/>
          <p:cNvSpPr/>
          <p:nvPr/>
        </p:nvSpPr>
        <p:spPr>
          <a:xfrm>
            <a:off x="4283968" y="3861048"/>
            <a:ext cx="288032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5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6063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DEGIŞLILIK KATEGORIÝASY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34806"/>
              </p:ext>
            </p:extLst>
          </p:nvPr>
        </p:nvGraphicFramePr>
        <p:xfrm>
          <a:off x="1379984" y="3068960"/>
          <a:ext cx="628836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784">
                  <a:extLst>
                    <a:ext uri="{9D8B030D-6E8A-4147-A177-3AD203B41FA5}">
                      <a16:colId xmlns:a16="http://schemas.microsoft.com/office/drawing/2014/main" val="72403501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14218857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671384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Şahslar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err="1" smtClean="0"/>
                        <a:t>Çekimlä</a:t>
                      </a:r>
                      <a:r>
                        <a:rPr lang="tr-TR" sz="1800" u="none" strike="noStrike" kern="1200" baseline="0" dirty="0" smtClean="0"/>
                        <a:t> </a:t>
                      </a:r>
                      <a:r>
                        <a:rPr lang="tr-TR" sz="1800" u="none" strike="noStrike" kern="1200" baseline="0" dirty="0" err="1" smtClean="0"/>
                        <a:t>gutaran</a:t>
                      </a:r>
                      <a:r>
                        <a:rPr lang="tr-TR" sz="1800" u="none" strike="noStrike" kern="1200" baseline="0" dirty="0" smtClean="0"/>
                        <a:t> sözlere 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Çekimsize </a:t>
                      </a:r>
                      <a:r>
                        <a:rPr lang="tr-TR" sz="1800" u="none" strike="noStrike" kern="1200" baseline="0" dirty="0" err="1" smtClean="0"/>
                        <a:t>gutaran</a:t>
                      </a:r>
                      <a:r>
                        <a:rPr lang="tr-TR" sz="1800" u="none" strike="noStrike" kern="1200" baseline="0" dirty="0" smtClean="0"/>
                        <a:t> sözlere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970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smtClean="0"/>
                        <a:t>Men</a:t>
                      </a:r>
                      <a:endParaRPr lang="tr-TR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-m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ym</a:t>
                      </a:r>
                      <a:r>
                        <a:rPr lang="tr-TR" b="1" dirty="0" smtClean="0"/>
                        <a:t>/-im; -um/-</a:t>
                      </a:r>
                      <a:r>
                        <a:rPr lang="tr-TR" b="1" dirty="0" err="1" smtClean="0"/>
                        <a:t>üm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4327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smtClean="0"/>
                        <a:t>Sen</a:t>
                      </a:r>
                      <a:endParaRPr lang="tr-TR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-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ň 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y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ň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iň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uň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üň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1416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smtClean="0"/>
                        <a:t>Ol</a:t>
                      </a:r>
                      <a:endParaRPr lang="tr-TR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sy</a:t>
                      </a:r>
                      <a:r>
                        <a:rPr lang="tr-TR" b="1" dirty="0" smtClean="0"/>
                        <a:t>/-si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-y/-i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46809039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3909420" y="2561470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Birlik san </a:t>
            </a:r>
            <a:r>
              <a:rPr lang="tr-TR" b="1" dirty="0" err="1">
                <a:solidFill>
                  <a:srgbClr val="FF0000"/>
                </a:solidFill>
              </a:rPr>
              <a:t>üçin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0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6063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DEGIŞLILIK KATEGORIÝASY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62310"/>
              </p:ext>
            </p:extLst>
          </p:nvPr>
        </p:nvGraphicFramePr>
        <p:xfrm>
          <a:off x="1379984" y="3068960"/>
          <a:ext cx="628836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784">
                  <a:extLst>
                    <a:ext uri="{9D8B030D-6E8A-4147-A177-3AD203B41FA5}">
                      <a16:colId xmlns:a16="http://schemas.microsoft.com/office/drawing/2014/main" val="72403501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14218857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671384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Şahslar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err="1" smtClean="0"/>
                        <a:t>Çekimlä</a:t>
                      </a:r>
                      <a:r>
                        <a:rPr lang="tr-TR" sz="1800" u="none" strike="noStrike" kern="1200" baseline="0" dirty="0" smtClean="0"/>
                        <a:t> </a:t>
                      </a:r>
                      <a:r>
                        <a:rPr lang="tr-TR" sz="1800" u="none" strike="noStrike" kern="1200" baseline="0" dirty="0" err="1" smtClean="0"/>
                        <a:t>gutaran</a:t>
                      </a:r>
                      <a:r>
                        <a:rPr lang="tr-TR" sz="1800" u="none" strike="noStrike" kern="1200" baseline="0" dirty="0" smtClean="0"/>
                        <a:t> sözlere 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Çekimsize </a:t>
                      </a:r>
                      <a:r>
                        <a:rPr lang="tr-TR" sz="1800" u="none" strike="noStrike" kern="1200" baseline="0" dirty="0" err="1" smtClean="0"/>
                        <a:t>gutaran</a:t>
                      </a:r>
                      <a:r>
                        <a:rPr lang="tr-TR" sz="1800" u="none" strike="noStrike" kern="1200" baseline="0" dirty="0" smtClean="0"/>
                        <a:t> sözlere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970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smtClean="0"/>
                        <a:t>Biz</a:t>
                      </a:r>
                      <a:endParaRPr lang="tr-TR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myz</a:t>
                      </a:r>
                      <a:r>
                        <a:rPr lang="tr-TR" b="1" dirty="0" smtClean="0"/>
                        <a:t>/-</a:t>
                      </a:r>
                      <a:r>
                        <a:rPr lang="tr-TR" b="1" dirty="0" err="1" smtClean="0"/>
                        <a:t>miz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ymyz</a:t>
                      </a:r>
                      <a:r>
                        <a:rPr lang="tr-TR" b="1" dirty="0" smtClean="0"/>
                        <a:t>/-imiz; -</a:t>
                      </a:r>
                      <a:r>
                        <a:rPr lang="tr-TR" b="1" dirty="0" err="1" smtClean="0"/>
                        <a:t>umyz</a:t>
                      </a:r>
                      <a:r>
                        <a:rPr lang="tr-TR" b="1" dirty="0" smtClean="0"/>
                        <a:t>/-</a:t>
                      </a:r>
                      <a:r>
                        <a:rPr lang="tr-TR" b="1" dirty="0" err="1" smtClean="0"/>
                        <a:t>ümiz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4327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smtClean="0"/>
                        <a:t>Siz</a:t>
                      </a:r>
                      <a:endParaRPr lang="tr-TR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ňyz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ňiz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y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ňyz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iňiz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uňyz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üňiz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1416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i="1" dirty="0" err="1" smtClean="0"/>
                        <a:t>Olar</a:t>
                      </a:r>
                      <a:endParaRPr lang="tr-TR" i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</a:t>
                      </a:r>
                      <a:r>
                        <a:rPr lang="tr-TR" b="1" dirty="0" err="1" smtClean="0"/>
                        <a:t>sy</a:t>
                      </a:r>
                      <a:r>
                        <a:rPr lang="tr-TR" b="1" dirty="0" smtClean="0"/>
                        <a:t>/-si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-y/-i</a:t>
                      </a:r>
                      <a:endParaRPr lang="tr-TR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46809039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3851920" y="2535040"/>
            <a:ext cx="167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san </a:t>
            </a:r>
            <a:r>
              <a:rPr lang="tr-TR" b="1" dirty="0" err="1">
                <a:solidFill>
                  <a:srgbClr val="FF0000"/>
                </a:solidFill>
              </a:rPr>
              <a:t>üçin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6063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DEGIŞLILIK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27584" y="2689837"/>
            <a:ext cx="72008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/>
              <a:t>Türkmen dilinde bu </a:t>
            </a:r>
            <a:r>
              <a:rPr lang="tr-TR" dirty="0" err="1"/>
              <a:t>kategoriýa</a:t>
            </a:r>
            <a:r>
              <a:rPr lang="tr-TR" dirty="0"/>
              <a:t> </a:t>
            </a:r>
            <a:r>
              <a:rPr lang="tr-TR" dirty="0" err="1"/>
              <a:t>ýörite</a:t>
            </a:r>
            <a:r>
              <a:rPr lang="tr-TR" dirty="0"/>
              <a:t> </a:t>
            </a:r>
            <a:r>
              <a:rPr lang="tr-TR" dirty="0" err="1" smtClean="0"/>
              <a:t>ylmy</a:t>
            </a:r>
            <a:r>
              <a:rPr lang="tr-TR" dirty="0" smtClean="0"/>
              <a:t> </a:t>
            </a:r>
            <a:r>
              <a:rPr lang="tr-TR" dirty="0" err="1" smtClean="0"/>
              <a:t>esasda</a:t>
            </a:r>
            <a:r>
              <a:rPr lang="tr-TR" dirty="0" smtClean="0"/>
              <a:t> </a:t>
            </a:r>
            <a:r>
              <a:rPr lang="tr-TR" dirty="0" err="1" smtClean="0"/>
              <a:t>öwrenildi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dissertasiýa</a:t>
            </a:r>
            <a:r>
              <a:rPr lang="tr-TR" dirty="0" smtClean="0"/>
              <a:t> </a:t>
            </a:r>
            <a:r>
              <a:rPr lang="tr-TR" dirty="0" err="1" smtClean="0"/>
              <a:t>ýazyldy</a:t>
            </a:r>
            <a:r>
              <a:rPr lang="tr-TR" dirty="0" smtClean="0"/>
              <a:t>. (</a:t>
            </a:r>
            <a:r>
              <a:rPr lang="tr-TR" dirty="0" err="1" smtClean="0"/>
              <a:t>Seret</a:t>
            </a:r>
            <a:r>
              <a:rPr lang="tr-TR" dirty="0" smtClean="0"/>
              <a:t>: </a:t>
            </a:r>
            <a:r>
              <a:rPr lang="tr-TR" dirty="0" err="1" smtClean="0"/>
              <a:t>Täçmyradow</a:t>
            </a:r>
            <a:r>
              <a:rPr lang="tr-TR" dirty="0" smtClean="0"/>
              <a:t> </a:t>
            </a:r>
            <a:r>
              <a:rPr lang="tr-TR" dirty="0"/>
              <a:t>T. </a:t>
            </a:r>
            <a:r>
              <a:rPr lang="ru-RU" dirty="0"/>
              <a:t>Категория принадлежности в современном туркменском языке (канд. дисс.). Ашхабад, 1959</a:t>
            </a:r>
            <a:r>
              <a:rPr lang="ru-RU" dirty="0" smtClean="0"/>
              <a:t>).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 cstate="print"/>
          <a:srcRect l="17195" t="9101" r="28841" b="11740"/>
          <a:stretch/>
        </p:blipFill>
        <p:spPr>
          <a:xfrm>
            <a:off x="3779912" y="3717032"/>
            <a:ext cx="1627058" cy="157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962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3</a:t>
            </a:r>
            <a:r>
              <a:rPr lang="tr-TR" sz="1600" b="1" dirty="0"/>
              <a:t>. Hafta	İyelik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6063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DEGIŞLILIK 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34770" y="2508146"/>
            <a:ext cx="7306280" cy="317009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Türkmen dilinde </a:t>
            </a:r>
            <a:r>
              <a:rPr lang="tr-TR" sz="2000" dirty="0" err="1"/>
              <a:t>degişlilik</a:t>
            </a:r>
            <a:r>
              <a:rPr lang="tr-TR" sz="2000" dirty="0"/>
              <a:t> </a:t>
            </a:r>
            <a:r>
              <a:rPr lang="tr-TR" sz="2000" dirty="0" err="1"/>
              <a:t>dürli</a:t>
            </a:r>
            <a:r>
              <a:rPr lang="tr-TR" sz="2000" dirty="0"/>
              <a:t> </a:t>
            </a:r>
            <a:r>
              <a:rPr lang="tr-TR" sz="2000" dirty="0" err="1"/>
              <a:t>ýollar</a:t>
            </a:r>
            <a:r>
              <a:rPr lang="tr-TR" sz="2000" dirty="0"/>
              <a:t> bilen </a:t>
            </a:r>
            <a:r>
              <a:rPr lang="tr-TR" sz="2000" dirty="0" err="1"/>
              <a:t>aňladylýar</a:t>
            </a:r>
            <a:r>
              <a:rPr lang="tr-TR" sz="2000" dirty="0"/>
              <a:t>. </a:t>
            </a:r>
            <a:r>
              <a:rPr lang="tr-TR" sz="2000" dirty="0" err="1"/>
              <a:t>Ilki</a:t>
            </a:r>
            <a:r>
              <a:rPr lang="tr-TR" sz="2000" dirty="0"/>
              <a:t> bilen </a:t>
            </a:r>
            <a:r>
              <a:rPr lang="tr-TR" sz="2000" dirty="0" err="1"/>
              <a:t>degişlilik</a:t>
            </a:r>
            <a:r>
              <a:rPr lang="tr-TR" sz="2000" dirty="0"/>
              <a:t> </a:t>
            </a:r>
            <a:r>
              <a:rPr lang="tr-TR" sz="2000" dirty="0" err="1"/>
              <a:t>kategoriýasy</a:t>
            </a:r>
            <a:r>
              <a:rPr lang="tr-TR" sz="2000" dirty="0"/>
              <a:t> </a:t>
            </a:r>
            <a:endParaRPr lang="tr-TR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err="1" smtClean="0"/>
              <a:t>anyk</a:t>
            </a:r>
            <a:r>
              <a:rPr lang="tr-TR" sz="2000" b="1" dirty="0" smtClean="0"/>
              <a:t> </a:t>
            </a:r>
            <a:r>
              <a:rPr lang="tr-TR" sz="2000" b="1" dirty="0"/>
              <a:t>(</a:t>
            </a:r>
            <a:r>
              <a:rPr lang="tr-TR" sz="2000" b="1" dirty="0" err="1"/>
              <a:t>konkret</a:t>
            </a:r>
            <a:r>
              <a:rPr lang="tr-TR" sz="2000" b="1" dirty="0"/>
              <a:t>) </a:t>
            </a:r>
            <a:r>
              <a:rPr lang="tr-TR" sz="2000" b="1" dirty="0" err="1"/>
              <a:t>we</a:t>
            </a:r>
            <a:r>
              <a:rPr lang="tr-TR" sz="2000" b="1" dirty="0"/>
              <a:t> </a:t>
            </a:r>
            <a:endParaRPr lang="tr-TR" sz="2000" b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err="1" smtClean="0"/>
              <a:t>umumy</a:t>
            </a:r>
            <a:r>
              <a:rPr lang="tr-TR" sz="2000" b="1" dirty="0" smtClean="0"/>
              <a:t> </a:t>
            </a:r>
            <a:r>
              <a:rPr lang="tr-TR" sz="2000" b="1" dirty="0"/>
              <a:t>(</a:t>
            </a:r>
            <a:r>
              <a:rPr lang="tr-TR" sz="2000" b="1" dirty="0" err="1"/>
              <a:t>abstrakt</a:t>
            </a:r>
            <a:r>
              <a:rPr lang="tr-TR" sz="2000" b="1" dirty="0"/>
              <a:t>) </a:t>
            </a:r>
            <a:r>
              <a:rPr lang="tr-TR" sz="2000" b="1" dirty="0" err="1"/>
              <a:t>degişlilik</a:t>
            </a:r>
            <a:r>
              <a:rPr lang="tr-TR" sz="2000" b="1" dirty="0"/>
              <a:t> </a:t>
            </a:r>
            <a:endParaRPr lang="tr-TR" sz="2000" b="1" dirty="0" smtClean="0"/>
          </a:p>
          <a:p>
            <a:pPr algn="just"/>
            <a:r>
              <a:rPr lang="tr-TR" sz="2000" dirty="0" err="1" smtClean="0"/>
              <a:t>diýen</a:t>
            </a:r>
            <a:r>
              <a:rPr lang="tr-TR" sz="2000" dirty="0" smtClean="0"/>
              <a:t> </a:t>
            </a:r>
            <a:r>
              <a:rPr lang="tr-TR" sz="2000" dirty="0"/>
              <a:t>iki </a:t>
            </a:r>
            <a:r>
              <a:rPr lang="tr-TR" sz="2000" dirty="0" err="1"/>
              <a:t>topara</a:t>
            </a:r>
            <a:r>
              <a:rPr lang="tr-TR" sz="2000" dirty="0"/>
              <a:t> </a:t>
            </a:r>
            <a:r>
              <a:rPr lang="tr-TR" sz="2000" dirty="0" err="1"/>
              <a:t>bölünýär</a:t>
            </a:r>
            <a:r>
              <a:rPr lang="tr-TR" sz="2000" dirty="0"/>
              <a:t>. 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err="1" smtClean="0"/>
              <a:t>Anyk</a:t>
            </a:r>
            <a:r>
              <a:rPr lang="tr-TR" sz="2000" dirty="0" smtClean="0"/>
              <a:t> </a:t>
            </a:r>
            <a:r>
              <a:rPr lang="tr-TR" sz="2000" dirty="0" err="1"/>
              <a:t>degişlilik</a:t>
            </a:r>
            <a:r>
              <a:rPr lang="tr-TR" sz="2000" dirty="0"/>
              <a:t> iki usul bilen </a:t>
            </a:r>
            <a:r>
              <a:rPr lang="tr-TR" sz="2000" dirty="0" err="1"/>
              <a:t>aňladylýar</a:t>
            </a:r>
            <a:r>
              <a:rPr lang="tr-TR" sz="2000" dirty="0"/>
              <a:t>: </a:t>
            </a:r>
            <a:endParaRPr lang="tr-TR" sz="2000" dirty="0" smtClean="0"/>
          </a:p>
          <a:p>
            <a:pPr algn="just"/>
            <a:endParaRPr lang="tr-T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a</a:t>
            </a:r>
            <a:r>
              <a:rPr lang="tr-TR" sz="2000" dirty="0"/>
              <a:t>) </a:t>
            </a:r>
            <a:r>
              <a:rPr lang="tr-TR" sz="2000" b="1" dirty="0" err="1" smtClean="0"/>
              <a:t>degişliligiň</a:t>
            </a:r>
            <a:r>
              <a:rPr lang="tr-TR" sz="2000" b="1" dirty="0" smtClean="0"/>
              <a:t> </a:t>
            </a:r>
            <a:r>
              <a:rPr lang="tr-TR" sz="2000" b="1" dirty="0" err="1"/>
              <a:t>morfologik</a:t>
            </a:r>
            <a:r>
              <a:rPr lang="tr-TR" sz="2000" b="1" dirty="0"/>
              <a:t> </a:t>
            </a:r>
            <a:r>
              <a:rPr lang="tr-TR" sz="2000" b="1" dirty="0" err="1"/>
              <a:t>ýol</a:t>
            </a:r>
            <a:r>
              <a:rPr lang="tr-TR" sz="2000" b="1" dirty="0"/>
              <a:t> bilen </a:t>
            </a:r>
            <a:r>
              <a:rPr lang="tr-TR" sz="2000" b="1" dirty="0" err="1" smtClean="0"/>
              <a:t>aňladylyşy</a:t>
            </a:r>
            <a:r>
              <a:rPr lang="tr-TR" sz="2000" b="1" dirty="0"/>
              <a:t>; </a:t>
            </a:r>
            <a:endParaRPr lang="tr-TR" sz="20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smtClean="0"/>
              <a:t>b</a:t>
            </a:r>
            <a:r>
              <a:rPr lang="tr-TR" sz="2000" b="1" dirty="0"/>
              <a:t>) </a:t>
            </a:r>
            <a:r>
              <a:rPr lang="tr-TR" sz="2000" b="1" dirty="0" err="1"/>
              <a:t>degişliligiň</a:t>
            </a:r>
            <a:r>
              <a:rPr lang="tr-TR" sz="2000" b="1" dirty="0"/>
              <a:t> </a:t>
            </a:r>
            <a:r>
              <a:rPr lang="tr-TR" sz="2000" b="1" dirty="0" err="1"/>
              <a:t>morfologik</a:t>
            </a:r>
            <a:r>
              <a:rPr lang="tr-TR" sz="2000" b="1" dirty="0"/>
              <a:t> – </a:t>
            </a:r>
            <a:r>
              <a:rPr lang="tr-TR" sz="2000" b="1" dirty="0" err="1"/>
              <a:t>sintaktik</a:t>
            </a:r>
            <a:r>
              <a:rPr lang="tr-TR" sz="2000" b="1" dirty="0"/>
              <a:t> </a:t>
            </a:r>
            <a:r>
              <a:rPr lang="tr-TR" sz="2000" b="1" dirty="0" err="1"/>
              <a:t>ýol</a:t>
            </a:r>
            <a:r>
              <a:rPr lang="tr-TR" sz="2000" b="1" dirty="0"/>
              <a:t> bilen </a:t>
            </a:r>
            <a:r>
              <a:rPr lang="tr-TR" sz="2000" b="1" dirty="0" err="1"/>
              <a:t>aňladylyşy</a:t>
            </a:r>
            <a:r>
              <a:rPr lang="tr-TR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57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775</TotalTime>
  <Words>1170</Words>
  <Application>Microsoft Office PowerPoint</Application>
  <PresentationFormat>Ekran Gösterisi (4:3)</PresentationFormat>
  <Paragraphs>254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119</cp:revision>
  <dcterms:created xsi:type="dcterms:W3CDTF">2016-09-19T14:10:52Z</dcterms:created>
  <dcterms:modified xsi:type="dcterms:W3CDTF">2018-04-24T06:40:50Z</dcterms:modified>
</cp:coreProperties>
</file>