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96"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5" r:id="rId36"/>
    <p:sldId id="297"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D0DBA233-0851-4E03-830C-B2560FF5C30A}"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2E1FAE5F-4989-4284-B719-54C2D3F5A79B}" type="datetimeFigureOut">
              <a:rPr lang="tr-TR" smtClean="0"/>
              <a:pPr/>
              <a:t>2.03.2018</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DBA233-0851-4E03-830C-B2560FF5C30A}"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1FAE5F-4989-4284-B719-54C2D3F5A79B}" type="datetimeFigureOut">
              <a:rPr lang="tr-TR" smtClean="0"/>
              <a:pPr/>
              <a:t>2.03.2018</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DBA233-0851-4E03-830C-B2560FF5C30A}"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amond/>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1340768"/>
            <a:ext cx="8458200" cy="1222375"/>
          </a:xfrm>
        </p:spPr>
        <p:txBody>
          <a:bodyPr/>
          <a:lstStyle/>
          <a:p>
            <a:r>
              <a:rPr lang="tr-TR" dirty="0" smtClean="0"/>
              <a:t>Spor yönetimi tarihi ve felsefesi</a:t>
            </a:r>
            <a:endParaRPr lang="tr-TR" dirty="0"/>
          </a:p>
        </p:txBody>
      </p:sp>
      <p:sp>
        <p:nvSpPr>
          <p:cNvPr id="3" name="2 Alt Başlık"/>
          <p:cNvSpPr>
            <a:spLocks noGrp="1"/>
          </p:cNvSpPr>
          <p:nvPr>
            <p:ph type="subTitle" idx="1"/>
          </p:nvPr>
        </p:nvSpPr>
        <p:spPr/>
        <p:txBody>
          <a:bodyPr/>
          <a:lstStyle/>
          <a:p>
            <a:r>
              <a:rPr lang="tr-TR" dirty="0" smtClean="0"/>
              <a:t>TARİH ÖNCESİ ÇAĞLARDA HAREKET</a:t>
            </a:r>
          </a:p>
          <a:p>
            <a:endParaRPr lang="tr-TR" dirty="0"/>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Sevgi, öfke, neşe, tasa, üstün ve görünmez doğal kuvvetlerden korku veya bunlara karşı saygı ve şükran duygularıyla dolu olduğu zaman kendi iç dünyasını yine bir takım hareketlerle dile getirmiştir. </a:t>
            </a:r>
            <a:r>
              <a:rPr lang="tr-TR" b="1" dirty="0" smtClean="0"/>
              <a:t>DANS</a:t>
            </a:r>
            <a:r>
              <a:rPr lang="tr-TR" dirty="0" smtClean="0"/>
              <a:t> olarak adlandırılan bu hareketler insanlar tarafından heyecanla uygulanmıştır.</a:t>
            </a:r>
            <a:endParaRPr lang="tr-TR" dirty="0"/>
          </a:p>
        </p:txBody>
      </p:sp>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Birçok hareketi toplu olarak barındıran </a:t>
            </a:r>
            <a:r>
              <a:rPr lang="tr-TR" b="1" dirty="0" smtClean="0"/>
              <a:t>OYUN </a:t>
            </a:r>
            <a:r>
              <a:rPr lang="tr-TR" dirty="0" smtClean="0"/>
              <a:t>da insan hayatıyla yakından ilişkilidir. Yaşayış ve düşünce tarzındaki köklü değişiklikler oyun kültüründe etkisini çok fazla gösterememiş ve günümüze kadar  her devirde aynı şekilde oynanmıştır.</a:t>
            </a:r>
            <a:endParaRPr lang="tr-TR"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ANADOLUDA SPORUN TAŞA YANSIYAN İZLERİ</a:t>
            </a:r>
            <a:endParaRPr lang="tr-TR" dirty="0"/>
          </a:p>
        </p:txBody>
      </p:sp>
      <p:sp>
        <p:nvSpPr>
          <p:cNvPr id="3" name="2 İçerik Yer Tutucusu"/>
          <p:cNvSpPr>
            <a:spLocks noGrp="1"/>
          </p:cNvSpPr>
          <p:nvPr>
            <p:ph idx="1"/>
          </p:nvPr>
        </p:nvSpPr>
        <p:spPr/>
        <p:txBody>
          <a:bodyPr/>
          <a:lstStyle/>
          <a:p>
            <a:pPr>
              <a:buNone/>
            </a:pPr>
            <a:r>
              <a:rPr lang="tr-TR" dirty="0" smtClean="0"/>
              <a:t>Günümüzden MÖ 25.000 ile 8000 yılları arasındaki kaya resimleri tarihin gerçek ışıklarıdır. </a:t>
            </a:r>
          </a:p>
          <a:p>
            <a:pPr>
              <a:buNone/>
            </a:pPr>
            <a:r>
              <a:rPr lang="tr-TR" dirty="0" smtClean="0"/>
              <a:t>Beyaz kaya üzerine avlayacakları hayvan figürleri çizmenin uğur olduğu söylenmektedir.</a:t>
            </a:r>
          </a:p>
          <a:p>
            <a:pPr>
              <a:buNone/>
            </a:pPr>
            <a:r>
              <a:rPr lang="tr-TR" dirty="0" smtClean="0"/>
              <a:t>Bu resimler iki türlü algılanır. </a:t>
            </a:r>
          </a:p>
          <a:p>
            <a:pPr>
              <a:buFont typeface="Wingdings" pitchFamily="2" charset="2"/>
              <a:buChar char="Ø"/>
            </a:pPr>
            <a:r>
              <a:rPr lang="tr-TR" dirty="0" smtClean="0"/>
              <a:t>İlki istenilen arzunun </a:t>
            </a:r>
          </a:p>
          <a:p>
            <a:pPr>
              <a:buFont typeface="Wingdings" pitchFamily="2" charset="2"/>
              <a:buChar char="Ø"/>
            </a:pPr>
            <a:r>
              <a:rPr lang="tr-TR" dirty="0" smtClean="0"/>
              <a:t>Diğeri ise yapılan işin zorluğunun tasviridir.</a:t>
            </a:r>
            <a:endParaRPr lang="tr-TR"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0150311_114136.jpg"/>
          <p:cNvPicPr>
            <a:picLocks noGrp="1" noChangeAspect="1"/>
          </p:cNvPicPr>
          <p:nvPr>
            <p:ph idx="1"/>
          </p:nvPr>
        </p:nvPicPr>
        <p:blipFill>
          <a:blip r:embed="rId2" cstate="print"/>
          <a:srcRect l="15447" t="586" r="12063" b="2363"/>
          <a:stretch>
            <a:fillRect/>
          </a:stretch>
        </p:blipFill>
        <p:spPr>
          <a:xfrm rot="5400000">
            <a:off x="3427627" y="1141627"/>
            <a:ext cx="6752226" cy="4680520"/>
          </a:xfrm>
        </p:spPr>
      </p:pic>
      <p:sp>
        <p:nvSpPr>
          <p:cNvPr id="5" name="4 Metin kutusu"/>
          <p:cNvSpPr txBox="1"/>
          <p:nvPr/>
        </p:nvSpPr>
        <p:spPr>
          <a:xfrm>
            <a:off x="683568" y="1124744"/>
            <a:ext cx="3600400" cy="369332"/>
          </a:xfrm>
          <a:prstGeom prst="rect">
            <a:avLst/>
          </a:prstGeom>
          <a:noFill/>
        </p:spPr>
        <p:txBody>
          <a:bodyPr wrap="square" rtlCol="0">
            <a:spAutoFit/>
          </a:bodyPr>
          <a:lstStyle/>
          <a:p>
            <a:r>
              <a:rPr lang="tr-TR" dirty="0" smtClean="0"/>
              <a:t>İKİLİ AVCI FİGÜRÜ MÖ 8000</a:t>
            </a:r>
            <a:endParaRPr lang="tr-TR" dirty="0"/>
          </a:p>
        </p:txBody>
      </p:sp>
      <p:sp>
        <p:nvSpPr>
          <p:cNvPr id="6" name="5 Metin kutusu"/>
          <p:cNvSpPr txBox="1"/>
          <p:nvPr/>
        </p:nvSpPr>
        <p:spPr>
          <a:xfrm>
            <a:off x="683568" y="4941168"/>
            <a:ext cx="3600400" cy="369332"/>
          </a:xfrm>
          <a:prstGeom prst="rect">
            <a:avLst/>
          </a:prstGeom>
          <a:noFill/>
        </p:spPr>
        <p:txBody>
          <a:bodyPr wrap="square" rtlCol="0">
            <a:spAutoFit/>
          </a:bodyPr>
          <a:lstStyle/>
          <a:p>
            <a:r>
              <a:rPr lang="tr-TR" dirty="0" smtClean="0"/>
              <a:t>HAYVAN KIŞALAYAN MÖ 10000</a:t>
            </a:r>
            <a:endParaRPr lang="tr-TR"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20150311_120335.jpg"/>
          <p:cNvPicPr>
            <a:picLocks noGrp="1" noChangeAspect="1"/>
          </p:cNvPicPr>
          <p:nvPr>
            <p:ph idx="1"/>
          </p:nvPr>
        </p:nvPicPr>
        <p:blipFill>
          <a:blip r:embed="rId2" cstate="print"/>
          <a:srcRect l="16538" t="772" r="8609" b="586"/>
          <a:stretch>
            <a:fillRect/>
          </a:stretch>
        </p:blipFill>
        <p:spPr>
          <a:xfrm rot="5400000">
            <a:off x="3720849" y="1183808"/>
            <a:ext cx="6022783" cy="4464496"/>
          </a:xfrm>
        </p:spPr>
      </p:pic>
      <p:sp>
        <p:nvSpPr>
          <p:cNvPr id="6" name="5 Metin kutusu"/>
          <p:cNvSpPr txBox="1"/>
          <p:nvPr/>
        </p:nvSpPr>
        <p:spPr>
          <a:xfrm>
            <a:off x="467544" y="2348880"/>
            <a:ext cx="3672408" cy="3539430"/>
          </a:xfrm>
          <a:prstGeom prst="rect">
            <a:avLst/>
          </a:prstGeom>
          <a:noFill/>
        </p:spPr>
        <p:txBody>
          <a:bodyPr wrap="square" rtlCol="0">
            <a:spAutoFit/>
          </a:bodyPr>
          <a:lstStyle/>
          <a:p>
            <a:r>
              <a:rPr lang="tr-TR" sz="2800" dirty="0" smtClean="0"/>
              <a:t>Tarih öncesi çağlarda Anadolu'nun en eski sürek avı sahnesi yaklaşık MÖ 13000- 12000 arasında Sinek Çayı Kaya Altı resimlerinde görülmüştür.</a:t>
            </a:r>
            <a:endParaRPr lang="tr-TR" sz="2800" dirty="0"/>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Hitit </a:t>
            </a:r>
            <a:r>
              <a:rPr lang="tr-TR" dirty="0" err="1" smtClean="0"/>
              <a:t>uygarliği</a:t>
            </a:r>
            <a:endParaRPr lang="tr-TR" dirty="0"/>
          </a:p>
        </p:txBody>
      </p:sp>
      <p:sp>
        <p:nvSpPr>
          <p:cNvPr id="3" name="2 İçerik Yer Tutucusu"/>
          <p:cNvSpPr>
            <a:spLocks noGrp="1"/>
          </p:cNvSpPr>
          <p:nvPr>
            <p:ph idx="1"/>
          </p:nvPr>
        </p:nvSpPr>
        <p:spPr/>
        <p:txBody>
          <a:bodyPr/>
          <a:lstStyle/>
          <a:p>
            <a:r>
              <a:rPr lang="tr-TR" dirty="0" smtClean="0"/>
              <a:t>MÖ 2000 de orta </a:t>
            </a:r>
            <a:r>
              <a:rPr lang="tr-TR" dirty="0" err="1" smtClean="0"/>
              <a:t>asyadan</a:t>
            </a:r>
            <a:r>
              <a:rPr lang="tr-TR" dirty="0" smtClean="0"/>
              <a:t> ve yaygın bir görüşe göre Kafkaslar üzerinden Anadolu'ya gelen Başkentleri Hattuşaş (Boğazköy-Çorum) olan Hititlerde avcılık günlük hayatın bir parçası olarak karşımıza çıkar.</a:t>
            </a:r>
            <a:endParaRPr lang="tr-TR" dirty="0"/>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Hitit uygarlığında karşımıza çıkan müzikli törenlerin hem geçmiş savaşları anma hem de gelecektekilerin kazanılmasını teminat altına almayı hedefler şekilde olması göze çarpmaktadır.</a:t>
            </a:r>
          </a:p>
          <a:p>
            <a:r>
              <a:rPr lang="tr-TR" dirty="0" smtClean="0"/>
              <a:t>Bütün savaşçı uygarlıklarda görülen savaş arabaları </a:t>
            </a:r>
            <a:r>
              <a:rPr lang="tr-TR" dirty="0" err="1" smtClean="0"/>
              <a:t>hitit</a:t>
            </a:r>
            <a:r>
              <a:rPr lang="tr-TR" dirty="0" smtClean="0"/>
              <a:t> uygarlığında da görülmektedir.</a:t>
            </a:r>
            <a:endParaRPr lang="tr-TR" dirty="0"/>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Hititler at  ve araba yarışlarında buldukları yarışma zevkini yüzme atıcılık eskrim gibi sporlarda da bulmuşlardır ve güçlü olma düşüncesi bu uygarlığı bir hayli meşgul etmiştir. </a:t>
            </a:r>
            <a:r>
              <a:rPr lang="tr-TR" smtClean="0"/>
              <a:t>Hatta </a:t>
            </a:r>
            <a:r>
              <a:rPr lang="tr-TR" dirty="0" smtClean="0"/>
              <a:t>bu gücü havada karada boğa aslan ve kartal simgeleriyle </a:t>
            </a:r>
            <a:r>
              <a:rPr lang="tr-TR" smtClean="0"/>
              <a:t>tasvir etmişlerdir.</a:t>
            </a:r>
            <a:endParaRPr lang="tr-TR"/>
          </a:p>
        </p:txBody>
      </p:sp>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Söz konusu savaş ve çarpışma gösterilerinin yanı sıra gülle atma koşu, halat çekme, gibi yarışmalar da çok tanrılı dini inanç sistemi olan Hititlerde tanrıları hoş tutmak için düzenleniyordu.</a:t>
            </a:r>
            <a:endParaRPr lang="tr-TR" dirty="0"/>
          </a:p>
        </p:txBody>
      </p:sp>
      <p:pic>
        <p:nvPicPr>
          <p:cNvPr id="2050" name="Picture 2" descr="C:\Users\EW\Desktop\spor y tarihi\20150311_133841.jpg"/>
          <p:cNvPicPr>
            <a:picLocks noChangeAspect="1" noChangeArrowheads="1"/>
          </p:cNvPicPr>
          <p:nvPr/>
        </p:nvPicPr>
        <p:blipFill>
          <a:blip r:embed="rId2" cstate="print"/>
          <a:srcRect/>
          <a:stretch>
            <a:fillRect/>
          </a:stretch>
        </p:blipFill>
        <p:spPr bwMode="auto">
          <a:xfrm>
            <a:off x="1619672" y="4221088"/>
            <a:ext cx="6038852" cy="2405762"/>
          </a:xfrm>
          <a:prstGeom prst="rect">
            <a:avLst/>
          </a:prstGeom>
          <a:noFill/>
        </p:spPr>
      </p:pic>
    </p:spTree>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Urartu uygarlığı</a:t>
            </a:r>
            <a:endParaRPr lang="tr-TR" dirty="0"/>
          </a:p>
        </p:txBody>
      </p:sp>
      <p:sp>
        <p:nvSpPr>
          <p:cNvPr id="3" name="2 İçerik Yer Tutucusu"/>
          <p:cNvSpPr>
            <a:spLocks noGrp="1"/>
          </p:cNvSpPr>
          <p:nvPr>
            <p:ph idx="1"/>
          </p:nvPr>
        </p:nvSpPr>
        <p:spPr/>
        <p:txBody>
          <a:bodyPr/>
          <a:lstStyle/>
          <a:p>
            <a:r>
              <a:rPr lang="tr-TR" dirty="0" smtClean="0"/>
              <a:t>Urartu Krallığı MÖ 9.-6. yüzyıllar arasında önemli bir uygarlık konumundadır. </a:t>
            </a:r>
            <a:r>
              <a:rPr lang="tr-TR" dirty="0" err="1" smtClean="0"/>
              <a:t>Urartı</a:t>
            </a:r>
            <a:r>
              <a:rPr lang="tr-TR" dirty="0" smtClean="0"/>
              <a:t> tarihi MÖ 13. yüzyıla kadar uzanır.</a:t>
            </a:r>
          </a:p>
          <a:p>
            <a:r>
              <a:rPr lang="tr-TR" dirty="0" smtClean="0"/>
              <a:t>Doğu Anadolu, Kuzey Kafkasya ve Kuzeybatı İran bölgelerinde hüküm sürmüştür. Başkenti </a:t>
            </a:r>
            <a:r>
              <a:rPr lang="tr-TR" dirty="0" err="1" smtClean="0"/>
              <a:t>Tuşpa</a:t>
            </a:r>
            <a:r>
              <a:rPr lang="tr-TR" dirty="0" smtClean="0"/>
              <a:t> dır.</a:t>
            </a:r>
            <a:endParaRPr lang="tr-TR" dirty="0"/>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İnsanın vücudunun belli maksatlar için eğitilmesi düşüncesi insanlığın tarihi kadar eskidir. Canlılığın tek belirtisi olan hareket aynı zamanda vücut eğitiminin de başlıca vasıtasıdır.</a:t>
            </a:r>
          </a:p>
          <a:p>
            <a:r>
              <a:rPr lang="tr-TR" dirty="0" smtClean="0"/>
              <a:t>Hareket çeşitleri ve değeri bireyin, toplumun uygarlık seviyesine, doğal yöre koşullarına göre farklılık göstermektedir.</a:t>
            </a:r>
            <a:endParaRPr lang="tr-TR" dirty="0"/>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Süs eşyası olarak levha tunçtan üretilmiş kemerler </a:t>
            </a:r>
            <a:r>
              <a:rPr lang="tr-TR" dirty="0" err="1" smtClean="0"/>
              <a:t>urartularda</a:t>
            </a:r>
            <a:r>
              <a:rPr lang="tr-TR" dirty="0" smtClean="0"/>
              <a:t> önemli bir yere sahiptir. Bunun nedeni ise ölü hediyesi</a:t>
            </a:r>
            <a:r>
              <a:rPr lang="tr-TR" dirty="0"/>
              <a:t> </a:t>
            </a:r>
            <a:r>
              <a:rPr lang="tr-TR" dirty="0" smtClean="0"/>
              <a:t>olarak mezarına konulmasıdır. Bu kemerlerin üzerinde </a:t>
            </a:r>
            <a:r>
              <a:rPr lang="tr-TR" dirty="0" err="1" smtClean="0"/>
              <a:t>urartu</a:t>
            </a:r>
            <a:r>
              <a:rPr lang="tr-TR" dirty="0" smtClean="0"/>
              <a:t> sanatını anlamamız için önemli ipuçları bulunmaktadır.</a:t>
            </a: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Bazı kemerler üzerinde düğün ziyafet sahneleri, dansçılar, akrobatlar yer almaktadır. Burada belirtilen akrobatların dönemin ritmik jimnastikçileri olduğunu söyleyebiliriz</a:t>
            </a:r>
            <a:endParaRPr lang="tr-TR" dirty="0"/>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311_135941.jpg"/>
          <p:cNvPicPr>
            <a:picLocks noGrp="1" noChangeAspect="1"/>
          </p:cNvPicPr>
          <p:nvPr>
            <p:ph idx="1"/>
          </p:nvPr>
        </p:nvPicPr>
        <p:blipFill>
          <a:blip r:embed="rId2" cstate="print"/>
          <a:stretch>
            <a:fillRect/>
          </a:stretch>
        </p:blipFill>
        <p:spPr>
          <a:xfrm>
            <a:off x="625122" y="1554163"/>
            <a:ext cx="8046155" cy="4525962"/>
          </a:xfrm>
        </p:spPr>
      </p:pic>
    </p:spTree>
  </p:cSld>
  <p:clrMapOvr>
    <a:masterClrMapping/>
  </p:clrMapOvr>
  <p:transition>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At yetiştirmek konusunda oldukça usta olan Urartular sıkı bir eğitim geçiren süvariler için at yarışları düzenliyordu.</a:t>
            </a:r>
          </a:p>
          <a:p>
            <a:r>
              <a:rPr lang="tr-TR" dirty="0" smtClean="0"/>
              <a:t>Urartu krallığında en çok kullanılan saldırı silahı arasında oklar gelmektedir. Tunç kemik ve demir uçlar göze çarpmaktadır.</a:t>
            </a:r>
            <a:endParaRPr lang="tr-TR" dirty="0"/>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311_140720.jpg"/>
          <p:cNvPicPr>
            <a:picLocks noGrp="1" noChangeAspect="1"/>
          </p:cNvPicPr>
          <p:nvPr>
            <p:ph idx="1"/>
          </p:nvPr>
        </p:nvPicPr>
        <p:blipFill>
          <a:blip r:embed="rId2" cstate="print"/>
          <a:srcRect l="11168" t="772" r="16342" b="586"/>
          <a:stretch>
            <a:fillRect/>
          </a:stretch>
        </p:blipFill>
        <p:spPr>
          <a:xfrm rot="5400000">
            <a:off x="1655675" y="1304765"/>
            <a:ext cx="5832649" cy="4464496"/>
          </a:xfrm>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Oklar av ve savaşlarda kullanılmasının yanı sıra ok atma yarışmaları da düzenlenmekteydi. Bununla ilgili yazılı tabletlerde 485 metreye atılan bir oktan bahsedilmiştir.</a:t>
            </a:r>
            <a:endParaRPr lang="tr-TR" dirty="0"/>
          </a:p>
        </p:txBody>
      </p:sp>
    </p:spTree>
  </p:cSld>
  <p:clrMapOvr>
    <a:masterClrMapping/>
  </p:clrMapOvr>
  <p:transition>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MISIRLILAR</a:t>
            </a:r>
            <a:endParaRPr lang="tr-TR" dirty="0"/>
          </a:p>
        </p:txBody>
      </p:sp>
      <p:sp>
        <p:nvSpPr>
          <p:cNvPr id="3" name="2 İçerik Yer Tutucusu"/>
          <p:cNvSpPr>
            <a:spLocks noGrp="1"/>
          </p:cNvSpPr>
          <p:nvPr>
            <p:ph idx="1"/>
          </p:nvPr>
        </p:nvSpPr>
        <p:spPr/>
        <p:txBody>
          <a:bodyPr/>
          <a:lstStyle/>
          <a:p>
            <a:r>
              <a:rPr lang="tr-TR" dirty="0" smtClean="0"/>
              <a:t>Nehir uygarlıklarının en eskilerinden olan mısırlılar beden eğitimi konusunda da kendisinden söz edilmeye değerdir.</a:t>
            </a:r>
          </a:p>
          <a:p>
            <a:r>
              <a:rPr lang="tr-TR" dirty="0" smtClean="0"/>
              <a:t>Mısırlıların olimpik oyunlar gibi tanrılara adanan yarışmaları olmamalarına rağmen vücut güzelliğini mermerlerde yansıtmışlardır.</a:t>
            </a:r>
            <a:endParaRPr lang="tr-TR" dirty="0"/>
          </a:p>
        </p:txBody>
      </p:sp>
    </p:spTree>
  </p:cSld>
  <p:clrMapOvr>
    <a:masterClrMapping/>
  </p:clrMapOvr>
  <p:transition>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strinegypcol.gif"/>
          <p:cNvPicPr>
            <a:picLocks noGrp="1" noChangeAspect="1"/>
          </p:cNvPicPr>
          <p:nvPr>
            <p:ph idx="1"/>
          </p:nvPr>
        </p:nvPicPr>
        <p:blipFill>
          <a:blip r:embed="rId2" cstate="print"/>
          <a:stretch>
            <a:fillRect/>
          </a:stretch>
        </p:blipFill>
        <p:spPr>
          <a:xfrm>
            <a:off x="1619672" y="404664"/>
            <a:ext cx="6142202" cy="6192688"/>
          </a:xfrm>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Yine eski mısır resimlerinde bacak kas ve bantlarının esnetilmesine yönelik hareketler mevcuttur.</a:t>
            </a:r>
          </a:p>
          <a:p>
            <a:r>
              <a:rPr lang="tr-TR" dirty="0" smtClean="0"/>
              <a:t>Resimlerden bazılarında Kahire Berlin ve Londra müzelerinde de örnekleri bulunan toplar mevcuttur. Bu da mısırlıların topla ilişkisini yansıtmaktadır.</a:t>
            </a:r>
            <a:endParaRPr lang="tr-TR" dirty="0"/>
          </a:p>
        </p:txBody>
      </p:sp>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Bazı resimler mısırlıların küçük ve büyük çemberlerle de oynadıklarını göstermiştir. Küçük çemberlerin ucu kıvrık sopalarla oynana bir çeşit hokey olduğu düşünülebilir.</a:t>
            </a:r>
          </a:p>
          <a:p>
            <a:r>
              <a:rPr lang="tr-TR" dirty="0" smtClean="0"/>
              <a:t>Planlı bir vücut kültürü olmasına rağmen eski yunandaki gibi yarışma türüne rastlanmamaktadır.</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Hareket kapsamına baktığımızda her biri milyonlarca yıl süren</a:t>
            </a:r>
          </a:p>
          <a:p>
            <a:pPr>
              <a:buFont typeface="Wingdings" pitchFamily="2" charset="2"/>
              <a:buChar char="Ø"/>
            </a:pPr>
            <a:r>
              <a:rPr lang="tr-TR" dirty="0" err="1" smtClean="0"/>
              <a:t>Paleolitik</a:t>
            </a:r>
            <a:endParaRPr lang="tr-TR" dirty="0" smtClean="0"/>
          </a:p>
          <a:p>
            <a:pPr>
              <a:buFont typeface="Wingdings" pitchFamily="2" charset="2"/>
              <a:buChar char="Ø"/>
            </a:pPr>
            <a:r>
              <a:rPr lang="tr-TR" dirty="0" smtClean="0"/>
              <a:t>Neolitik</a:t>
            </a:r>
          </a:p>
          <a:p>
            <a:pPr>
              <a:buFont typeface="Wingdings" pitchFamily="2" charset="2"/>
              <a:buChar char="Ø"/>
            </a:pPr>
            <a:r>
              <a:rPr lang="tr-TR" dirty="0" smtClean="0"/>
              <a:t>Tunç devri</a:t>
            </a:r>
          </a:p>
          <a:p>
            <a:pPr>
              <a:buFont typeface="Wingdings" pitchFamily="2" charset="2"/>
              <a:buChar char="Ø"/>
            </a:pPr>
            <a:r>
              <a:rPr lang="tr-TR" dirty="0" smtClean="0"/>
              <a:t>Demir devri gibi oluşum devirlerinde farklılaşmalar görmekteyiz.</a:t>
            </a:r>
          </a:p>
          <a:p>
            <a:pPr>
              <a:buFont typeface="Wingdings" pitchFamily="2" charset="2"/>
              <a:buChar char="Ø"/>
            </a:pPr>
            <a:endParaRPr lang="tr-TR" dirty="0"/>
          </a:p>
        </p:txBody>
      </p:sp>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04800" y="1554162"/>
            <a:ext cx="4339208" cy="4525963"/>
          </a:xfrm>
        </p:spPr>
        <p:txBody>
          <a:bodyPr>
            <a:normAutofit fontScale="85000" lnSpcReduction="10000"/>
          </a:bodyPr>
          <a:lstStyle/>
          <a:p>
            <a:r>
              <a:rPr lang="tr-TR" dirty="0" smtClean="0"/>
              <a:t>Mısırda tapınaklar şehri </a:t>
            </a:r>
            <a:r>
              <a:rPr lang="tr-TR" dirty="0" err="1" smtClean="0"/>
              <a:t>Karnak’ta</a:t>
            </a:r>
            <a:r>
              <a:rPr lang="tr-TR" dirty="0" smtClean="0"/>
              <a:t> elde edilen bir duvar resminde şahin başlı tanrı </a:t>
            </a:r>
            <a:r>
              <a:rPr lang="tr-TR" dirty="0" err="1" smtClean="0"/>
              <a:t>Horos</a:t>
            </a:r>
            <a:r>
              <a:rPr lang="tr-TR" dirty="0" smtClean="0"/>
              <a:t> ‘un krala ok atmayı ve sopa eskrimini öğrettiği tasvir edilmiştir. </a:t>
            </a:r>
          </a:p>
          <a:p>
            <a:r>
              <a:rPr lang="tr-TR" dirty="0" smtClean="0"/>
              <a:t>Bir nehir uygarlığı olarak yüzmenin mısırda başlıca faaliyetlerden olması şaşırtıcı değildir.</a:t>
            </a:r>
            <a:endParaRPr lang="tr-TR" dirty="0"/>
          </a:p>
        </p:txBody>
      </p:sp>
      <p:pic>
        <p:nvPicPr>
          <p:cNvPr id="5" name="4 Resim" descr="horus_misir_tanrilari_th.jpg"/>
          <p:cNvPicPr>
            <a:picLocks noChangeAspect="1"/>
          </p:cNvPicPr>
          <p:nvPr/>
        </p:nvPicPr>
        <p:blipFill>
          <a:blip r:embed="rId2" cstate="print"/>
          <a:stretch>
            <a:fillRect/>
          </a:stretch>
        </p:blipFill>
        <p:spPr>
          <a:xfrm>
            <a:off x="5292080" y="1484784"/>
            <a:ext cx="3366914" cy="4680520"/>
          </a:xfrm>
          <a:prstGeom prst="rect">
            <a:avLst/>
          </a:prstGeom>
        </p:spPr>
      </p:pic>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smtClean="0"/>
              <a:t>Bunun dışında;</a:t>
            </a:r>
          </a:p>
          <a:p>
            <a:pPr>
              <a:buFont typeface="Wingdings" pitchFamily="2" charset="2"/>
              <a:buChar char="§"/>
            </a:pPr>
            <a:r>
              <a:rPr lang="tr-TR" dirty="0" smtClean="0"/>
              <a:t>Boks</a:t>
            </a:r>
          </a:p>
          <a:p>
            <a:pPr>
              <a:buFont typeface="Wingdings" pitchFamily="2" charset="2"/>
              <a:buChar char="§"/>
            </a:pPr>
            <a:r>
              <a:rPr lang="tr-TR" dirty="0" smtClean="0"/>
              <a:t>Judo</a:t>
            </a:r>
          </a:p>
          <a:p>
            <a:pPr>
              <a:buFont typeface="Wingdings" pitchFamily="2" charset="2"/>
              <a:buChar char="§"/>
            </a:pPr>
            <a:r>
              <a:rPr lang="tr-TR" dirty="0" err="1" smtClean="0"/>
              <a:t>Güres</a:t>
            </a:r>
            <a:endParaRPr lang="tr-TR" dirty="0" smtClean="0"/>
          </a:p>
          <a:p>
            <a:pPr>
              <a:buFont typeface="Wingdings" pitchFamily="2" charset="2"/>
              <a:buChar char="§"/>
            </a:pPr>
            <a:r>
              <a:rPr lang="tr-TR" dirty="0" err="1" smtClean="0"/>
              <a:t>Ağirlık</a:t>
            </a:r>
            <a:r>
              <a:rPr lang="tr-TR" dirty="0" smtClean="0"/>
              <a:t> çalışmaları</a:t>
            </a:r>
          </a:p>
          <a:p>
            <a:pPr>
              <a:buFont typeface="Wingdings" pitchFamily="2" charset="2"/>
              <a:buChar char="§"/>
            </a:pPr>
            <a:r>
              <a:rPr lang="tr-TR" dirty="0" smtClean="0"/>
              <a:t>Kayık yarışları</a:t>
            </a:r>
          </a:p>
          <a:p>
            <a:pPr>
              <a:buFont typeface="Wingdings" pitchFamily="2" charset="2"/>
              <a:buChar char="§"/>
            </a:pPr>
            <a:r>
              <a:rPr lang="tr-TR" dirty="0" smtClean="0"/>
              <a:t>Dans mısırlıların uğraştığı sporlardır.</a:t>
            </a:r>
          </a:p>
          <a:p>
            <a:pPr>
              <a:buNone/>
            </a:pPr>
            <a:endParaRPr lang="tr-TR" dirty="0"/>
          </a:p>
        </p:txBody>
      </p:sp>
    </p:spTree>
  </p:cSld>
  <p:clrMapOvr>
    <a:masterClrMapping/>
  </p:clrMapOvr>
  <p:transition>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sümerler</a:t>
            </a:r>
            <a:endParaRPr lang="tr-TR" dirty="0"/>
          </a:p>
        </p:txBody>
      </p:sp>
      <p:sp>
        <p:nvSpPr>
          <p:cNvPr id="3" name="2 İçerik Yer Tutucusu"/>
          <p:cNvSpPr>
            <a:spLocks noGrp="1"/>
          </p:cNvSpPr>
          <p:nvPr>
            <p:ph idx="1"/>
          </p:nvPr>
        </p:nvSpPr>
        <p:spPr/>
        <p:txBody>
          <a:bodyPr/>
          <a:lstStyle/>
          <a:p>
            <a:r>
              <a:rPr lang="tr-TR" dirty="0" smtClean="0"/>
              <a:t>Ön </a:t>
            </a:r>
            <a:r>
              <a:rPr lang="tr-TR" dirty="0" err="1" smtClean="0"/>
              <a:t>asya</a:t>
            </a:r>
            <a:r>
              <a:rPr lang="tr-TR" dirty="0" smtClean="0"/>
              <a:t> da ilk uygarlığı kuranlar </a:t>
            </a:r>
            <a:r>
              <a:rPr lang="tr-TR" dirty="0" err="1" smtClean="0"/>
              <a:t>türk</a:t>
            </a:r>
            <a:r>
              <a:rPr lang="tr-TR" dirty="0" smtClean="0"/>
              <a:t> boylarından </a:t>
            </a:r>
            <a:r>
              <a:rPr lang="tr-TR" dirty="0" err="1" smtClean="0"/>
              <a:t>sümerler</a:t>
            </a:r>
            <a:r>
              <a:rPr lang="tr-TR" dirty="0" smtClean="0"/>
              <a:t> olmuşlardır. Bütün Orta </a:t>
            </a:r>
            <a:r>
              <a:rPr lang="tr-TR" dirty="0" err="1" smtClean="0"/>
              <a:t>asya</a:t>
            </a:r>
            <a:r>
              <a:rPr lang="tr-TR" dirty="0" smtClean="0"/>
              <a:t> kökenli kavimler gibi </a:t>
            </a:r>
            <a:r>
              <a:rPr lang="tr-TR" dirty="0" err="1" smtClean="0"/>
              <a:t>sümerler</a:t>
            </a:r>
            <a:r>
              <a:rPr lang="tr-TR" dirty="0" smtClean="0"/>
              <a:t> de at besleyen ve iyi ata binen bir halk olarak tanınmışlardır.</a:t>
            </a:r>
            <a:endParaRPr lang="tr-TR" dirty="0"/>
          </a:p>
        </p:txBody>
      </p:sp>
    </p:spTree>
  </p:cSld>
  <p:clrMapOvr>
    <a:masterClrMapping/>
  </p:clrMapOvr>
  <p:transition>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MÖ 2600 </a:t>
            </a:r>
            <a:r>
              <a:rPr lang="tr-TR" dirty="0" err="1" smtClean="0"/>
              <a:t>lü</a:t>
            </a:r>
            <a:r>
              <a:rPr lang="tr-TR" dirty="0" smtClean="0"/>
              <a:t> yıllardan kalan bir tapınak kazılarında ele gecen bir bronz eserde iki çıplak atletin güreştikleri tasvir edilmiştir. Son derece orantılı olarak canlandırılan bu güreşçilerin başlarında bir de denge aracı olabileceği düşünülen kaplar mevcuttur.</a:t>
            </a:r>
          </a:p>
        </p:txBody>
      </p:sp>
    </p:spTree>
  </p:cSld>
  <p:clrMapOvr>
    <a:masterClrMapping/>
  </p:clrMapOvr>
  <p:transition>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Sümerlilere ait olduğu bilinen ve dünyanın en eski destanı olan GİLGAMEŞ destanı çok eski bir mücadele örneğidir ve çıplak elle aslan öldürülmesi tasvir edilmiştir. </a:t>
            </a:r>
          </a:p>
          <a:p>
            <a:r>
              <a:rPr lang="tr-TR" dirty="0" smtClean="0"/>
              <a:t>Sümerler </a:t>
            </a:r>
            <a:r>
              <a:rPr lang="tr-TR" dirty="0" err="1" smtClean="0"/>
              <a:t>Gilgameş</a:t>
            </a:r>
            <a:r>
              <a:rPr lang="tr-TR" dirty="0" smtClean="0"/>
              <a:t> şahsında insan gücünün erkeklik idealinin vücut güzelliğinin bir örneği canlandırılmak istenmiştir.</a:t>
            </a:r>
            <a:endParaRPr lang="tr-TR" dirty="0"/>
          </a:p>
        </p:txBody>
      </p:sp>
    </p:spTree>
  </p:cSld>
  <p:clrMapOvr>
    <a:masterClrMapping/>
  </p:clrMapOvr>
  <p:transition>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89417.jpg"/>
          <p:cNvPicPr>
            <a:picLocks noGrp="1" noChangeAspect="1"/>
          </p:cNvPicPr>
          <p:nvPr>
            <p:ph idx="1"/>
          </p:nvPr>
        </p:nvPicPr>
        <p:blipFill>
          <a:blip r:embed="rId2" cstate="print"/>
          <a:stretch>
            <a:fillRect/>
          </a:stretch>
        </p:blipFill>
        <p:spPr>
          <a:xfrm>
            <a:off x="2051720" y="66673"/>
            <a:ext cx="4752528" cy="6791327"/>
          </a:xfrm>
        </p:spPr>
      </p:pic>
    </p:spTree>
  </p:cSld>
  <p:clrMapOvr>
    <a:masterClrMapping/>
  </p:clrMapOvr>
  <p:transition>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08920"/>
            <a:ext cx="8686800" cy="838200"/>
          </a:xfrm>
        </p:spPr>
        <p:txBody>
          <a:bodyPr/>
          <a:lstStyle/>
          <a:p>
            <a:pPr algn="ctr"/>
            <a:r>
              <a:rPr lang="tr-TR" dirty="0" smtClean="0"/>
              <a:t>TEŞEKKÜRLER</a:t>
            </a:r>
            <a:endParaRPr lang="tr-TR" dirty="0"/>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devirler boyunca vücut çalışma ve alıştırmalarının insan bedenini daha güçlü ve becerikli bir hale getirmek için olduğu bir gerçektir.</a:t>
            </a:r>
          </a:p>
          <a:p>
            <a:r>
              <a:rPr lang="tr-TR" b="1" dirty="0" smtClean="0"/>
              <a:t>Yürüme ve Koşma</a:t>
            </a:r>
            <a:r>
              <a:rPr lang="tr-TR" dirty="0" smtClean="0"/>
              <a:t> bu hareketlerin başında gelir ve insan bu kabiliyetin geliştirilebilir olduğunu fark etmiştir.</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İlkel insan hayvanlarla ve kendi cinsleriyle mücadele etmek zorunda kaldıkça </a:t>
            </a:r>
            <a:r>
              <a:rPr lang="tr-TR" b="1" dirty="0" smtClean="0"/>
              <a:t>GÜREŞ</a:t>
            </a:r>
            <a:r>
              <a:rPr lang="tr-TR" dirty="0" smtClean="0"/>
              <a:t> sanatını yaratmıştır. O zamanlarda uygulanan, içinde tutma, boğma, ısırma gibi sert müdahalelerin tamamı üstünlük kurmak için kullanılırdı.</a:t>
            </a:r>
            <a:r>
              <a:rPr lang="tr-TR" b="1" dirty="0" smtClean="0"/>
              <a:t> </a:t>
            </a:r>
            <a:endParaRPr lang="tr-TR" b="1"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gün pek çok sınırlayıcı kuralı olan </a:t>
            </a:r>
            <a:r>
              <a:rPr lang="tr-TR" b="1" dirty="0" smtClean="0"/>
              <a:t>BOKS</a:t>
            </a:r>
            <a:r>
              <a:rPr lang="tr-TR" dirty="0" smtClean="0"/>
              <a:t> sporu da benzer şekilde insan hayatında çok önemli bir yere sahipti. Silahsız insanın en önemli varlığı eli kolu olduğu için yumruğunun savurarak verdiği mücadelenin öneminin ne derece yüksek olduğunu anlıyoruz.</a:t>
            </a:r>
            <a:endParaRPr lang="tr-TR" b="1"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23528" y="2420888"/>
            <a:ext cx="8686800" cy="2147069"/>
          </a:xfrm>
        </p:spPr>
        <p:txBody>
          <a:bodyPr/>
          <a:lstStyle/>
          <a:p>
            <a:pPr algn="ctr">
              <a:buNone/>
            </a:pPr>
            <a:r>
              <a:rPr lang="tr-TR" b="1" dirty="0" smtClean="0"/>
              <a:t>PEKİ BU SPORLAR YETERLİ MİDİR?</a:t>
            </a:r>
            <a:endParaRPr lang="tr-TR" b="1"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İnsan vücudunun sınırlarını keşfederken bir yandan da alet kullanma becerisini geliştirmiştir. Taş, sopa, tokmak bıçak balta vb..</a:t>
            </a:r>
          </a:p>
          <a:p>
            <a:r>
              <a:rPr lang="tr-TR" dirty="0" smtClean="0"/>
              <a:t>Eski zamanlardan beri rakibe üstünlük kurma arzusu süre gelmektedir ve rakibi uzak tutma arzusu yeni silahların gelişmesine imkan sağlamıştır. Bunlardan en mükemmeli </a:t>
            </a:r>
            <a:r>
              <a:rPr lang="tr-TR" b="1" dirty="0" smtClean="0"/>
              <a:t>YAY ve OK </a:t>
            </a:r>
            <a:r>
              <a:rPr lang="tr-TR" dirty="0" smtClean="0"/>
              <a:t> olmuştur.</a:t>
            </a:r>
            <a:endParaRPr lang="tr-TR" dirty="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04800" y="2996952"/>
            <a:ext cx="8686800" cy="3083173"/>
          </a:xfrm>
        </p:spPr>
        <p:txBody>
          <a:bodyPr/>
          <a:lstStyle/>
          <a:p>
            <a:pPr algn="ctr"/>
            <a:r>
              <a:rPr lang="tr-TR" dirty="0" smtClean="0"/>
              <a:t>İNSAN SÜREKLİ SAVAŞMA VE GALİP GELME ARZUSUNDA MIDIR?</a:t>
            </a:r>
            <a:endParaRPr lang="tr-TR"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1995</TotalTime>
  <Words>947</Words>
  <Application>Microsoft Office PowerPoint</Application>
  <PresentationFormat>Ekran Gösterisi (4:3)</PresentationFormat>
  <Paragraphs>64</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Franklin Gothic Book</vt:lpstr>
      <vt:lpstr>Franklin Gothic Medium</vt:lpstr>
      <vt:lpstr>Wingdings</vt:lpstr>
      <vt:lpstr>Wingdings 2</vt:lpstr>
      <vt:lpstr>Gezinti</vt:lpstr>
      <vt:lpstr>Spor yönetimi tarihi ve felsefesi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ANADOLUDA SPORUN TAŞA YANSIYAN İZLERİ</vt:lpstr>
      <vt:lpstr>PowerPoint Sunusu</vt:lpstr>
      <vt:lpstr>PowerPoint Sunusu</vt:lpstr>
      <vt:lpstr>Hitit uygarliği</vt:lpstr>
      <vt:lpstr>PowerPoint Sunusu</vt:lpstr>
      <vt:lpstr>PowerPoint Sunusu</vt:lpstr>
      <vt:lpstr>PowerPoint Sunusu</vt:lpstr>
      <vt:lpstr>Urartu uygarlığı</vt:lpstr>
      <vt:lpstr>PowerPoint Sunusu</vt:lpstr>
      <vt:lpstr>PowerPoint Sunusu</vt:lpstr>
      <vt:lpstr>PowerPoint Sunusu</vt:lpstr>
      <vt:lpstr>PowerPoint Sunusu</vt:lpstr>
      <vt:lpstr>PowerPoint Sunusu</vt:lpstr>
      <vt:lpstr>PowerPoint Sunusu</vt:lpstr>
      <vt:lpstr>MISIRLILAR</vt:lpstr>
      <vt:lpstr>PowerPoint Sunusu</vt:lpstr>
      <vt:lpstr>PowerPoint Sunusu</vt:lpstr>
      <vt:lpstr>PowerPoint Sunusu</vt:lpstr>
      <vt:lpstr>PowerPoint Sunusu</vt:lpstr>
      <vt:lpstr>PowerPoint Sunusu</vt:lpstr>
      <vt:lpstr>sümerler</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EW</dc:creator>
  <cp:lastModifiedBy>Velittin Balcı</cp:lastModifiedBy>
  <cp:revision>52</cp:revision>
  <dcterms:created xsi:type="dcterms:W3CDTF">2015-03-10T12:22:29Z</dcterms:created>
  <dcterms:modified xsi:type="dcterms:W3CDTF">2018-03-02T06:30:52Z</dcterms:modified>
</cp:coreProperties>
</file>