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8"/>
  </p:notesMasterIdLst>
  <p:handoutMasterIdLst>
    <p:handoutMasterId r:id="rId19"/>
  </p:handoutMasterIdLst>
  <p:sldIdLst>
    <p:sldId id="280" r:id="rId3"/>
    <p:sldId id="269" r:id="rId4"/>
    <p:sldId id="281" r:id="rId5"/>
    <p:sldId id="284" r:id="rId6"/>
    <p:sldId id="286" r:id="rId7"/>
    <p:sldId id="287" r:id="rId8"/>
    <p:sldId id="291" r:id="rId9"/>
    <p:sldId id="292" r:id="rId10"/>
    <p:sldId id="293" r:id="rId11"/>
    <p:sldId id="282" r:id="rId12"/>
    <p:sldId id="297" r:id="rId13"/>
    <p:sldId id="295" r:id="rId14"/>
    <p:sldId id="303" r:id="rId15"/>
    <p:sldId id="304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4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25-Apr-18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25-Apr-18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 userDrawn="1"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C2313B-6160-4D67-83D4-D43B360575DC}" type="datetime1">
              <a:rPr lang="en-US" smtClean="0"/>
              <a:t>25-Apr-18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Karbonhidratların Genel Özellikleri </a:t>
            </a:r>
          </a:p>
          <a:p>
            <a:r>
              <a:rPr lang="tr-TR" dirty="0" smtClean="0"/>
              <a:t>yapısal </a:t>
            </a:r>
            <a:r>
              <a:rPr lang="tr-TR" dirty="0" err="1" smtClean="0"/>
              <a:t>konformasyonu</a:t>
            </a:r>
            <a:endParaRPr lang="tr-TR" dirty="0" smtClean="0"/>
          </a:p>
          <a:p>
            <a:r>
              <a:rPr lang="tr-TR" dirty="0" smtClean="0"/>
              <a:t>sınıflandırılmaları</a:t>
            </a:r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57943" y="1520445"/>
            <a:ext cx="10972800" cy="1470025"/>
          </a:xfrm>
        </p:spPr>
        <p:txBody>
          <a:bodyPr/>
          <a:lstStyle/>
          <a:p>
            <a:r>
              <a:rPr lang="tr-TR" dirty="0"/>
              <a:t>Karbonhidratlar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4087" y="5274617"/>
            <a:ext cx="4160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Doç. Dr. Yasemin G. İŞGÖR</a:t>
            </a:r>
          </a:p>
        </p:txBody>
      </p:sp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19314" y="957943"/>
            <a:ext cx="11263086" cy="5061857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M</a:t>
            </a:r>
            <a:r>
              <a:rPr lang="en-US" sz="2400" dirty="0" err="1" smtClean="0"/>
              <a:t>onosakkarit</a:t>
            </a:r>
            <a:r>
              <a:rPr lang="en-US" sz="2400" dirty="0" smtClean="0"/>
              <a:t> </a:t>
            </a:r>
            <a:r>
              <a:rPr lang="en-US" sz="2400" dirty="0" err="1"/>
              <a:t>birimlerinin</a:t>
            </a:r>
            <a:r>
              <a:rPr lang="en-US" sz="2400" dirty="0"/>
              <a:t>,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kalıntıları</a:t>
            </a:r>
            <a:r>
              <a:rPr lang="en-US" sz="2400" dirty="0"/>
              <a:t>, </a:t>
            </a:r>
            <a:r>
              <a:rPr lang="en-US" sz="2400" dirty="0" err="1"/>
              <a:t>glikozidik</a:t>
            </a:r>
            <a:r>
              <a:rPr lang="en-US" sz="2400" dirty="0"/>
              <a:t> </a:t>
            </a:r>
            <a:r>
              <a:rPr lang="en-US" sz="2400" dirty="0" err="1"/>
              <a:t>bağlar</a:t>
            </a:r>
            <a:r>
              <a:rPr lang="en-US" sz="2400" dirty="0"/>
              <a:t> </a:t>
            </a:r>
            <a:r>
              <a:rPr lang="en-US" sz="2400" dirty="0" err="1"/>
              <a:t>denen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bağlantılarla</a:t>
            </a:r>
            <a:r>
              <a:rPr lang="en-US" sz="2400" dirty="0"/>
              <a:t> </a:t>
            </a:r>
            <a:r>
              <a:rPr lang="en-US" sz="2400" dirty="0" err="1"/>
              <a:t>birleştiği</a:t>
            </a:r>
            <a:r>
              <a:rPr lang="en-US" sz="2400" dirty="0"/>
              <a:t> </a:t>
            </a:r>
            <a:r>
              <a:rPr lang="en-US" sz="2400" dirty="0" err="1"/>
              <a:t>kısa</a:t>
            </a:r>
            <a:r>
              <a:rPr lang="en-US" sz="2400" dirty="0"/>
              <a:t> </a:t>
            </a:r>
            <a:r>
              <a:rPr lang="en-US" sz="2400" dirty="0" err="1"/>
              <a:t>zincirlerden</a:t>
            </a:r>
            <a:r>
              <a:rPr lang="en-US" sz="2400" dirty="0"/>
              <a:t> </a:t>
            </a:r>
            <a:r>
              <a:rPr lang="en-US" sz="2400" dirty="0" err="1"/>
              <a:t>oluşur</a:t>
            </a:r>
            <a:r>
              <a:rPr lang="en-US" sz="2400" dirty="0"/>
              <a:t>. </a:t>
            </a:r>
            <a:endParaRPr lang="tr-TR" sz="2400" dirty="0" smtClean="0"/>
          </a:p>
          <a:p>
            <a:pPr algn="just"/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görülenleri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monosakkaritten</a:t>
            </a:r>
            <a:r>
              <a:rPr lang="en-US" sz="2400" dirty="0"/>
              <a:t> </a:t>
            </a:r>
            <a:r>
              <a:rPr lang="en-US" sz="2400" dirty="0" err="1"/>
              <a:t>oluşan</a:t>
            </a:r>
            <a:r>
              <a:rPr lang="en-US" sz="2400" dirty="0"/>
              <a:t> </a:t>
            </a:r>
            <a:r>
              <a:rPr lang="en-US" sz="2400" dirty="0" err="1"/>
              <a:t>disakkaritlerdir</a:t>
            </a:r>
            <a:r>
              <a:rPr lang="en-US" sz="2400" dirty="0"/>
              <a:t>. </a:t>
            </a:r>
            <a:endParaRPr lang="tr-TR" sz="2400" dirty="0"/>
          </a:p>
          <a:p>
            <a:pPr algn="just"/>
            <a:r>
              <a:rPr lang="tr-TR" sz="2400" dirty="0"/>
              <a:t>İki </a:t>
            </a:r>
            <a:r>
              <a:rPr lang="tr-TR" sz="2400" dirty="0" err="1"/>
              <a:t>monosakkaritin</a:t>
            </a:r>
            <a:r>
              <a:rPr lang="tr-TR" sz="2400" dirty="0"/>
              <a:t> oksijen üzerinden bağlanmasıyla oluşur. Bu bağa </a:t>
            </a:r>
            <a:r>
              <a:rPr lang="tr-TR" sz="2400" b="1" dirty="0" err="1"/>
              <a:t>glikozidik</a:t>
            </a:r>
            <a:r>
              <a:rPr lang="tr-TR" sz="2400" dirty="0"/>
              <a:t> </a:t>
            </a:r>
            <a:r>
              <a:rPr lang="tr-TR" sz="2400" b="1" dirty="0"/>
              <a:t>bağ</a:t>
            </a:r>
            <a:r>
              <a:rPr lang="tr-TR" sz="2400" dirty="0"/>
              <a:t> denir. </a:t>
            </a:r>
          </a:p>
          <a:p>
            <a:pPr algn="just"/>
            <a:r>
              <a:rPr lang="tr-TR" sz="2400" dirty="0" err="1"/>
              <a:t>Glikozidik</a:t>
            </a:r>
            <a:r>
              <a:rPr lang="tr-TR" sz="2400" dirty="0"/>
              <a:t> bağlar oksijen ve Nitrojen (Azot) atomları aracılıklı oluşmasına göre O-</a:t>
            </a:r>
            <a:r>
              <a:rPr lang="tr-TR" sz="2400" dirty="0" err="1"/>
              <a:t>Glikozidik</a:t>
            </a:r>
            <a:r>
              <a:rPr lang="tr-TR" sz="2400" dirty="0"/>
              <a:t> </a:t>
            </a:r>
            <a:r>
              <a:rPr lang="tr-TR" sz="2400" dirty="0" err="1"/>
              <a:t>vey</a:t>
            </a:r>
            <a:r>
              <a:rPr lang="tr-TR" sz="2400" dirty="0"/>
              <a:t> N-</a:t>
            </a:r>
            <a:r>
              <a:rPr lang="tr-TR" sz="2400" dirty="0" err="1"/>
              <a:t>Glikozidik</a:t>
            </a:r>
            <a:r>
              <a:rPr lang="tr-TR" sz="2400" dirty="0"/>
              <a:t> bağ adını alırlar.</a:t>
            </a:r>
          </a:p>
          <a:p>
            <a:pPr algn="just"/>
            <a:r>
              <a:rPr lang="tr-TR" sz="2400" dirty="0" err="1">
                <a:sym typeface="Symbol" panose="05050102010706020507" pitchFamily="18" charset="2"/>
              </a:rPr>
              <a:t>Glukozun</a:t>
            </a:r>
            <a:r>
              <a:rPr lang="tr-TR" sz="2400" dirty="0">
                <a:sym typeface="Symbol" panose="05050102010706020507" pitchFamily="18" charset="2"/>
              </a:rPr>
              <a:t> O-</a:t>
            </a:r>
            <a:r>
              <a:rPr lang="tr-TR" sz="2400" dirty="0" err="1">
                <a:sym typeface="Symbol" panose="05050102010706020507" pitchFamily="18" charset="2"/>
              </a:rPr>
              <a:t>Glikozidik</a:t>
            </a:r>
            <a:r>
              <a:rPr lang="tr-TR" sz="2400" dirty="0">
                <a:sym typeface="Symbol" panose="05050102010706020507" pitchFamily="18" charset="2"/>
              </a:rPr>
              <a:t> (</a:t>
            </a:r>
            <a:r>
              <a:rPr lang="en-US" sz="2400" dirty="0">
                <a:sym typeface="Symbol" panose="05050102010706020507" pitchFamily="18" charset="2"/>
              </a:rPr>
              <a:t></a:t>
            </a:r>
            <a:r>
              <a:rPr lang="en-US" sz="2400" dirty="0"/>
              <a:t>-1,4</a:t>
            </a:r>
            <a:r>
              <a:rPr lang="tr-TR" sz="2400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bagları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tr-TR" sz="2400" dirty="0"/>
              <a:t> oluşan </a:t>
            </a:r>
            <a:r>
              <a:rPr lang="tr-TR" sz="2400" dirty="0" err="1"/>
              <a:t>disakkaritleri</a:t>
            </a:r>
            <a:r>
              <a:rPr lang="tr-TR" sz="2400" dirty="0"/>
              <a:t> genellikle enerji kaynağı olarak kullanılırken </a:t>
            </a:r>
            <a:r>
              <a:rPr lang="en-US" sz="2400" dirty="0">
                <a:sym typeface="Symbol" panose="05050102010706020507" pitchFamily="18" charset="2"/>
              </a:rPr>
              <a:t></a:t>
            </a:r>
            <a:r>
              <a:rPr lang="tr-TR" sz="2400" dirty="0">
                <a:sym typeface="Symbol" panose="05050102010706020507" pitchFamily="18" charset="2"/>
              </a:rPr>
              <a:t>(</a:t>
            </a:r>
            <a:r>
              <a:rPr lang="en-US" sz="2400" dirty="0">
                <a:sym typeface="Symbol" panose="05050102010706020507" pitchFamily="18" charset="2"/>
              </a:rPr>
              <a:t></a:t>
            </a:r>
            <a:r>
              <a:rPr lang="en-US" sz="2400" dirty="0"/>
              <a:t>-1,4</a:t>
            </a:r>
            <a:r>
              <a:rPr lang="tr-TR" sz="2400" dirty="0"/>
              <a:t>) ile oluşturulanların yapısal görevleri vardır (ör: selüloz).</a:t>
            </a:r>
          </a:p>
          <a:p>
            <a:pPr algn="just"/>
            <a:endParaRPr lang="tr-T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314" y="274638"/>
            <a:ext cx="11263086" cy="683305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latin typeface="Comic Sans MS" panose="030F0702030302020204" pitchFamily="66" charset="0"/>
              </a:rPr>
              <a:t>Oligosakkaritler</a:t>
            </a:r>
            <a:r>
              <a:rPr lang="tr-TR" sz="3200" dirty="0" smtClean="0">
                <a:latin typeface="Comic Sans MS" panose="030F0702030302020204" pitchFamily="66" charset="0"/>
              </a:rPr>
              <a:t> (</a:t>
            </a:r>
            <a:r>
              <a:rPr lang="tr-TR" sz="3200" dirty="0" err="1" smtClean="0">
                <a:latin typeface="Comic Sans MS" panose="030F0702030302020204" pitchFamily="66" charset="0"/>
              </a:rPr>
              <a:t>disakkaritler</a:t>
            </a:r>
            <a:r>
              <a:rPr lang="tr-TR" sz="3200" dirty="0" smtClean="0">
                <a:latin typeface="Comic Sans MS" panose="030F0702030302020204" pitchFamily="66" charset="0"/>
              </a:rPr>
              <a:t>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220" y="1277938"/>
            <a:ext cx="4787900" cy="754062"/>
          </a:xfrm>
        </p:spPr>
        <p:txBody>
          <a:bodyPr>
            <a:normAutofit/>
          </a:bodyPr>
          <a:lstStyle/>
          <a:p>
            <a:r>
              <a:rPr lang="tr-TR" sz="3200" dirty="0" smtClean="0"/>
              <a:t>O- ve N- </a:t>
            </a:r>
            <a:r>
              <a:rPr lang="tr-TR" sz="3200" dirty="0" err="1" smtClean="0"/>
              <a:t>glikozidik</a:t>
            </a:r>
            <a:r>
              <a:rPr lang="tr-TR" sz="3200" dirty="0" smtClean="0"/>
              <a:t> Bağlar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7318"/>
          <a:stretch/>
        </p:blipFill>
        <p:spPr>
          <a:xfrm>
            <a:off x="292100" y="3035299"/>
            <a:ext cx="8935968" cy="2895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645" t="47356" r="19054" b="-2226"/>
          <a:stretch/>
        </p:blipFill>
        <p:spPr>
          <a:xfrm>
            <a:off x="7408672" y="466725"/>
            <a:ext cx="4381500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2972244"/>
            <a:ext cx="3882329" cy="20684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7500" y="762000"/>
            <a:ext cx="7886700" cy="5257800"/>
          </a:xfrm>
        </p:spPr>
        <p:txBody>
          <a:bodyPr>
            <a:normAutofit/>
          </a:bodyPr>
          <a:lstStyle/>
          <a:p>
            <a:pPr algn="just"/>
            <a:endParaRPr lang="tr-TR" sz="2000" dirty="0" smtClean="0"/>
          </a:p>
          <a:p>
            <a:pPr marL="0" indent="0" algn="just">
              <a:buNone/>
            </a:pPr>
            <a:r>
              <a:rPr lang="tr-TR" sz="2000" b="1" dirty="0" smtClean="0"/>
              <a:t>O-</a:t>
            </a:r>
            <a:r>
              <a:rPr lang="tr-TR" sz="2000" b="1" dirty="0" err="1" smtClean="0"/>
              <a:t>Glikozidik</a:t>
            </a:r>
            <a:r>
              <a:rPr lang="tr-TR" sz="2000" b="1" dirty="0" smtClean="0"/>
              <a:t> Bağ ile bağlanan </a:t>
            </a:r>
            <a:r>
              <a:rPr lang="tr-TR" sz="2000" b="1" dirty="0" err="1" smtClean="0"/>
              <a:t>Disakkaritler</a:t>
            </a:r>
            <a:r>
              <a:rPr lang="tr-TR" sz="2000" b="1" dirty="0" smtClean="0"/>
              <a:t>:</a:t>
            </a:r>
          </a:p>
          <a:p>
            <a:pPr marL="0" indent="0" algn="just">
              <a:buNone/>
            </a:pPr>
            <a:r>
              <a:rPr lang="en-US" sz="2000" dirty="0" err="1" smtClean="0"/>
              <a:t>Doğada</a:t>
            </a:r>
            <a:r>
              <a:rPr lang="en-US" sz="2000" dirty="0" smtClean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 smtClean="0"/>
              <a:t>bulunan</a:t>
            </a:r>
            <a:r>
              <a:rPr lang="tr-TR" sz="2000" dirty="0" smtClean="0"/>
              <a:t> </a:t>
            </a:r>
            <a:r>
              <a:rPr lang="en-US" sz="2000" dirty="0" err="1" smtClean="0"/>
              <a:t>disakkaritler</a:t>
            </a:r>
            <a:r>
              <a:rPr lang="en-US" sz="2000" dirty="0" smtClean="0"/>
              <a:t> </a:t>
            </a:r>
            <a:r>
              <a:rPr lang="en-US" sz="2000" b="1" dirty="0" err="1"/>
              <a:t>sükroz</a:t>
            </a:r>
            <a:r>
              <a:rPr lang="en-US" sz="2000" b="1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b="1" dirty="0" err="1"/>
              <a:t>laktoz</a:t>
            </a:r>
            <a:r>
              <a:rPr lang="en-US" sz="2000" dirty="0" err="1"/>
              <a:t>dur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r>
              <a:rPr lang="en-US" sz="2000" b="1" dirty="0" err="1"/>
              <a:t>Sukroz</a:t>
            </a:r>
            <a:r>
              <a:rPr lang="en-US" sz="2000" dirty="0"/>
              <a:t> (</a:t>
            </a:r>
            <a:r>
              <a:rPr lang="en-US" sz="2000" dirty="0" err="1"/>
              <a:t>çay</a:t>
            </a:r>
            <a:r>
              <a:rPr lang="en-US" sz="2000" dirty="0"/>
              <a:t> </a:t>
            </a:r>
            <a:r>
              <a:rPr lang="en-US" sz="2000" dirty="0" err="1"/>
              <a:t>şekeri</a:t>
            </a:r>
            <a:r>
              <a:rPr lang="en-US" sz="2000" dirty="0"/>
              <a:t>) </a:t>
            </a:r>
            <a:endParaRPr lang="tr-TR" sz="2000" dirty="0" smtClean="0"/>
          </a:p>
          <a:p>
            <a:pPr lvl="1" algn="just"/>
            <a:r>
              <a:rPr lang="en-US" sz="1800" dirty="0" err="1" smtClean="0"/>
              <a:t>bitkiler</a:t>
            </a:r>
            <a:r>
              <a:rPr lang="tr-TR" sz="1800" dirty="0" smtClean="0"/>
              <a:t> </a:t>
            </a:r>
            <a:r>
              <a:rPr lang="en-US" sz="1800" dirty="0" err="1" smtClean="0"/>
              <a:t>tarafından</a:t>
            </a:r>
            <a:r>
              <a:rPr lang="en-US" sz="1800" dirty="0" smtClean="0"/>
              <a:t> </a:t>
            </a:r>
            <a:r>
              <a:rPr lang="en-US" sz="1800" dirty="0" err="1"/>
              <a:t>Şeker</a:t>
            </a:r>
            <a:r>
              <a:rPr lang="en-US" sz="1800" dirty="0"/>
              <a:t> </a:t>
            </a:r>
            <a:r>
              <a:rPr lang="en-US" sz="1800" dirty="0" err="1"/>
              <a:t>kamışının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şeker</a:t>
            </a:r>
            <a:r>
              <a:rPr lang="en-US" sz="1800" dirty="0"/>
              <a:t> </a:t>
            </a:r>
            <a:r>
              <a:rPr lang="en-US" sz="1800" dirty="0" err="1"/>
              <a:t>pancarı</a:t>
            </a:r>
            <a:r>
              <a:rPr lang="tr-TR" sz="1800" dirty="0"/>
              <a:t> </a:t>
            </a:r>
            <a:r>
              <a:rPr lang="en-US" sz="1800" dirty="0" err="1"/>
              <a:t>kütlesinin</a:t>
            </a:r>
            <a:r>
              <a:rPr lang="tr-TR" sz="1800" dirty="0"/>
              <a:t> yaklaşık</a:t>
            </a:r>
            <a:r>
              <a:rPr lang="en-US" sz="1800" dirty="0"/>
              <a:t> % 20’ye </a:t>
            </a:r>
            <a:r>
              <a:rPr lang="en-US" sz="1800" dirty="0" err="1"/>
              <a:t>kadarı</a:t>
            </a:r>
            <a:r>
              <a:rPr lang="en-US" sz="1800" dirty="0"/>
              <a:t> </a:t>
            </a:r>
            <a:r>
              <a:rPr lang="en-US" sz="1800" dirty="0" err="1"/>
              <a:t>sükroz</a:t>
            </a:r>
            <a:r>
              <a:rPr lang="tr-TR" sz="1800" dirty="0"/>
              <a:t> </a:t>
            </a:r>
            <a:r>
              <a:rPr lang="tr-TR" sz="1800" dirty="0" smtClean="0"/>
              <a:t>içerir.</a:t>
            </a:r>
          </a:p>
          <a:p>
            <a:pPr marL="0" indent="0" algn="just">
              <a:buNone/>
            </a:pPr>
            <a:r>
              <a:rPr lang="en-US" sz="2000" b="1" dirty="0" err="1" smtClean="0"/>
              <a:t>Laktoz</a:t>
            </a:r>
            <a:r>
              <a:rPr lang="tr-TR" sz="2000" dirty="0" smtClean="0"/>
              <a:t> (süt şekeri)</a:t>
            </a:r>
          </a:p>
          <a:p>
            <a:pPr lvl="1" algn="just"/>
            <a:r>
              <a:rPr lang="tr-TR" sz="1800" dirty="0" smtClean="0"/>
              <a:t>Sindirim sırasında laktaz enzimince </a:t>
            </a:r>
            <a:r>
              <a:rPr lang="tr-TR" sz="1800" dirty="0" err="1" smtClean="0"/>
              <a:t>glukoz</a:t>
            </a:r>
            <a:r>
              <a:rPr lang="tr-TR" sz="1800" dirty="0" smtClean="0"/>
              <a:t> ve </a:t>
            </a:r>
            <a:r>
              <a:rPr lang="tr-TR" sz="1800" dirty="0" err="1" smtClean="0"/>
              <a:t>galaktoza</a:t>
            </a:r>
            <a:r>
              <a:rPr lang="tr-TR" sz="1800" dirty="0" smtClean="0"/>
              <a:t> parçalanır. Laktaz enzimi ile ilgili sorunlarda laktoz toleransı oluşur. Laktozsuz sütler içerisinde Laktaz olan ve laktozun parçalanmış olduğu sütlerdir, serbest </a:t>
            </a:r>
            <a:r>
              <a:rPr lang="tr-TR" sz="1800" dirty="0" err="1" smtClean="0"/>
              <a:t>glukozdan</a:t>
            </a:r>
            <a:r>
              <a:rPr lang="tr-TR" sz="1800" dirty="0" smtClean="0"/>
              <a:t> dolayı tadı hafif şekerlidir.</a:t>
            </a:r>
          </a:p>
          <a:p>
            <a:pPr algn="just"/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44500" y="202407"/>
            <a:ext cx="3073400" cy="559593"/>
          </a:xfrm>
        </p:spPr>
        <p:txBody>
          <a:bodyPr bIns="91440" anchor="b" anchorCtr="0">
            <a:noAutofit/>
          </a:bodyPr>
          <a:lstStyle/>
          <a:p>
            <a:pPr algn="just"/>
            <a:r>
              <a:rPr lang="tr-TR" sz="2800" dirty="0" err="1">
                <a:latin typeface="Comic Sans MS" panose="030F0702030302020204" pitchFamily="66" charset="0"/>
              </a:rPr>
              <a:t>Disakkaritler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00" y="762000"/>
            <a:ext cx="3932622" cy="20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94" y="1151857"/>
            <a:ext cx="10680032" cy="606312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/>
              <a:t>Homopolisakkaritler</a:t>
            </a:r>
            <a:r>
              <a:rPr lang="en-US" sz="1800" dirty="0" smtClean="0"/>
              <a:t>, </a:t>
            </a:r>
            <a:r>
              <a:rPr lang="en-US" sz="1800" dirty="0" err="1" smtClean="0"/>
              <a:t>tek</a:t>
            </a:r>
            <a:r>
              <a:rPr lang="en-US" sz="1800" dirty="0" smtClean="0"/>
              <a:t> tip </a:t>
            </a:r>
            <a:r>
              <a:rPr lang="en-US" sz="1800" dirty="0" err="1" smtClean="0"/>
              <a:t>monomerik</a:t>
            </a:r>
            <a:r>
              <a:rPr lang="en-US" sz="1800" dirty="0" smtClean="0"/>
              <a:t> </a:t>
            </a:r>
            <a:r>
              <a:rPr lang="en-US" sz="1800" dirty="0" err="1" smtClean="0"/>
              <a:t>ünite</a:t>
            </a:r>
            <a:r>
              <a:rPr lang="en-US" sz="1800" dirty="0" smtClean="0"/>
              <a:t> </a:t>
            </a:r>
            <a:r>
              <a:rPr lang="en-US" sz="1800" dirty="0" err="1" smtClean="0"/>
              <a:t>içeren</a:t>
            </a:r>
            <a:r>
              <a:rPr lang="en-US" sz="1800" dirty="0" smtClean="0"/>
              <a:t> </a:t>
            </a:r>
            <a:r>
              <a:rPr lang="en-US" sz="1800" dirty="0" err="1" smtClean="0"/>
              <a:t>polisakkaritlerdir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38200" y="533219"/>
            <a:ext cx="2790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Homopolisakkaritler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1758169"/>
            <a:ext cx="1068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/>
              <a:t>Nişasta</a:t>
            </a:r>
            <a:r>
              <a:rPr lang="en-US" u="sng" dirty="0"/>
              <a:t>: </a:t>
            </a:r>
            <a:r>
              <a:rPr lang="en-US" dirty="0" err="1"/>
              <a:t>Bitki</a:t>
            </a:r>
            <a:r>
              <a:rPr lang="en-US" dirty="0"/>
              <a:t> </a:t>
            </a:r>
            <a:r>
              <a:rPr lang="en-US" dirty="0" err="1"/>
              <a:t>hücrelerindeki</a:t>
            </a:r>
            <a:r>
              <a:rPr lang="en-US" dirty="0"/>
              <a:t> depo </a:t>
            </a:r>
            <a:r>
              <a:rPr lang="en-US" dirty="0" err="1"/>
              <a:t>homopolisakkarittir</a:t>
            </a:r>
            <a:r>
              <a:rPr lang="en-US" dirty="0"/>
              <a:t>; </a:t>
            </a:r>
            <a:r>
              <a:rPr lang="en-US" dirty="0" err="1"/>
              <a:t>amiloz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amilopektin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tip </a:t>
            </a:r>
            <a:r>
              <a:rPr lang="en-US" dirty="0" err="1"/>
              <a:t>glukoz</a:t>
            </a:r>
            <a:r>
              <a:rPr lang="en-US" dirty="0"/>
              <a:t> </a:t>
            </a:r>
            <a:r>
              <a:rPr lang="en-US" dirty="0" err="1"/>
              <a:t>polimeri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94" y="2356373"/>
            <a:ext cx="8255724" cy="1253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01418" y="2798257"/>
            <a:ext cx="164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Amiloz</a:t>
            </a:r>
            <a:r>
              <a:rPr lang="en-US" dirty="0" smtClean="0"/>
              <a:t>, (</a:t>
            </a:r>
            <a:r>
              <a:rPr lang="el-GR" dirty="0" smtClean="0"/>
              <a:t>α1→4)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01418" y="3838346"/>
            <a:ext cx="2147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Amilopektin</a:t>
            </a:r>
            <a:r>
              <a:rPr lang="en-US" dirty="0" smtClean="0"/>
              <a:t>, (</a:t>
            </a:r>
            <a:r>
              <a:rPr lang="el-GR" dirty="0" smtClean="0"/>
              <a:t>α1→4)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2" y="463186"/>
            <a:ext cx="11554691" cy="1104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err="1"/>
              <a:t>Glikojen</a:t>
            </a:r>
            <a:r>
              <a:rPr lang="en-US" sz="2400" u="sng" dirty="0"/>
              <a:t>: </a:t>
            </a:r>
            <a:r>
              <a:rPr lang="en-US" sz="2400" dirty="0" err="1"/>
              <a:t>Hayvan</a:t>
            </a:r>
            <a:r>
              <a:rPr lang="en-US" sz="2400" dirty="0"/>
              <a:t> </a:t>
            </a:r>
            <a:r>
              <a:rPr lang="en-US" sz="2400" dirty="0" err="1"/>
              <a:t>hücrelerinin</a:t>
            </a:r>
            <a:r>
              <a:rPr lang="en-US" sz="2400" dirty="0"/>
              <a:t> </a:t>
            </a:r>
            <a:r>
              <a:rPr lang="en-US" sz="2400" dirty="0" err="1"/>
              <a:t>temel</a:t>
            </a:r>
            <a:r>
              <a:rPr lang="en-US" sz="2400" dirty="0"/>
              <a:t> depo </a:t>
            </a:r>
            <a:r>
              <a:rPr lang="en-US" sz="2400" dirty="0" err="1"/>
              <a:t>homopolisakkaritidir</a:t>
            </a:r>
            <a:r>
              <a:rPr lang="en-US" sz="2400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351"/>
          <a:stretch/>
        </p:blipFill>
        <p:spPr>
          <a:xfrm>
            <a:off x="281968" y="1184564"/>
            <a:ext cx="8269132" cy="3980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93" y="3972389"/>
            <a:ext cx="5536555" cy="23845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1968" y="5782768"/>
            <a:ext cx="5635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G= </a:t>
            </a:r>
            <a:r>
              <a:rPr lang="en-US" dirty="0" err="1"/>
              <a:t>Glikojenin</a:t>
            </a:r>
            <a:r>
              <a:rPr lang="en-US" dirty="0"/>
              <a:t>: </a:t>
            </a:r>
            <a:r>
              <a:rPr lang="en-US" dirty="0" err="1"/>
              <a:t>glikojen</a:t>
            </a:r>
            <a:r>
              <a:rPr lang="en-US" dirty="0"/>
              <a:t> </a:t>
            </a:r>
            <a:r>
              <a:rPr lang="en-US" dirty="0" err="1"/>
              <a:t>sentezinde</a:t>
            </a:r>
            <a:r>
              <a:rPr lang="en-US" dirty="0"/>
              <a:t> </a:t>
            </a:r>
            <a:r>
              <a:rPr lang="en-US" dirty="0" smtClean="0"/>
              <a:t>primer</a:t>
            </a:r>
            <a:r>
              <a:rPr lang="tr-TR" dirty="0" smtClean="0"/>
              <a:t> </a:t>
            </a:r>
            <a:r>
              <a:rPr lang="en-US" dirty="0" err="1" smtClean="0"/>
              <a:t>molekül</a:t>
            </a:r>
            <a:r>
              <a:rPr lang="en-US" dirty="0" smtClean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yapar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9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23302" y="0"/>
            <a:ext cx="2565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Sellüloz</a:t>
            </a:r>
            <a:r>
              <a:rPr lang="en-US" sz="2800" dirty="0" smtClean="0"/>
              <a:t>: (</a:t>
            </a:r>
            <a:r>
              <a:rPr lang="el-GR" sz="2800" dirty="0" smtClean="0"/>
              <a:t>β1→4)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477"/>
          <a:stretch/>
        </p:blipFill>
        <p:spPr>
          <a:xfrm>
            <a:off x="6858096" y="2841346"/>
            <a:ext cx="5072273" cy="1573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4" y="2444773"/>
            <a:ext cx="4703618" cy="1833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266" y="580861"/>
            <a:ext cx="5251103" cy="2202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10944" y="57641"/>
            <a:ext cx="2513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Nişasta</a:t>
            </a:r>
            <a:r>
              <a:rPr lang="en-US" sz="2800" dirty="0" smtClean="0"/>
              <a:t>: (</a:t>
            </a:r>
            <a:r>
              <a:rPr lang="el-GR" sz="2800" dirty="0" smtClean="0"/>
              <a:t>β1→4)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90462" y="504040"/>
            <a:ext cx="6153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Nişasta</a:t>
            </a:r>
            <a:r>
              <a:rPr lang="en-US" dirty="0"/>
              <a:t> </a:t>
            </a:r>
            <a:r>
              <a:rPr lang="en-US" dirty="0" err="1"/>
              <a:t>amiloz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amilopektin</a:t>
            </a:r>
            <a:r>
              <a:rPr lang="en-US" dirty="0"/>
              <a:t> </a:t>
            </a:r>
            <a:r>
              <a:rPr lang="en-US" dirty="0" err="1"/>
              <a:t>polimerlerinin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karışımıdır</a:t>
            </a:r>
            <a:r>
              <a:rPr lang="en-US" dirty="0"/>
              <a:t> (4000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glukoz</a:t>
            </a:r>
            <a:r>
              <a:rPr lang="en-US" dirty="0"/>
              <a:t> </a:t>
            </a:r>
            <a:r>
              <a:rPr lang="en-US" dirty="0" err="1"/>
              <a:t>monomeri</a:t>
            </a:r>
            <a:endParaRPr lang="en-US" dirty="0"/>
          </a:p>
          <a:p>
            <a:pPr algn="just"/>
            <a:r>
              <a:rPr lang="en-US" dirty="0" err="1"/>
              <a:t>olabilir</a:t>
            </a:r>
            <a:r>
              <a:rPr lang="en-US" dirty="0"/>
              <a:t>). Her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 de salt </a:t>
            </a:r>
            <a:r>
              <a:rPr lang="en-US" dirty="0" err="1"/>
              <a:t>glukoz</a:t>
            </a:r>
            <a:r>
              <a:rPr lang="en-US" dirty="0"/>
              <a:t> </a:t>
            </a:r>
            <a:r>
              <a:rPr lang="en-US" dirty="0" err="1"/>
              <a:t>ünitelerinden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r>
              <a:rPr lang="en-US" dirty="0" err="1"/>
              <a:t>Maltoz</a:t>
            </a:r>
            <a:r>
              <a:rPr lang="en-US" dirty="0"/>
              <a:t> (</a:t>
            </a:r>
            <a:r>
              <a:rPr lang="en-US" dirty="0" err="1"/>
              <a:t>glukoz</a:t>
            </a:r>
            <a:r>
              <a:rPr lang="en-US" dirty="0"/>
              <a:t> + </a:t>
            </a:r>
            <a:r>
              <a:rPr lang="en-US" dirty="0" err="1"/>
              <a:t>glukoz</a:t>
            </a:r>
            <a:r>
              <a:rPr lang="en-US" dirty="0" smtClean="0"/>
              <a:t>)</a:t>
            </a:r>
            <a:r>
              <a:rPr lang="tr-TR" dirty="0" smtClean="0"/>
              <a:t> </a:t>
            </a:r>
            <a:r>
              <a:rPr lang="en-US" dirty="0" err="1" smtClean="0"/>
              <a:t>amilozun</a:t>
            </a:r>
            <a:r>
              <a:rPr lang="en-US" dirty="0" smtClean="0"/>
              <a:t> </a:t>
            </a:r>
            <a:r>
              <a:rPr lang="en-US" dirty="0" err="1"/>
              <a:t>yapısal</a:t>
            </a:r>
            <a:r>
              <a:rPr lang="en-US" dirty="0"/>
              <a:t> </a:t>
            </a:r>
            <a:r>
              <a:rPr lang="en-US" dirty="0" err="1" smtClean="0"/>
              <a:t>ünitesidir</a:t>
            </a:r>
            <a:r>
              <a:rPr lang="tr-TR" dirty="0" smtClean="0"/>
              <a:t>. </a:t>
            </a:r>
            <a:r>
              <a:rPr lang="en-US" dirty="0" err="1" smtClean="0"/>
              <a:t>Amilopektin</a:t>
            </a:r>
            <a:r>
              <a:rPr lang="en-US" dirty="0" smtClean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amilozun</a:t>
            </a:r>
            <a:r>
              <a:rPr lang="en-US" dirty="0"/>
              <a:t> </a:t>
            </a:r>
            <a:r>
              <a:rPr lang="en-US" dirty="0" err="1" smtClean="0"/>
              <a:t>dallanmış</a:t>
            </a:r>
            <a:r>
              <a:rPr lang="tr-TR" dirty="0" smtClean="0"/>
              <a:t> </a:t>
            </a:r>
            <a:r>
              <a:rPr lang="en-US" dirty="0" err="1" smtClean="0"/>
              <a:t>formudur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glikojene</a:t>
            </a:r>
            <a:r>
              <a:rPr lang="en-US" dirty="0"/>
              <a:t> </a:t>
            </a:r>
            <a:r>
              <a:rPr lang="en-US" dirty="0" err="1"/>
              <a:t>benzerlik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/>
              <a:t>amilopektin</a:t>
            </a:r>
            <a:r>
              <a:rPr lang="en-US" dirty="0"/>
              <a:t> </a:t>
            </a:r>
            <a:r>
              <a:rPr lang="en-US" dirty="0" err="1"/>
              <a:t>glikojene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 smtClean="0"/>
              <a:t>az</a:t>
            </a:r>
            <a:r>
              <a:rPr lang="tr-TR" dirty="0" smtClean="0"/>
              <a:t> </a:t>
            </a:r>
            <a:r>
              <a:rPr lang="en-US" dirty="0" err="1" smtClean="0"/>
              <a:t>yoğun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paketlenme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44" y="4278387"/>
            <a:ext cx="2948641" cy="229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19314" y="957943"/>
            <a:ext cx="11263086" cy="506185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Karbohidratlar</a:t>
            </a:r>
            <a:r>
              <a:rPr lang="en-US" dirty="0" smtClean="0"/>
              <a:t> </a:t>
            </a:r>
            <a:r>
              <a:rPr lang="en-US" dirty="0" err="1"/>
              <a:t>doğada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 smtClean="0"/>
              <a:t>makromoleküller</a:t>
            </a:r>
            <a:r>
              <a:rPr lang="tr-TR" dirty="0" err="1" smtClean="0"/>
              <a:t>dendir</a:t>
            </a:r>
            <a:r>
              <a:rPr lang="tr-TR" dirty="0" smtClean="0"/>
              <a:t>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Karbonhidratların</a:t>
            </a:r>
            <a:r>
              <a:rPr lang="en-US" dirty="0"/>
              <a:t> </a:t>
            </a:r>
            <a:r>
              <a:rPr lang="en-US" dirty="0" err="1" smtClean="0"/>
              <a:t>yapılarında</a:t>
            </a:r>
            <a:endParaRPr lang="tr-TR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/>
              <a:t>aldehit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keton</a:t>
            </a:r>
            <a:r>
              <a:rPr lang="en-US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karbonil</a:t>
            </a:r>
            <a:r>
              <a:rPr lang="en-US" b="1" dirty="0"/>
              <a:t> </a:t>
            </a:r>
            <a:r>
              <a:rPr lang="en-US" b="1" dirty="0" err="1"/>
              <a:t>grubu</a:t>
            </a:r>
            <a:r>
              <a:rPr lang="en-US" dirty="0" smtClean="0"/>
              <a:t>;</a:t>
            </a:r>
            <a:endParaRPr lang="tr-TR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hem </a:t>
            </a:r>
            <a:r>
              <a:rPr lang="en-US" dirty="0"/>
              <a:t>primer </a:t>
            </a:r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yapısında</a:t>
            </a:r>
            <a:r>
              <a:rPr lang="en-US" dirty="0"/>
              <a:t> hem sekonder </a:t>
            </a:r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yapısında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hidroksil</a:t>
            </a:r>
            <a:r>
              <a:rPr lang="en-US" dirty="0"/>
              <a:t> </a:t>
            </a:r>
            <a:r>
              <a:rPr lang="en-US" dirty="0" err="1"/>
              <a:t>grupları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. </a:t>
            </a:r>
            <a:endParaRPr lang="tr-TR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Karbo</a:t>
            </a:r>
            <a:r>
              <a:rPr lang="tr-TR" dirty="0" smtClean="0"/>
              <a:t>h</a:t>
            </a:r>
            <a:r>
              <a:rPr lang="en-US" dirty="0" err="1" smtClean="0"/>
              <a:t>idratlar</a:t>
            </a:r>
            <a:r>
              <a:rPr lang="en-US" dirty="0" smtClean="0"/>
              <a:t> </a:t>
            </a:r>
            <a:r>
              <a:rPr lang="en-US" dirty="0" err="1" smtClean="0"/>
              <a:t>genelde</a:t>
            </a:r>
            <a:r>
              <a:rPr lang="en-US" dirty="0" smtClean="0"/>
              <a:t> </a:t>
            </a:r>
            <a:r>
              <a:rPr lang="tr-TR" dirty="0" err="1" smtClean="0"/>
              <a:t>siklo</a:t>
            </a:r>
            <a:r>
              <a:rPr lang="tr-TR" dirty="0" smtClean="0"/>
              <a:t> (döngüsel, halkalı) </a:t>
            </a:r>
            <a:r>
              <a:rPr lang="en-US" dirty="0" err="1" smtClean="0"/>
              <a:t>polihidroksi</a:t>
            </a:r>
            <a:r>
              <a:rPr lang="en-US" dirty="0" smtClean="0"/>
              <a:t> </a:t>
            </a:r>
            <a:r>
              <a:rPr lang="en-US" dirty="0" err="1" smtClean="0"/>
              <a:t>aldehit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keton</a:t>
            </a:r>
            <a:r>
              <a:rPr lang="en-US" dirty="0" smtClean="0"/>
              <a:t>,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hidrolizle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bileşikleri</a:t>
            </a:r>
            <a:r>
              <a:rPr lang="en-US" dirty="0" smtClean="0"/>
              <a:t> </a:t>
            </a:r>
            <a:r>
              <a:rPr lang="en-US" dirty="0" err="1" smtClean="0"/>
              <a:t>veren</a:t>
            </a:r>
            <a:r>
              <a:rPr lang="en-US" dirty="0" smtClean="0"/>
              <a:t> </a:t>
            </a:r>
            <a:r>
              <a:rPr lang="en-US" dirty="0" err="1" smtClean="0"/>
              <a:t>maddelerdir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B</a:t>
            </a:r>
            <a:r>
              <a:rPr lang="en-US" dirty="0" err="1" smtClean="0"/>
              <a:t>irçok</a:t>
            </a:r>
            <a:r>
              <a:rPr lang="en-US" dirty="0" smtClean="0"/>
              <a:t>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tr-TR" dirty="0" smtClean="0"/>
              <a:t>(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0)</a:t>
            </a:r>
            <a:r>
              <a:rPr lang="tr-TR" baseline="-25000" dirty="0" smtClean="0"/>
              <a:t>n</a:t>
            </a:r>
            <a:r>
              <a:rPr lang="tr-TR" dirty="0" smtClean="0"/>
              <a:t> </a:t>
            </a:r>
            <a:r>
              <a:rPr lang="tr-TR" dirty="0"/>
              <a:t>basit formülü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ifade</a:t>
            </a:r>
            <a:r>
              <a:rPr lang="en-US" dirty="0" smtClean="0"/>
              <a:t> </a:t>
            </a:r>
            <a:r>
              <a:rPr lang="en-US" dirty="0" err="1"/>
              <a:t>edilir</a:t>
            </a:r>
            <a:r>
              <a:rPr lang="en-US" dirty="0"/>
              <a:t>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Karbonhidratlar</a:t>
            </a:r>
            <a:r>
              <a:rPr lang="tr-TR" dirty="0" err="1" smtClean="0"/>
              <a:t>ın</a:t>
            </a:r>
            <a:r>
              <a:rPr lang="en-US" dirty="0" smtClean="0"/>
              <a:t> </a:t>
            </a:r>
            <a:r>
              <a:rPr lang="en-US" dirty="0" err="1"/>
              <a:t>yapılarında</a:t>
            </a:r>
            <a:r>
              <a:rPr lang="en-US" dirty="0"/>
              <a:t> </a:t>
            </a:r>
            <a:r>
              <a:rPr lang="en-US" dirty="0" err="1" smtClean="0"/>
              <a:t>azot</a:t>
            </a:r>
            <a:r>
              <a:rPr lang="en-US" dirty="0" smtClean="0"/>
              <a:t>(</a:t>
            </a:r>
            <a:r>
              <a:rPr lang="tr-TR" dirty="0" smtClean="0"/>
              <a:t>nitrojen, </a:t>
            </a:r>
            <a:r>
              <a:rPr lang="en-US" dirty="0" smtClean="0"/>
              <a:t>N</a:t>
            </a:r>
            <a:r>
              <a:rPr lang="en-US" dirty="0"/>
              <a:t>), </a:t>
            </a:r>
            <a:r>
              <a:rPr lang="en-US" dirty="0" err="1"/>
              <a:t>fosfor</a:t>
            </a:r>
            <a:r>
              <a:rPr lang="en-US" dirty="0"/>
              <a:t> (P)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kükürt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tr-TR" dirty="0" smtClean="0"/>
              <a:t>Sülfür, </a:t>
            </a:r>
            <a:r>
              <a:rPr lang="en-US" dirty="0" smtClean="0"/>
              <a:t>S</a:t>
            </a:r>
            <a:r>
              <a:rPr lang="en-US" dirty="0"/>
              <a:t>) </a:t>
            </a:r>
            <a:r>
              <a:rPr lang="en-US" dirty="0" err="1" smtClean="0"/>
              <a:t>bulunabilir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sınıf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: </a:t>
            </a:r>
            <a:endParaRPr lang="tr-TR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monosakkaritler</a:t>
            </a:r>
            <a:r>
              <a:rPr lang="en-US" dirty="0"/>
              <a:t>, </a:t>
            </a:r>
            <a:endParaRPr lang="tr-TR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Oligosakkaritler</a:t>
            </a:r>
            <a:r>
              <a:rPr lang="tr-TR" dirty="0" smtClean="0"/>
              <a:t>,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polisakkaritler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“</a:t>
            </a:r>
            <a:r>
              <a:rPr lang="en-US" dirty="0" err="1"/>
              <a:t>sakkarit</a:t>
            </a:r>
            <a:r>
              <a:rPr lang="en-US" dirty="0"/>
              <a:t>” </a:t>
            </a:r>
            <a:r>
              <a:rPr lang="en-US" dirty="0" err="1"/>
              <a:t>kelimesi</a:t>
            </a:r>
            <a:r>
              <a:rPr lang="en-US" dirty="0"/>
              <a:t> </a:t>
            </a:r>
            <a:r>
              <a:rPr lang="en-US" dirty="0" err="1"/>
              <a:t>Yunancada</a:t>
            </a:r>
            <a:r>
              <a:rPr lang="en-US" dirty="0"/>
              <a:t> “</a:t>
            </a:r>
            <a:r>
              <a:rPr lang="en-US" dirty="0" err="1"/>
              <a:t>şeker</a:t>
            </a:r>
            <a:r>
              <a:rPr lang="en-US" dirty="0"/>
              <a:t>” </a:t>
            </a:r>
            <a:r>
              <a:rPr lang="en-US" dirty="0" err="1"/>
              <a:t>anlamına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 smtClean="0"/>
              <a:t>sak</a:t>
            </a:r>
            <a:r>
              <a:rPr lang="tr-TR" dirty="0" smtClean="0"/>
              <a:t>c</a:t>
            </a:r>
            <a:r>
              <a:rPr lang="en-US" dirty="0" err="1" smtClean="0"/>
              <a:t>eharon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gelmektedir</a:t>
            </a:r>
            <a:endParaRPr lang="tr-T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314" y="274638"/>
            <a:ext cx="11263086" cy="683305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latin typeface="Comic Sans MS" panose="030F0702030302020204" pitchFamily="66" charset="0"/>
              </a:rPr>
              <a:t>Karbo</a:t>
            </a:r>
            <a:r>
              <a:rPr lang="tr-TR" sz="3200" dirty="0" smtClean="0">
                <a:latin typeface="Comic Sans MS" panose="030F0702030302020204" pitchFamily="66" charset="0"/>
              </a:rPr>
              <a:t>(n)hidratların genel </a:t>
            </a:r>
            <a:r>
              <a:rPr lang="tr-TR" sz="3200" dirty="0">
                <a:latin typeface="Comic Sans MS" panose="030F0702030302020204" pitchFamily="66" charset="0"/>
              </a:rPr>
              <a:t>özellikleri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19314" y="957943"/>
            <a:ext cx="11263086" cy="5061857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Monosakkaritler</a:t>
            </a:r>
            <a:r>
              <a:rPr lang="tr-TR" b="1" dirty="0" smtClean="0"/>
              <a:t> (</a:t>
            </a:r>
            <a:r>
              <a:rPr lang="en-US" dirty="0" err="1" smtClean="0"/>
              <a:t>basit</a:t>
            </a:r>
            <a:r>
              <a:rPr lang="en-US" dirty="0" smtClean="0"/>
              <a:t> </a:t>
            </a:r>
            <a:r>
              <a:rPr lang="en-US" dirty="0" err="1" smtClean="0"/>
              <a:t>şekerler</a:t>
            </a:r>
            <a:r>
              <a:rPr lang="tr-TR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polihidroksi</a:t>
            </a:r>
            <a:r>
              <a:rPr lang="en-US" dirty="0"/>
              <a:t> </a:t>
            </a:r>
            <a:r>
              <a:rPr lang="en-US" dirty="0" err="1"/>
              <a:t>aldehit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keton</a:t>
            </a:r>
            <a:r>
              <a:rPr lang="en-US" dirty="0"/>
              <a:t> </a:t>
            </a:r>
            <a:r>
              <a:rPr lang="en-US" dirty="0" err="1"/>
              <a:t>biriminden</a:t>
            </a:r>
            <a:r>
              <a:rPr lang="en-US" dirty="0"/>
              <a:t> </a:t>
            </a:r>
            <a:r>
              <a:rPr lang="en-US" dirty="0" err="1"/>
              <a:t>ibarettir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dirty="0" err="1" smtClean="0"/>
              <a:t>Doğada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monosakkarit</a:t>
            </a:r>
            <a:r>
              <a:rPr lang="en-US" dirty="0"/>
              <a:t> </a:t>
            </a:r>
            <a:r>
              <a:rPr lang="en-US" dirty="0" err="1"/>
              <a:t>altı</a:t>
            </a:r>
            <a:r>
              <a:rPr lang="en-US" dirty="0"/>
              <a:t> </a:t>
            </a:r>
            <a:r>
              <a:rPr lang="en-US" dirty="0" err="1"/>
              <a:t>karbonlu</a:t>
            </a:r>
            <a:r>
              <a:rPr lang="en-US" dirty="0"/>
              <a:t> </a:t>
            </a:r>
            <a:r>
              <a:rPr lang="en-US" dirty="0" err="1"/>
              <a:t>şeker</a:t>
            </a:r>
            <a:r>
              <a:rPr lang="en-US" dirty="0"/>
              <a:t> </a:t>
            </a:r>
            <a:r>
              <a:rPr lang="en-US" dirty="0" smtClean="0"/>
              <a:t>D-</a:t>
            </a:r>
            <a:r>
              <a:rPr lang="en-US" dirty="0" err="1" smtClean="0"/>
              <a:t>glukoz</a:t>
            </a:r>
            <a:r>
              <a:rPr lang="tr-TR" dirty="0" smtClean="0"/>
              <a:t> (dekstroz)</a:t>
            </a:r>
          </a:p>
          <a:p>
            <a:pPr lvl="1"/>
            <a:r>
              <a:rPr lang="en-US" dirty="0" err="1"/>
              <a:t>Monosakkaritler</a:t>
            </a:r>
            <a:r>
              <a:rPr lang="en-US" dirty="0"/>
              <a:t> </a:t>
            </a:r>
            <a:r>
              <a:rPr lang="en-US" dirty="0" err="1"/>
              <a:t>renksiz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halde</a:t>
            </a:r>
            <a:r>
              <a:rPr lang="en-US" dirty="0"/>
              <a:t> </a:t>
            </a:r>
            <a:r>
              <a:rPr lang="en-US" dirty="0" err="1" smtClean="0"/>
              <a:t>katıdırlar</a:t>
            </a:r>
            <a:endParaRPr lang="tr-TR" dirty="0" smtClean="0"/>
          </a:p>
          <a:p>
            <a:pPr lvl="1"/>
            <a:r>
              <a:rPr lang="en-US" dirty="0" err="1" smtClean="0"/>
              <a:t>suda</a:t>
            </a:r>
            <a:r>
              <a:rPr lang="en-US" dirty="0" smtClean="0"/>
              <a:t> </a:t>
            </a:r>
            <a:r>
              <a:rPr lang="en-US" dirty="0" err="1"/>
              <a:t>kolayca</a:t>
            </a:r>
            <a:r>
              <a:rPr lang="en-US" dirty="0"/>
              <a:t> </a:t>
            </a:r>
            <a:r>
              <a:rPr lang="en-US" dirty="0" err="1" smtClean="0"/>
              <a:t>çözünür</a:t>
            </a:r>
            <a:r>
              <a:rPr lang="tr-TR" dirty="0" err="1" smtClean="0"/>
              <a:t>ler</a:t>
            </a:r>
            <a:endParaRPr lang="tr-TR" dirty="0" smtClean="0"/>
          </a:p>
          <a:p>
            <a:pPr lvl="1"/>
            <a:r>
              <a:rPr lang="en-US" dirty="0" smtClean="0"/>
              <a:t>nonpolar </a:t>
            </a:r>
            <a:r>
              <a:rPr lang="en-US" dirty="0" err="1"/>
              <a:t>solventlerde</a:t>
            </a:r>
            <a:r>
              <a:rPr lang="en-US" dirty="0"/>
              <a:t> </a:t>
            </a:r>
            <a:r>
              <a:rPr lang="en-US" dirty="0" err="1"/>
              <a:t>çözünmezler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dirty="0" err="1" smtClean="0"/>
              <a:t>Çoğunluğu</a:t>
            </a:r>
            <a:r>
              <a:rPr lang="en-US" dirty="0" smtClean="0"/>
              <a:t> </a:t>
            </a:r>
            <a:r>
              <a:rPr lang="en-US" dirty="0" err="1"/>
              <a:t>tatlıdır</a:t>
            </a:r>
            <a:r>
              <a:rPr lang="en-US" dirty="0"/>
              <a:t>.</a:t>
            </a:r>
            <a:endParaRPr lang="tr-TR" dirty="0"/>
          </a:p>
          <a:p>
            <a:pPr lvl="1"/>
            <a:r>
              <a:rPr lang="en-US" dirty="0" err="1"/>
              <a:t>Dihidroksiaseton</a:t>
            </a:r>
            <a:r>
              <a:rPr lang="en-US" dirty="0"/>
              <a:t> </a:t>
            </a:r>
            <a:r>
              <a:rPr lang="en-US" dirty="0" err="1"/>
              <a:t>dışındaki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monosakkaritler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asimetrik</a:t>
            </a:r>
            <a:r>
              <a:rPr lang="en-US" dirty="0"/>
              <a:t> (</a:t>
            </a:r>
            <a:r>
              <a:rPr lang="en-US" dirty="0" err="1"/>
              <a:t>kiral</a:t>
            </a:r>
            <a:r>
              <a:rPr lang="en-US" dirty="0"/>
              <a:t>)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atomu</a:t>
            </a:r>
            <a:r>
              <a:rPr lang="en-US" dirty="0"/>
              <a:t> </a:t>
            </a:r>
            <a:r>
              <a:rPr lang="en-US" dirty="0" err="1"/>
              <a:t>içerirler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böylece</a:t>
            </a:r>
            <a:r>
              <a:rPr lang="en-US" dirty="0"/>
              <a:t> </a:t>
            </a:r>
            <a:r>
              <a:rPr lang="en-US" dirty="0" err="1"/>
              <a:t>optik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izomerik</a:t>
            </a:r>
            <a:r>
              <a:rPr lang="en-US" dirty="0"/>
              <a:t> </a:t>
            </a:r>
            <a:r>
              <a:rPr lang="en-US" dirty="0" err="1"/>
              <a:t>formları</a:t>
            </a:r>
            <a:r>
              <a:rPr lang="en-US" dirty="0"/>
              <a:t> </a:t>
            </a:r>
            <a:r>
              <a:rPr lang="en-US" dirty="0" err="1"/>
              <a:t>oluşur</a:t>
            </a:r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314" y="274638"/>
            <a:ext cx="11263086" cy="683305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latin typeface="Comic Sans MS" panose="030F0702030302020204" pitchFamily="66" charset="0"/>
              </a:rPr>
              <a:t>Karbo</a:t>
            </a:r>
            <a:r>
              <a:rPr lang="tr-TR" sz="3200" dirty="0" smtClean="0">
                <a:latin typeface="Comic Sans MS" panose="030F0702030302020204" pitchFamily="66" charset="0"/>
              </a:rPr>
              <a:t>(n)hidratların genel </a:t>
            </a:r>
            <a:r>
              <a:rPr lang="tr-TR" sz="3200" dirty="0">
                <a:latin typeface="Comic Sans MS" panose="030F0702030302020204" pitchFamily="66" charset="0"/>
              </a:rPr>
              <a:t>özellikleri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480" t="5816" r="12133" b="11386"/>
          <a:stretch/>
        </p:blipFill>
        <p:spPr>
          <a:xfrm>
            <a:off x="342900" y="231928"/>
            <a:ext cx="325120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922" r="8682"/>
          <a:stretch/>
        </p:blipFill>
        <p:spPr>
          <a:xfrm>
            <a:off x="261129" y="3264775"/>
            <a:ext cx="3777471" cy="19588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3594100" y="371370"/>
            <a:ext cx="8369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Genel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n </a:t>
            </a:r>
            <a:r>
              <a:rPr lang="tr-TR" sz="2000" dirty="0" smtClean="0"/>
              <a:t>sayıda </a:t>
            </a:r>
            <a:r>
              <a:rPr lang="en-US" sz="2000" dirty="0" err="1" smtClean="0"/>
              <a:t>kiral</a:t>
            </a:r>
            <a:r>
              <a:rPr lang="en-US" sz="2000" dirty="0" smtClean="0"/>
              <a:t> </a:t>
            </a:r>
            <a:r>
              <a:rPr lang="tr-TR" sz="2000" dirty="0" smtClean="0"/>
              <a:t>(asimetrik karbon veya optikçe aktif karbon) </a:t>
            </a:r>
            <a:r>
              <a:rPr lang="en-US" sz="2000" dirty="0" err="1"/>
              <a:t>merkezi</a:t>
            </a:r>
            <a:r>
              <a:rPr lang="en-US" sz="2000" dirty="0"/>
              <a:t> </a:t>
            </a:r>
            <a:r>
              <a:rPr lang="en-US" sz="2000" dirty="0" err="1" smtClean="0"/>
              <a:t>olan</a:t>
            </a:r>
            <a:r>
              <a:rPr lang="en-US" sz="2000" dirty="0" smtClean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molekül</a:t>
            </a:r>
            <a:r>
              <a:rPr lang="en-US" sz="2000" dirty="0"/>
              <a:t> </a:t>
            </a:r>
            <a:r>
              <a:rPr lang="tr-TR" sz="2000" dirty="0" smtClean="0"/>
              <a:t>için </a:t>
            </a:r>
            <a:r>
              <a:rPr lang="en-US" sz="2000" dirty="0" smtClean="0"/>
              <a:t>2</a:t>
            </a:r>
            <a:r>
              <a:rPr lang="tr-TR" sz="2000" baseline="30000" dirty="0" smtClean="0"/>
              <a:t>n</a:t>
            </a:r>
            <a:r>
              <a:rPr lang="en-US" sz="2000" dirty="0" smtClean="0"/>
              <a:t> </a:t>
            </a:r>
            <a:r>
              <a:rPr lang="en-US" sz="2000" dirty="0" err="1" smtClean="0"/>
              <a:t>stereoizomer</a:t>
            </a:r>
            <a:r>
              <a:rPr lang="tr-TR" sz="2000" dirty="0" smtClean="0"/>
              <a:t> </a:t>
            </a:r>
            <a:r>
              <a:rPr lang="en-US" sz="2000" dirty="0" err="1" smtClean="0"/>
              <a:t>olabilir</a:t>
            </a:r>
            <a:r>
              <a:rPr lang="en-US" sz="2000" dirty="0"/>
              <a:t>. </a:t>
            </a:r>
            <a:endParaRPr lang="tr-TR" sz="2000" dirty="0" smtClean="0"/>
          </a:p>
          <a:p>
            <a:endParaRPr lang="tr-TR" sz="2000" dirty="0"/>
          </a:p>
          <a:p>
            <a:r>
              <a:rPr lang="en-US" sz="2000" dirty="0" err="1" smtClean="0"/>
              <a:t>Gliseraldehitin</a:t>
            </a:r>
            <a:r>
              <a:rPr lang="en-US" sz="2000" dirty="0" smtClean="0"/>
              <a:t> </a:t>
            </a:r>
            <a:r>
              <a:rPr lang="en-US" sz="2000" dirty="0"/>
              <a:t>2</a:t>
            </a:r>
            <a:r>
              <a:rPr lang="en-US" sz="2000" baseline="30000" dirty="0"/>
              <a:t>1</a:t>
            </a:r>
            <a:r>
              <a:rPr lang="en-US" sz="2000" dirty="0"/>
              <a:t> = 2; </a:t>
            </a:r>
            <a:endParaRPr lang="tr-TR" sz="2000" dirty="0" smtClean="0"/>
          </a:p>
          <a:p>
            <a:r>
              <a:rPr lang="en-US" sz="2000" dirty="0" err="1" smtClean="0"/>
              <a:t>dört</a:t>
            </a:r>
            <a:r>
              <a:rPr lang="en-US" sz="2000" dirty="0" smtClean="0"/>
              <a:t> </a:t>
            </a:r>
            <a:r>
              <a:rPr lang="en-US" sz="2000" dirty="0" err="1"/>
              <a:t>kiral</a:t>
            </a:r>
            <a:r>
              <a:rPr lang="en-US" sz="2000" dirty="0"/>
              <a:t> </a:t>
            </a:r>
            <a:r>
              <a:rPr lang="en-US" sz="2000" dirty="0" err="1"/>
              <a:t>merkezli</a:t>
            </a:r>
            <a:r>
              <a:rPr lang="en-US" sz="2000" dirty="0"/>
              <a:t> </a:t>
            </a:r>
            <a:r>
              <a:rPr lang="en-US" sz="2000" dirty="0" err="1" smtClean="0"/>
              <a:t>aldoh</a:t>
            </a:r>
            <a:r>
              <a:rPr lang="tr-TR" sz="2000" dirty="0" err="1" smtClean="0"/>
              <a:t>eks</a:t>
            </a:r>
            <a:r>
              <a:rPr lang="en-US" sz="2000" dirty="0" err="1" smtClean="0"/>
              <a:t>ozlar</a:t>
            </a:r>
            <a:r>
              <a:rPr lang="tr-TR" sz="2000" dirty="0" err="1" smtClean="0"/>
              <a:t>ın</a:t>
            </a:r>
            <a:r>
              <a:rPr lang="en-US" sz="2000" dirty="0" smtClean="0"/>
              <a:t> </a:t>
            </a:r>
            <a:r>
              <a:rPr lang="en-US" sz="2000" dirty="0" err="1"/>
              <a:t>ise</a:t>
            </a:r>
            <a:r>
              <a:rPr lang="en-US" sz="2000" dirty="0"/>
              <a:t> 2</a:t>
            </a:r>
            <a:r>
              <a:rPr lang="en-US" sz="2000" baseline="30000" dirty="0"/>
              <a:t>4</a:t>
            </a:r>
            <a:r>
              <a:rPr lang="en-US" sz="2000" dirty="0"/>
              <a:t> = 16 </a:t>
            </a:r>
            <a:r>
              <a:rPr lang="en-US" sz="2000" dirty="0" err="1"/>
              <a:t>izomeri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r>
              <a:rPr lang="en-US" sz="20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4100" y="1936086"/>
            <a:ext cx="666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000" dirty="0"/>
          </a:p>
          <a:p>
            <a:pPr algn="just"/>
            <a:r>
              <a:rPr lang="en-US" sz="2000" dirty="0" err="1" smtClean="0"/>
              <a:t>Gliseraldehitin</a:t>
            </a:r>
            <a:r>
              <a:rPr lang="en-US" sz="2000" dirty="0" smtClean="0"/>
              <a:t> </a:t>
            </a:r>
            <a:r>
              <a:rPr lang="en-US" sz="2000" dirty="0"/>
              <a:t>2</a:t>
            </a:r>
            <a:r>
              <a:rPr lang="en-US" sz="2000" baseline="30000" dirty="0"/>
              <a:t>1</a:t>
            </a:r>
            <a:r>
              <a:rPr lang="en-US" sz="2000" dirty="0"/>
              <a:t> = 2; </a:t>
            </a:r>
            <a:r>
              <a:rPr lang="tr-TR" sz="2000" dirty="0" smtClean="0"/>
              <a:t> </a:t>
            </a:r>
            <a:r>
              <a:rPr lang="tr-TR" sz="2000" b="1" dirty="0" smtClean="0"/>
              <a:t>D- ve L-</a:t>
            </a:r>
            <a:r>
              <a:rPr lang="en-US" sz="2000" b="1" dirty="0" err="1" smtClean="0"/>
              <a:t>izomeri</a:t>
            </a:r>
            <a:r>
              <a:rPr lang="en-US" sz="2000" b="1" dirty="0" smtClean="0"/>
              <a:t> </a:t>
            </a:r>
            <a:r>
              <a:rPr lang="en-US" sz="2000" dirty="0" err="1"/>
              <a:t>vardır</a:t>
            </a:r>
            <a:r>
              <a:rPr lang="en-US" sz="20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1500" y="3264775"/>
            <a:ext cx="7480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Her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karbon</a:t>
            </a:r>
            <a:r>
              <a:rPr lang="en-US" sz="2000" dirty="0"/>
              <a:t> </a:t>
            </a:r>
            <a:r>
              <a:rPr lang="en-US" sz="2000" dirty="0" err="1"/>
              <a:t>zincirinin</a:t>
            </a:r>
            <a:r>
              <a:rPr lang="en-US" sz="2000" dirty="0"/>
              <a:t> </a:t>
            </a:r>
            <a:r>
              <a:rPr lang="en-US" sz="2000" dirty="0" err="1"/>
              <a:t>monosakkaritlerinin</a:t>
            </a:r>
            <a:r>
              <a:rPr lang="en-US" sz="2000" dirty="0"/>
              <a:t> </a:t>
            </a:r>
            <a:r>
              <a:rPr lang="en-US" sz="2000" b="1" dirty="0" err="1"/>
              <a:t>stereoizomerleri</a:t>
            </a:r>
            <a:r>
              <a:rPr lang="en-US" sz="2000" dirty="0"/>
              <a:t>, </a:t>
            </a:r>
            <a:r>
              <a:rPr lang="en-US" sz="2000" dirty="0" err="1"/>
              <a:t>karbonil</a:t>
            </a:r>
            <a:r>
              <a:rPr lang="en-US" sz="2000" dirty="0"/>
              <a:t> </a:t>
            </a:r>
            <a:r>
              <a:rPr lang="en-US" sz="2000" dirty="0" err="1"/>
              <a:t>karbonundan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uzak</a:t>
            </a:r>
            <a:r>
              <a:rPr lang="en-US" sz="2000" dirty="0"/>
              <a:t> </a:t>
            </a:r>
            <a:r>
              <a:rPr lang="en-US" sz="2000" dirty="0" err="1"/>
              <a:t>kiral</a:t>
            </a:r>
            <a:r>
              <a:rPr lang="en-US" sz="2000" dirty="0"/>
              <a:t> </a:t>
            </a:r>
            <a:r>
              <a:rPr lang="en-US" sz="2000" dirty="0" err="1"/>
              <a:t>merkezi</a:t>
            </a:r>
            <a:r>
              <a:rPr lang="en-US" sz="2000" dirty="0"/>
              <a:t> </a:t>
            </a:r>
            <a:r>
              <a:rPr lang="en-US" sz="2000" dirty="0" err="1" smtClean="0"/>
              <a:t>ba</a:t>
            </a:r>
            <a:r>
              <a:rPr lang="tr-TR" sz="2000" dirty="0" err="1" smtClean="0"/>
              <a:t>kımı</a:t>
            </a:r>
            <a:r>
              <a:rPr lang="en-US" sz="2000" dirty="0" err="1" smtClean="0"/>
              <a:t>ndan</a:t>
            </a:r>
            <a:r>
              <a:rPr lang="en-US" sz="2000" dirty="0"/>
              <a:t> D- </a:t>
            </a:r>
            <a:r>
              <a:rPr lang="en-US" sz="2000" dirty="0" err="1"/>
              <a:t>ve</a:t>
            </a:r>
            <a:r>
              <a:rPr lang="en-US" sz="2000" dirty="0"/>
              <a:t> L-</a:t>
            </a:r>
            <a:r>
              <a:rPr lang="en-US" sz="2000" dirty="0" err="1"/>
              <a:t>izomeri</a:t>
            </a:r>
            <a:r>
              <a:rPr lang="en-US" sz="2000" dirty="0"/>
              <a:t> </a:t>
            </a:r>
            <a:r>
              <a:rPr lang="tr-TR" sz="2000" dirty="0" smtClean="0"/>
              <a:t>olarak </a:t>
            </a:r>
            <a:r>
              <a:rPr lang="en-US" sz="2000" dirty="0" err="1" smtClean="0"/>
              <a:t>iki</a:t>
            </a:r>
            <a:r>
              <a:rPr lang="en-US" sz="2000" dirty="0" smtClean="0"/>
              <a:t> </a:t>
            </a:r>
            <a:r>
              <a:rPr lang="en-US" sz="2000" dirty="0" err="1"/>
              <a:t>gruba</a:t>
            </a:r>
            <a:r>
              <a:rPr lang="en-US" sz="2000" dirty="0"/>
              <a:t> </a:t>
            </a:r>
            <a:r>
              <a:rPr lang="en-US" sz="2000" dirty="0" err="1"/>
              <a:t>ayrılabilir</a:t>
            </a:r>
            <a:r>
              <a:rPr lang="en-US" sz="2000" dirty="0"/>
              <a:t>. </a:t>
            </a:r>
            <a:endParaRPr lang="tr-TR" sz="2000" dirty="0" smtClean="0"/>
          </a:p>
          <a:p>
            <a:pPr algn="just"/>
            <a:r>
              <a:rPr lang="en-US" sz="2000" dirty="0" smtClean="0"/>
              <a:t>Bu </a:t>
            </a:r>
            <a:r>
              <a:rPr lang="en-US" sz="2000" dirty="0" err="1"/>
              <a:t>referans</a:t>
            </a:r>
            <a:r>
              <a:rPr lang="en-US" sz="2000" dirty="0"/>
              <a:t> </a:t>
            </a:r>
            <a:r>
              <a:rPr lang="en-US" sz="2000" dirty="0" err="1" smtClean="0"/>
              <a:t>karbonu</a:t>
            </a:r>
            <a:r>
              <a:rPr lang="tr-TR" sz="2000" dirty="0" err="1" smtClean="0"/>
              <a:t>ndan</a:t>
            </a:r>
            <a:r>
              <a:rPr lang="tr-TR" sz="2000" dirty="0" smtClean="0"/>
              <a:t> yola çıkılarak:</a:t>
            </a:r>
          </a:p>
          <a:p>
            <a:pPr algn="just"/>
            <a:r>
              <a:rPr lang="en-US" sz="2000" b="1" dirty="0" smtClean="0"/>
              <a:t>D-</a:t>
            </a:r>
            <a:r>
              <a:rPr lang="en-US" sz="2000" b="1" dirty="0" err="1" smtClean="0"/>
              <a:t>giseraldehitle</a:t>
            </a:r>
            <a:r>
              <a:rPr lang="en-US" sz="2000" b="1" dirty="0" smtClean="0"/>
              <a:t> </a:t>
            </a:r>
            <a:r>
              <a:rPr lang="en-US" sz="2000" b="1" dirty="0" err="1"/>
              <a:t>aynı</a:t>
            </a:r>
            <a:r>
              <a:rPr lang="en-US" sz="2000" b="1" dirty="0"/>
              <a:t> </a:t>
            </a:r>
            <a:r>
              <a:rPr lang="en-US" sz="2000" b="1" dirty="0" err="1"/>
              <a:t>konfigürasyonda</a:t>
            </a:r>
            <a:r>
              <a:rPr lang="en-US" sz="2000" b="1" dirty="0"/>
              <a:t> </a:t>
            </a:r>
            <a:r>
              <a:rPr lang="en-US" sz="2000" dirty="0" err="1"/>
              <a:t>olanlar</a:t>
            </a:r>
            <a:r>
              <a:rPr lang="en-US" sz="2000" dirty="0"/>
              <a:t> </a:t>
            </a:r>
            <a:r>
              <a:rPr lang="en-US" sz="2000" b="1" dirty="0" smtClean="0"/>
              <a:t>D-</a:t>
            </a:r>
            <a:r>
              <a:rPr lang="en-US" sz="2000" b="1" dirty="0" err="1" smtClean="0"/>
              <a:t>izomerleri</a:t>
            </a:r>
            <a:r>
              <a:rPr lang="en-US" sz="2000" b="1" dirty="0" smtClean="0"/>
              <a:t> </a:t>
            </a:r>
            <a:r>
              <a:rPr lang="en-US" sz="2000" dirty="0" err="1"/>
              <a:t>olarak</a:t>
            </a:r>
            <a:r>
              <a:rPr lang="en-US" sz="2000" dirty="0"/>
              <a:t>, </a:t>
            </a:r>
            <a:endParaRPr lang="tr-TR" sz="2000" dirty="0" smtClean="0"/>
          </a:p>
          <a:p>
            <a:pPr algn="just"/>
            <a:r>
              <a:rPr lang="en-US" sz="2000" b="1" dirty="0" smtClean="0"/>
              <a:t>L-</a:t>
            </a:r>
            <a:r>
              <a:rPr lang="en-US" sz="2000" b="1" dirty="0" err="1" smtClean="0"/>
              <a:t>gliseraldelıitle</a:t>
            </a:r>
            <a:r>
              <a:rPr lang="en-US" sz="2000" b="1" dirty="0" smtClean="0"/>
              <a:t> </a:t>
            </a:r>
            <a:r>
              <a:rPr lang="en-US" sz="2000" b="1" dirty="0" err="1"/>
              <a:t>aynı</a:t>
            </a:r>
            <a:r>
              <a:rPr lang="en-US" sz="2000" b="1" dirty="0"/>
              <a:t> </a:t>
            </a:r>
            <a:r>
              <a:rPr lang="en-US" sz="2000" b="1" dirty="0" err="1"/>
              <a:t>konfigürasyonda</a:t>
            </a:r>
            <a:r>
              <a:rPr lang="en-US" sz="2000" dirty="0"/>
              <a:t> </a:t>
            </a:r>
            <a:r>
              <a:rPr lang="en-US" sz="2000" dirty="0" err="1"/>
              <a:t>olanlar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</a:t>
            </a:r>
            <a:r>
              <a:rPr lang="en-US" sz="2000" b="1" dirty="0"/>
              <a:t>L </a:t>
            </a:r>
            <a:r>
              <a:rPr lang="en-US" sz="2000" b="1" dirty="0" err="1"/>
              <a:t>izomerleri</a:t>
            </a:r>
            <a:r>
              <a:rPr lang="en-US" sz="2000" b="1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tanımlanır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4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3700" y="838200"/>
            <a:ext cx="11188699" cy="4572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Basit şekerler (</a:t>
            </a:r>
            <a:r>
              <a:rPr lang="tr-TR" sz="2400" dirty="0" err="1" smtClean="0"/>
              <a:t>monosakkaritler</a:t>
            </a:r>
            <a:r>
              <a:rPr lang="tr-TR" sz="2400" dirty="0" smtClean="0"/>
              <a:t>) karbonil (c=o) grubunun bulunduğu fonksiyonel gruba (türüne) göre iki ana grupta incelenirler ve bunlar </a:t>
            </a:r>
            <a:r>
              <a:rPr lang="tr-TR" sz="2400" b="1" dirty="0" err="1" smtClean="0"/>
              <a:t>Aldoz</a:t>
            </a:r>
            <a:r>
              <a:rPr lang="tr-TR" sz="2400" dirty="0" smtClean="0"/>
              <a:t> ve </a:t>
            </a:r>
            <a:r>
              <a:rPr lang="tr-TR" sz="2400" b="1" dirty="0" err="1" smtClean="0"/>
              <a:t>Ketoz</a:t>
            </a:r>
            <a:r>
              <a:rPr lang="tr-TR" sz="2400" b="1" dirty="0" smtClean="0"/>
              <a:t> </a:t>
            </a:r>
            <a:r>
              <a:rPr lang="tr-TR" sz="2400" dirty="0" smtClean="0"/>
              <a:t> olarak </a:t>
            </a:r>
            <a:r>
              <a:rPr lang="tr-TR" sz="2400" dirty="0" err="1" smtClean="0"/>
              <a:t>adlandırılılırlar</a:t>
            </a:r>
            <a:r>
              <a:rPr lang="tr-TR" sz="2400" dirty="0" smtClean="0"/>
              <a:t>. </a:t>
            </a:r>
          </a:p>
          <a:p>
            <a:r>
              <a:rPr lang="tr-TR" sz="2400" dirty="0" smtClean="0"/>
              <a:t>Ayrıca</a:t>
            </a:r>
            <a:r>
              <a:rPr lang="tr-TR" sz="2400" b="1" dirty="0" smtClean="0"/>
              <a:t> adlandırmalar </a:t>
            </a:r>
            <a:r>
              <a:rPr lang="tr-TR" sz="2400" dirty="0" smtClean="0"/>
              <a:t>bileşiğin</a:t>
            </a:r>
            <a:r>
              <a:rPr lang="tr-TR" sz="2400" b="1" dirty="0" smtClean="0"/>
              <a:t> </a:t>
            </a:r>
            <a:r>
              <a:rPr lang="tr-TR" sz="2400" dirty="0" smtClean="0"/>
              <a:t>sahip</a:t>
            </a:r>
            <a:r>
              <a:rPr lang="tr-TR" sz="2400" b="1" dirty="0" smtClean="0"/>
              <a:t> </a:t>
            </a:r>
            <a:r>
              <a:rPr lang="tr-TR" sz="2400" dirty="0" smtClean="0"/>
              <a:t>olduğu</a:t>
            </a:r>
            <a:r>
              <a:rPr lang="tr-TR" sz="2400" b="1" dirty="0" smtClean="0"/>
              <a:t> ana zincirdeki toplam karbon sayısına göre yapılır. </a:t>
            </a: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56356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Monosakkaritlerin</a:t>
            </a:r>
            <a:r>
              <a:rPr lang="tr-TR" dirty="0" smtClean="0"/>
              <a:t> Adlandırılması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730919" y="3038336"/>
            <a:ext cx="2383025" cy="1468221"/>
            <a:chOff x="957072" y="4342029"/>
            <a:chExt cx="2383025" cy="1468221"/>
          </a:xfrm>
        </p:grpSpPr>
        <p:sp>
          <p:nvSpPr>
            <p:cNvPr id="14" name="Rounded Rectangle 13"/>
            <p:cNvSpPr/>
            <p:nvPr/>
          </p:nvSpPr>
          <p:spPr>
            <a:xfrm>
              <a:off x="957072" y="4342029"/>
              <a:ext cx="2383025" cy="146822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0974" t="40762" r="68901" b="42761"/>
            <a:stretch/>
          </p:blipFill>
          <p:spPr>
            <a:xfrm>
              <a:off x="1524000" y="5083433"/>
              <a:ext cx="1117601" cy="533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19198" y="4654034"/>
              <a:ext cx="1968499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tr-TR" dirty="0" smtClean="0"/>
                <a:t>Karbonil Karbon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32300" y="2838130"/>
            <a:ext cx="7085411" cy="2972120"/>
            <a:chOff x="4432300" y="2838130"/>
            <a:chExt cx="7085411" cy="29721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1247" y="3304577"/>
              <a:ext cx="3627434" cy="25056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73697" y="2838130"/>
              <a:ext cx="1968499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tr-TR" b="1" dirty="0" err="1" smtClean="0"/>
                <a:t>Aldo</a:t>
              </a:r>
              <a:r>
                <a:rPr lang="tr-TR" dirty="0" err="1" smtClean="0"/>
                <a:t>z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32300" y="4376330"/>
              <a:ext cx="1968499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tr-TR" dirty="0" smtClean="0"/>
                <a:t>3C içerir: </a:t>
              </a:r>
              <a:r>
                <a:rPr lang="tr-TR" b="1" dirty="0" err="1" smtClean="0"/>
                <a:t>trioz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49212" y="4371029"/>
              <a:ext cx="1968499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tr-TR" dirty="0" smtClean="0"/>
                <a:t>3C içerir: </a:t>
              </a:r>
              <a:r>
                <a:rPr lang="tr-TR" b="1" dirty="0" err="1" smtClean="0"/>
                <a:t>trioz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28048" y="2904527"/>
              <a:ext cx="1968499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tr-TR" b="1" dirty="0" err="1" smtClean="0"/>
                <a:t>Keto</a:t>
              </a:r>
              <a:r>
                <a:rPr lang="tr-TR" dirty="0" err="1" smtClean="0"/>
                <a:t>z</a:t>
              </a:r>
              <a:endParaRPr lang="en-US" dirty="0"/>
            </a:p>
          </p:txBody>
        </p:sp>
        <p:sp>
          <p:nvSpPr>
            <p:cNvPr id="16" name="Arc 15"/>
            <p:cNvSpPr/>
            <p:nvPr/>
          </p:nvSpPr>
          <p:spPr>
            <a:xfrm>
              <a:off x="9094798" y="3273859"/>
              <a:ext cx="673883" cy="1068170"/>
            </a:xfrm>
            <a:prstGeom prst="arc">
              <a:avLst>
                <a:gd name="adj1" fmla="val 16200000"/>
                <a:gd name="adj2" fmla="val 5635982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19799205" flipH="1">
              <a:off x="6161484" y="3123488"/>
              <a:ext cx="853479" cy="1007396"/>
            </a:xfrm>
            <a:prstGeom prst="arc">
              <a:avLst>
                <a:gd name="adj1" fmla="val 16200000"/>
                <a:gd name="adj2" fmla="val 5635982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21029870" flipH="1">
              <a:off x="5557733" y="4570095"/>
              <a:ext cx="853479" cy="1007396"/>
            </a:xfrm>
            <a:prstGeom prst="arc">
              <a:avLst>
                <a:gd name="adj1" fmla="val 18797808"/>
                <a:gd name="adj2" fmla="val 563598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570130">
              <a:off x="9377326" y="4570096"/>
              <a:ext cx="853479" cy="1007396"/>
            </a:xfrm>
            <a:prstGeom prst="arc">
              <a:avLst>
                <a:gd name="adj1" fmla="val 18797808"/>
                <a:gd name="adj2" fmla="val 563598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36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744" r="34127" b="9790"/>
          <a:stretch/>
        </p:blipFill>
        <p:spPr>
          <a:xfrm>
            <a:off x="1689099" y="2794605"/>
            <a:ext cx="3632199" cy="3086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8355" b="17371"/>
          <a:stretch/>
        </p:blipFill>
        <p:spPr>
          <a:xfrm>
            <a:off x="6529921" y="2808291"/>
            <a:ext cx="4013200" cy="3073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7373" y="1746370"/>
            <a:ext cx="2375650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tr-TR" sz="2400" dirty="0" err="1" smtClean="0"/>
              <a:t>Glukoz</a:t>
            </a:r>
            <a:r>
              <a:rPr lang="tr-TR" sz="2400" dirty="0" smtClean="0"/>
              <a:t> ve </a:t>
            </a:r>
            <a:r>
              <a:rPr lang="tr-TR" sz="2400" dirty="0" err="1" smtClean="0"/>
              <a:t>Fruktoz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75400" y="1605133"/>
            <a:ext cx="4167721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tr-TR" sz="2000" dirty="0" smtClean="0"/>
              <a:t>RNA ve DNA</a:t>
            </a:r>
          </a:p>
          <a:p>
            <a:pPr algn="ctr"/>
            <a:r>
              <a:rPr lang="tr-TR" sz="2000" dirty="0" smtClean="0"/>
              <a:t>Yapısında yer alan </a:t>
            </a:r>
          </a:p>
          <a:p>
            <a:pPr algn="ctr"/>
            <a:r>
              <a:rPr lang="tr-TR" sz="2000" b="1" dirty="0" err="1" smtClean="0"/>
              <a:t>Riboz</a:t>
            </a:r>
            <a:r>
              <a:rPr lang="tr-TR" sz="2000" dirty="0" smtClean="0"/>
              <a:t> ve </a:t>
            </a:r>
            <a:r>
              <a:rPr lang="tr-TR" sz="2000" b="1" dirty="0" err="1" smtClean="0"/>
              <a:t>Deoksiriboz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93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19314" y="957943"/>
            <a:ext cx="11263086" cy="5061857"/>
          </a:xfrm>
        </p:spPr>
        <p:txBody>
          <a:bodyPr>
            <a:normAutofit/>
          </a:bodyPr>
          <a:lstStyle/>
          <a:p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üzerindeki</a:t>
            </a:r>
            <a:r>
              <a:rPr lang="en-US" dirty="0"/>
              <a:t> </a:t>
            </a:r>
            <a:r>
              <a:rPr lang="en-US" dirty="0" err="1" smtClean="0"/>
              <a:t>konf</a:t>
            </a:r>
            <a:r>
              <a:rPr lang="tr-TR" dirty="0" smtClean="0"/>
              <a:t>i</a:t>
            </a:r>
            <a:r>
              <a:rPr lang="en-US" dirty="0" err="1" smtClean="0"/>
              <a:t>gürasyon</a:t>
            </a:r>
            <a:r>
              <a:rPr lang="en-US" dirty="0" smtClean="0"/>
              <a:t> </a:t>
            </a:r>
            <a:r>
              <a:rPr lang="en-US" dirty="0" err="1"/>
              <a:t>bakımından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şeker</a:t>
            </a:r>
            <a:r>
              <a:rPr lang="en-US" dirty="0"/>
              <a:t> </a:t>
            </a:r>
            <a:r>
              <a:rPr lang="en-US" dirty="0" err="1"/>
              <a:t>epimer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adlandırılır</a:t>
            </a:r>
            <a:endParaRPr lang="tr-T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314" y="274638"/>
            <a:ext cx="11263086" cy="683305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latin typeface="Comic Sans MS" panose="030F0702030302020204" pitchFamily="66" charset="0"/>
              </a:rPr>
              <a:t>Epimer</a:t>
            </a:r>
            <a:r>
              <a:rPr lang="tr-TR" sz="3200" dirty="0" smtClean="0">
                <a:latin typeface="Comic Sans MS" panose="030F0702030302020204" pitchFamily="66" charset="0"/>
              </a:rPr>
              <a:t>: </a:t>
            </a:r>
            <a:r>
              <a:rPr lang="tr-TR" sz="3200" dirty="0">
                <a:latin typeface="Comic Sans MS" panose="030F0702030302020204" pitchFamily="66" charset="0"/>
              </a:rPr>
              <a:t>Glikozun </a:t>
            </a:r>
            <a:r>
              <a:rPr lang="tr-TR" sz="3200" dirty="0" err="1">
                <a:latin typeface="Comic Sans MS" panose="030F0702030302020204" pitchFamily="66" charset="0"/>
              </a:rPr>
              <a:t>epimerleri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05" y="2482204"/>
            <a:ext cx="6981795" cy="36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27" y="203656"/>
            <a:ext cx="5450100" cy="58415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95072" y="1270000"/>
            <a:ext cx="6751828" cy="13335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tr-TR" sz="1800" dirty="0" smtClean="0"/>
              <a:t>Yaygın olarak </a:t>
            </a:r>
            <a:r>
              <a:rPr lang="tr-TR" sz="1800" dirty="0" err="1" smtClean="0"/>
              <a:t>monosakkaritler</a:t>
            </a:r>
            <a:r>
              <a:rPr lang="tr-TR" sz="1800" dirty="0" smtClean="0"/>
              <a:t> halkalı yapıya sahiptir. </a:t>
            </a:r>
          </a:p>
          <a:p>
            <a:pPr algn="just"/>
            <a:r>
              <a:rPr lang="en-US" sz="1800" dirty="0" err="1" smtClean="0"/>
              <a:t>sıvı</a:t>
            </a:r>
            <a:r>
              <a:rPr lang="en-US" sz="1800" dirty="0" smtClean="0"/>
              <a:t> </a:t>
            </a:r>
            <a:r>
              <a:rPr lang="en-US" sz="1800" dirty="0" err="1"/>
              <a:t>çözeltilerde</a:t>
            </a:r>
            <a:r>
              <a:rPr lang="en-US" sz="1800" dirty="0"/>
              <a:t> </a:t>
            </a:r>
            <a:r>
              <a:rPr lang="en-US" sz="1800" dirty="0" err="1"/>
              <a:t>aldotetrozlar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tr-TR" sz="1800" dirty="0" smtClean="0"/>
              <a:t>yapısında (karbon </a:t>
            </a:r>
            <a:r>
              <a:rPr lang="en-US" sz="1800" dirty="0" err="1" smtClean="0"/>
              <a:t>iskeletinde</a:t>
            </a:r>
            <a:r>
              <a:rPr lang="tr-TR" sz="1800" dirty="0" smtClean="0"/>
              <a:t>)</a:t>
            </a:r>
            <a:r>
              <a:rPr lang="en-US" sz="1800" dirty="0" smtClean="0"/>
              <a:t> </a:t>
            </a:r>
            <a:r>
              <a:rPr lang="en-US" sz="1800" dirty="0" err="1"/>
              <a:t>beş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daha</a:t>
            </a:r>
            <a:r>
              <a:rPr lang="en-US" sz="1800" dirty="0"/>
              <a:t> </a:t>
            </a:r>
            <a:r>
              <a:rPr lang="en-US" sz="1800" dirty="0" err="1"/>
              <a:t>fazla</a:t>
            </a:r>
            <a:r>
              <a:rPr lang="en-US" sz="1800" dirty="0"/>
              <a:t>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dirty="0" err="1"/>
              <a:t>atomu</a:t>
            </a:r>
            <a:r>
              <a:rPr lang="en-US" sz="1800" dirty="0"/>
              <a:t> </a:t>
            </a:r>
            <a:r>
              <a:rPr lang="en-US" sz="1800" dirty="0" err="1"/>
              <a:t>bulunan</a:t>
            </a:r>
            <a:r>
              <a:rPr lang="en-US" sz="1800" dirty="0"/>
              <a:t> </a:t>
            </a:r>
            <a:r>
              <a:rPr lang="en-US" sz="1800" dirty="0" err="1"/>
              <a:t>tüm</a:t>
            </a:r>
            <a:r>
              <a:rPr lang="en-US" sz="1800" dirty="0"/>
              <a:t> </a:t>
            </a:r>
            <a:r>
              <a:rPr lang="en-US" sz="1800" dirty="0" err="1" smtClean="0"/>
              <a:t>mo</a:t>
            </a:r>
            <a:r>
              <a:rPr lang="tr-TR" sz="1800" dirty="0" smtClean="0"/>
              <a:t>n</a:t>
            </a:r>
            <a:r>
              <a:rPr lang="en-US" sz="1800" dirty="0" err="1" smtClean="0"/>
              <a:t>osakkaritler</a:t>
            </a:r>
            <a:r>
              <a:rPr lang="en-US" sz="1800" dirty="0" smtClean="0"/>
              <a:t> </a:t>
            </a:r>
            <a:r>
              <a:rPr lang="en-US" sz="1800" dirty="0" err="1"/>
              <a:t>genelde</a:t>
            </a:r>
            <a:r>
              <a:rPr lang="en-US" sz="1800" dirty="0"/>
              <a:t> </a:t>
            </a:r>
            <a:r>
              <a:rPr lang="tr-TR" sz="1800" b="1" dirty="0" smtClean="0"/>
              <a:t>Halka</a:t>
            </a:r>
            <a:r>
              <a:rPr lang="en-US" sz="1800" dirty="0" smtClean="0"/>
              <a:t> </a:t>
            </a:r>
            <a:r>
              <a:rPr lang="en-US" sz="1800" dirty="0" err="1"/>
              <a:t>yapısı</a:t>
            </a:r>
            <a:r>
              <a:rPr lang="en-US" sz="1800" dirty="0"/>
              <a:t> </a:t>
            </a:r>
            <a:r>
              <a:rPr lang="en-US" sz="1800" dirty="0" err="1"/>
              <a:t>meydana</a:t>
            </a:r>
            <a:r>
              <a:rPr lang="en-US" sz="1800" dirty="0"/>
              <a:t> </a:t>
            </a:r>
            <a:r>
              <a:rPr lang="en-US" sz="1800" dirty="0" err="1" smtClean="0"/>
              <a:t>getirirle</a:t>
            </a:r>
            <a:r>
              <a:rPr lang="tr-TR" sz="1800" dirty="0" smtClean="0"/>
              <a:t>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314" y="274638"/>
            <a:ext cx="6168572" cy="804862"/>
          </a:xfrm>
        </p:spPr>
        <p:txBody>
          <a:bodyPr>
            <a:noAutofit/>
          </a:bodyPr>
          <a:lstStyle/>
          <a:p>
            <a:pPr algn="ctr"/>
            <a:r>
              <a:rPr lang="tr-TR" sz="2400" dirty="0" err="1" smtClean="0">
                <a:latin typeface="Comic Sans MS" panose="030F0702030302020204" pitchFamily="66" charset="0"/>
              </a:rPr>
              <a:t>Monosakkaritlerin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latin typeface="Comic Sans MS" panose="030F0702030302020204" pitchFamily="66" charset="0"/>
              </a:rPr>
              <a:t>Siklo</a:t>
            </a:r>
            <a:r>
              <a:rPr lang="tr-TR" sz="2400" dirty="0" smtClean="0">
                <a:latin typeface="Comic Sans MS" panose="030F0702030302020204" pitchFamily="66" charset="0"/>
              </a:rPr>
              <a:t> (döngüsel, halkalı) yapısı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95072" y="4895850"/>
            <a:ext cx="5996155" cy="8572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altı-üyeli</a:t>
            </a:r>
            <a:r>
              <a:rPr lang="en-US" sz="1800" dirty="0" smtClean="0"/>
              <a:t> </a:t>
            </a:r>
            <a:r>
              <a:rPr lang="en-US" sz="1800" b="1" dirty="0" smtClean="0"/>
              <a:t>p</a:t>
            </a:r>
            <a:r>
              <a:rPr lang="tr-TR" sz="1800" b="1" dirty="0" smtClean="0"/>
              <a:t>ir</a:t>
            </a:r>
            <a:r>
              <a:rPr lang="en-US" sz="1800" b="1" dirty="0" smtClean="0"/>
              <a:t>an</a:t>
            </a:r>
            <a:r>
              <a:rPr lang="tr-TR" sz="1800" b="1" dirty="0" smtClean="0"/>
              <a:t> </a:t>
            </a:r>
            <a:r>
              <a:rPr lang="tr-TR" sz="1800" dirty="0" smtClean="0"/>
              <a:t>halkasına benzerliklerinden dolayı b</a:t>
            </a:r>
            <a:r>
              <a:rPr lang="en-US" sz="1800" dirty="0" smtClean="0"/>
              <a:t>u </a:t>
            </a:r>
            <a:r>
              <a:rPr lang="en-US" sz="1800" dirty="0" err="1" smtClean="0"/>
              <a:t>altı-üyeli</a:t>
            </a:r>
            <a:r>
              <a:rPr lang="en-US" sz="1800" dirty="0" smtClean="0"/>
              <a:t> </a:t>
            </a:r>
            <a:r>
              <a:rPr lang="en-US" sz="1800" dirty="0" err="1" smtClean="0"/>
              <a:t>halka</a:t>
            </a:r>
            <a:r>
              <a:rPr lang="en-US" sz="1800" dirty="0" smtClean="0"/>
              <a:t> </a:t>
            </a:r>
            <a:r>
              <a:rPr lang="en-US" sz="1800" dirty="0" err="1" smtClean="0"/>
              <a:t>yapıları</a:t>
            </a:r>
            <a:r>
              <a:rPr lang="tr-TR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b="1" dirty="0" err="1" smtClean="0"/>
              <a:t>piranoz</a:t>
            </a:r>
            <a:r>
              <a:rPr lang="en-US" sz="1800" b="1" dirty="0" smtClean="0"/>
              <a:t> </a:t>
            </a:r>
            <a:r>
              <a:rPr lang="tr-TR" sz="1800" dirty="0" smtClean="0"/>
              <a:t>denir.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47975"/>
          <a:stretch/>
        </p:blipFill>
        <p:spPr>
          <a:xfrm>
            <a:off x="319314" y="2646362"/>
            <a:ext cx="5562600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95072" y="1270000"/>
            <a:ext cx="11285728" cy="13335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D-</a:t>
            </a:r>
            <a:r>
              <a:rPr lang="en-US" sz="2000" dirty="0" err="1"/>
              <a:t>Fruktoz</a:t>
            </a:r>
            <a:r>
              <a:rPr lang="en-US" sz="2000" dirty="0"/>
              <a:t>, furan </a:t>
            </a:r>
            <a:r>
              <a:rPr lang="en-US" sz="2000" dirty="0" err="1"/>
              <a:t>halkasına</a:t>
            </a:r>
            <a:r>
              <a:rPr lang="en-US" sz="2000" dirty="0"/>
              <a:t> </a:t>
            </a:r>
            <a:r>
              <a:rPr lang="en-US" sz="2000" dirty="0" err="1"/>
              <a:t>benzeyen</a:t>
            </a:r>
            <a:r>
              <a:rPr lang="en-US" sz="2000" dirty="0"/>
              <a:t> </a:t>
            </a:r>
            <a:r>
              <a:rPr lang="en-US" sz="2000" dirty="0" err="1"/>
              <a:t>halkalı</a:t>
            </a:r>
            <a:r>
              <a:rPr lang="en-US" sz="2000" dirty="0"/>
              <a:t> </a:t>
            </a:r>
            <a:r>
              <a:rPr lang="en-US" sz="2000" dirty="0" err="1"/>
              <a:t>yapıda</a:t>
            </a:r>
            <a:r>
              <a:rPr lang="en-US" sz="2000" dirty="0"/>
              <a:t>, </a:t>
            </a:r>
            <a:r>
              <a:rPr lang="en-US" sz="2000" dirty="0" err="1"/>
              <a:t>hafifçe</a:t>
            </a:r>
            <a:r>
              <a:rPr lang="en-US" sz="2000" dirty="0"/>
              <a:t> </a:t>
            </a:r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optik</a:t>
            </a:r>
            <a:r>
              <a:rPr lang="en-US" sz="2000" dirty="0"/>
              <a:t> </a:t>
            </a:r>
            <a:r>
              <a:rPr lang="en-US" sz="2000" dirty="0" err="1"/>
              <a:t>özellikleri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, </a:t>
            </a:r>
            <a:r>
              <a:rPr lang="el-GR" sz="2000" dirty="0"/>
              <a:t>α-</a:t>
            </a:r>
            <a:r>
              <a:rPr lang="en-US" sz="2000" dirty="0"/>
              <a:t>D-</a:t>
            </a:r>
            <a:r>
              <a:rPr lang="en-US" sz="2000" dirty="0" err="1"/>
              <a:t>Fruktofuranoz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l-GR" sz="2000" dirty="0"/>
              <a:t>β-</a:t>
            </a:r>
            <a:r>
              <a:rPr lang="en-US" sz="2000" dirty="0"/>
              <a:t>D-</a:t>
            </a:r>
            <a:r>
              <a:rPr lang="en-US" sz="2000" dirty="0" err="1"/>
              <a:t>Fruktofuranoz</a:t>
            </a:r>
            <a:r>
              <a:rPr lang="en-US" sz="2000" dirty="0"/>
              <a:t> </a:t>
            </a:r>
            <a:r>
              <a:rPr lang="en-US" sz="2000" dirty="0" err="1"/>
              <a:t>diye</a:t>
            </a:r>
            <a:r>
              <a:rPr lang="en-US" sz="2000" dirty="0"/>
              <a:t> </a:t>
            </a:r>
            <a:r>
              <a:rPr lang="en-US" sz="2000" dirty="0" err="1"/>
              <a:t>adlandırılan</a:t>
            </a:r>
            <a:r>
              <a:rPr lang="en-US" sz="2000" dirty="0"/>
              <a:t> </a:t>
            </a:r>
            <a:r>
              <a:rPr lang="en-US" sz="2000" dirty="0" err="1"/>
              <a:t>iki</a:t>
            </a:r>
            <a:r>
              <a:rPr lang="en-US" sz="2000" dirty="0"/>
              <a:t> </a:t>
            </a:r>
            <a:r>
              <a:rPr lang="en-US" sz="2000" dirty="0" err="1"/>
              <a:t>farklı</a:t>
            </a:r>
            <a:r>
              <a:rPr lang="en-US" sz="2000" dirty="0"/>
              <a:t> forma </a:t>
            </a:r>
            <a:r>
              <a:rPr lang="en-US" sz="2000" dirty="0" err="1"/>
              <a:t>sahiptir</a:t>
            </a:r>
            <a:r>
              <a:rPr lang="en-US" sz="2000" dirty="0"/>
              <a:t> </a:t>
            </a:r>
          </a:p>
          <a:p>
            <a:pPr algn="just">
              <a:lnSpc>
                <a:spcPct val="120000"/>
              </a:lnSpc>
            </a:pPr>
            <a:endParaRPr lang="tr-T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8070" y="277019"/>
            <a:ext cx="9408886" cy="804862"/>
          </a:xfrm>
        </p:spPr>
        <p:txBody>
          <a:bodyPr>
            <a:noAutofit/>
          </a:bodyPr>
          <a:lstStyle/>
          <a:p>
            <a:pPr algn="ctr"/>
            <a:r>
              <a:rPr lang="tr-TR" sz="2400" dirty="0" err="1" smtClean="0">
                <a:latin typeface="Comic Sans MS" panose="030F0702030302020204" pitchFamily="66" charset="0"/>
              </a:rPr>
              <a:t>Monosakkaritlerin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latin typeface="Comic Sans MS" panose="030F0702030302020204" pitchFamily="66" charset="0"/>
              </a:rPr>
              <a:t>Siklo</a:t>
            </a:r>
            <a:r>
              <a:rPr lang="tr-TR" sz="2400" dirty="0" smtClean="0">
                <a:latin typeface="Comic Sans MS" panose="030F0702030302020204" pitchFamily="66" charset="0"/>
              </a:rPr>
              <a:t> (döngüsel, halkalı) yapısı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95072" y="4895850"/>
            <a:ext cx="11031728" cy="8572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/>
              <a:t>Beş</a:t>
            </a:r>
            <a:r>
              <a:rPr lang="en-US" sz="2000" dirty="0" smtClean="0"/>
              <a:t>-</a:t>
            </a:r>
            <a:r>
              <a:rPr lang="en-US" sz="2000" dirty="0" err="1" smtClean="0"/>
              <a:t>üyeli</a:t>
            </a:r>
            <a:r>
              <a:rPr lang="en-US" sz="2000" dirty="0" smtClean="0"/>
              <a:t> </a:t>
            </a:r>
            <a:r>
              <a:rPr lang="tr-TR" sz="2000" b="1" dirty="0" err="1" smtClean="0"/>
              <a:t>fur</a:t>
            </a:r>
            <a:r>
              <a:rPr lang="en-US" sz="2000" b="1" dirty="0" smtClean="0"/>
              <a:t>an</a:t>
            </a:r>
            <a:r>
              <a:rPr lang="tr-TR" sz="2000" b="1" dirty="0" smtClean="0"/>
              <a:t> </a:t>
            </a:r>
            <a:r>
              <a:rPr lang="tr-TR" sz="2000" dirty="0" smtClean="0"/>
              <a:t>halkasına benzerliklerinden dolayı b</a:t>
            </a:r>
            <a:r>
              <a:rPr lang="en-US" sz="2000" dirty="0" smtClean="0"/>
              <a:t>u </a:t>
            </a:r>
            <a:r>
              <a:rPr lang="tr-TR" sz="2000" dirty="0" smtClean="0"/>
              <a:t>beş </a:t>
            </a:r>
            <a:r>
              <a:rPr lang="en-US" sz="2000" dirty="0" err="1" smtClean="0"/>
              <a:t>üyeli</a:t>
            </a:r>
            <a:r>
              <a:rPr lang="en-US" sz="2000" dirty="0" smtClean="0"/>
              <a:t> </a:t>
            </a:r>
            <a:r>
              <a:rPr lang="en-US" sz="2000" dirty="0" err="1" smtClean="0"/>
              <a:t>halka</a:t>
            </a:r>
            <a:r>
              <a:rPr lang="en-US" sz="2000" dirty="0" smtClean="0"/>
              <a:t> </a:t>
            </a:r>
            <a:r>
              <a:rPr lang="en-US" sz="2000" dirty="0" err="1" smtClean="0"/>
              <a:t>yapıları</a:t>
            </a:r>
            <a:r>
              <a:rPr lang="tr-TR" sz="2000" dirty="0" err="1" smtClean="0"/>
              <a:t>na</a:t>
            </a:r>
            <a:r>
              <a:rPr lang="en-US" sz="2000" dirty="0" smtClean="0"/>
              <a:t> </a:t>
            </a:r>
            <a:r>
              <a:rPr lang="tr-TR" sz="2000" b="1" dirty="0" err="1" smtClean="0"/>
              <a:t>fur</a:t>
            </a:r>
            <a:r>
              <a:rPr lang="en-US" sz="2000" b="1" dirty="0" err="1" smtClean="0"/>
              <a:t>anoz</a:t>
            </a:r>
            <a:r>
              <a:rPr lang="en-US" sz="2000" b="1" dirty="0" smtClean="0"/>
              <a:t> </a:t>
            </a:r>
            <a:r>
              <a:rPr lang="tr-TR" sz="2000" dirty="0" smtClean="0"/>
              <a:t>denir.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1604"/>
          <a:stretch/>
        </p:blipFill>
        <p:spPr>
          <a:xfrm>
            <a:off x="2019298" y="2451100"/>
            <a:ext cx="6497051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plan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lan presentation" id="{3E9F0E27-4B3B-4D32-ACE0-136FB2759A95}" vid="{A4BCEBB7-3AD0-460E-BECB-303D18741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56D85F-F071-4918-8CFE-64DCC814D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0</TotalTime>
  <Words>1023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Comic Sans MS</vt:lpstr>
      <vt:lpstr>Symbol</vt:lpstr>
      <vt:lpstr>Wingdings 2</vt:lpstr>
      <vt:lpstr>Business plan presentation</vt:lpstr>
      <vt:lpstr>Karbonhidratlar</vt:lpstr>
      <vt:lpstr>Karbo(n)hidratların genel özellikleri</vt:lpstr>
      <vt:lpstr>Karbo(n)hidratların genel özellikleri</vt:lpstr>
      <vt:lpstr>PowerPoint Presentation</vt:lpstr>
      <vt:lpstr>Monosakkaritlerin Adlandırılması</vt:lpstr>
      <vt:lpstr>PowerPoint Presentation</vt:lpstr>
      <vt:lpstr>Epimer: Glikozun epimerleri</vt:lpstr>
      <vt:lpstr>Monosakkaritlerin Siklo (döngüsel, halkalı) yapısı</vt:lpstr>
      <vt:lpstr>Monosakkaritlerin Siklo (döngüsel, halkalı) yapısı</vt:lpstr>
      <vt:lpstr>Oligosakkaritler (disakkaritler)</vt:lpstr>
      <vt:lpstr>O- ve N- glikozidik Bağlar</vt:lpstr>
      <vt:lpstr>Disakkaritler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2017-03-10T21:32:53Z</dcterms:created>
  <dcterms:modified xsi:type="dcterms:W3CDTF">2018-04-25T18:02:20Z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TC034606629991</vt:lpwstr>
  </property>
</Properties>
</file>