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4"/>
  </p:notesMasterIdLst>
  <p:handoutMasterIdLst>
    <p:handoutMasterId r:id="rId25"/>
  </p:handoutMasterIdLst>
  <p:sldIdLst>
    <p:sldId id="286" r:id="rId3"/>
    <p:sldId id="287" r:id="rId4"/>
    <p:sldId id="289" r:id="rId5"/>
    <p:sldId id="290" r:id="rId6"/>
    <p:sldId id="292" r:id="rId7"/>
    <p:sldId id="297" r:id="rId8"/>
    <p:sldId id="296" r:id="rId9"/>
    <p:sldId id="298" r:id="rId10"/>
    <p:sldId id="299" r:id="rId11"/>
    <p:sldId id="300" r:id="rId12"/>
    <p:sldId id="302" r:id="rId13"/>
    <p:sldId id="303" r:id="rId14"/>
    <p:sldId id="301" r:id="rId15"/>
    <p:sldId id="304" r:id="rId16"/>
    <p:sldId id="306" r:id="rId17"/>
    <p:sldId id="305" r:id="rId18"/>
    <p:sldId id="307" r:id="rId19"/>
    <p:sldId id="308" r:id="rId20"/>
    <p:sldId id="309" r:id="rId21"/>
    <p:sldId id="310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B7FF"/>
    <a:srgbClr val="DDD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C2313B-6160-4D67-83D4-D43B360575DC}" type="datetime1">
              <a:rPr lang="en-US" smtClean="0"/>
              <a:t>25-Apr-18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055" y="872359"/>
            <a:ext cx="10799676" cy="2663826"/>
          </a:xfrm>
        </p:spPr>
        <p:txBody>
          <a:bodyPr/>
          <a:lstStyle/>
          <a:p>
            <a:pPr algn="ctr"/>
            <a:r>
              <a:rPr lang="en-US" dirty="0" err="1" smtClean="0"/>
              <a:t>Biyosinyal</a:t>
            </a:r>
            <a:r>
              <a:rPr lang="tr-TR" dirty="0" smtClean="0"/>
              <a:t>: </a:t>
            </a:r>
            <a:r>
              <a:rPr lang="en-US" dirty="0" smtClean="0"/>
              <a:t>Sinyal </a:t>
            </a:r>
            <a:r>
              <a:rPr lang="en-US" dirty="0" err="1"/>
              <a:t>iletimi</a:t>
            </a:r>
            <a:r>
              <a:rPr lang="en-US" dirty="0"/>
              <a:t> </a:t>
            </a:r>
            <a:r>
              <a:rPr lang="tr-TR" dirty="0" smtClean="0"/>
              <a:t> ve Hormonlar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727200" y="3327576"/>
            <a:ext cx="8534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Hücre dışı ve içi etkileşimde</a:t>
            </a:r>
          </a:p>
          <a:p>
            <a:r>
              <a:rPr lang="tr-TR" dirty="0" smtClean="0"/>
              <a:t>Sinyal İletimi Genel Özellikleri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4087" y="527461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Doç. Dr. Yasemin G. İŞGÖR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574" y="993913"/>
            <a:ext cx="11131826" cy="50258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altLang="en-US" sz="1400" dirty="0" err="1"/>
              <a:t>Hipotalamus</a:t>
            </a:r>
            <a:r>
              <a:rPr lang="tr-TR" altLang="en-US" sz="1400" dirty="0"/>
              <a:t> hormonları</a:t>
            </a:r>
          </a:p>
          <a:p>
            <a:pPr>
              <a:lnSpc>
                <a:spcPct val="120000"/>
              </a:lnSpc>
              <a:defRPr/>
            </a:pPr>
            <a:r>
              <a:rPr lang="tr-TR" altLang="en-US" sz="1400" dirty="0"/>
              <a:t>Hipofiz hormonları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Ön lop hormonları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Orta lop hormonu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Arka lop hormonları</a:t>
            </a:r>
          </a:p>
          <a:p>
            <a:pPr>
              <a:lnSpc>
                <a:spcPct val="120000"/>
              </a:lnSpc>
              <a:defRPr/>
            </a:pPr>
            <a:r>
              <a:rPr lang="tr-TR" altLang="en-US" sz="1400" dirty="0"/>
              <a:t>Tiroit hormonları</a:t>
            </a:r>
          </a:p>
          <a:p>
            <a:pPr>
              <a:lnSpc>
                <a:spcPct val="120000"/>
              </a:lnSpc>
              <a:defRPr/>
            </a:pPr>
            <a:r>
              <a:rPr lang="tr-TR" altLang="en-US" sz="1400" dirty="0"/>
              <a:t>Paratiroit hormonu</a:t>
            </a:r>
          </a:p>
          <a:p>
            <a:pPr>
              <a:lnSpc>
                <a:spcPct val="120000"/>
              </a:lnSpc>
              <a:defRPr/>
            </a:pPr>
            <a:r>
              <a:rPr lang="tr-TR" altLang="en-US" sz="1400" dirty="0"/>
              <a:t>Pankreas </a:t>
            </a:r>
            <a:r>
              <a:rPr lang="tr-TR" altLang="en-US" sz="1400" dirty="0" err="1"/>
              <a:t>kormonları</a:t>
            </a:r>
            <a:endParaRPr lang="tr-TR" altLang="en-US" sz="1400" dirty="0"/>
          </a:p>
          <a:p>
            <a:pPr>
              <a:lnSpc>
                <a:spcPct val="120000"/>
              </a:lnSpc>
              <a:defRPr/>
            </a:pPr>
            <a:r>
              <a:rPr lang="tr-TR" altLang="en-US" sz="1400" dirty="0"/>
              <a:t>Böbrek üstü bezi hormonları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Adrenal korteks hormonları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Adrenal </a:t>
            </a:r>
            <a:r>
              <a:rPr lang="tr-TR" altLang="en-US" sz="1400" dirty="0" err="1"/>
              <a:t>medülla</a:t>
            </a:r>
            <a:r>
              <a:rPr lang="tr-TR" altLang="en-US" sz="1400" dirty="0"/>
              <a:t> hormonları</a:t>
            </a:r>
          </a:p>
          <a:p>
            <a:pPr>
              <a:lnSpc>
                <a:spcPct val="120000"/>
              </a:lnSpc>
              <a:defRPr/>
            </a:pPr>
            <a:r>
              <a:rPr lang="tr-TR" altLang="en-US" sz="1400" dirty="0"/>
              <a:t>Cinsiyet bezleri hormonları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Erkek cinsiyet hormonları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tr-TR" altLang="en-US" sz="1400" dirty="0"/>
              <a:t>		Dişi cinsiyet hormonları</a:t>
            </a:r>
          </a:p>
          <a:p>
            <a:pPr>
              <a:lnSpc>
                <a:spcPct val="120000"/>
              </a:lnSpc>
              <a:defRPr/>
            </a:pPr>
            <a:r>
              <a:rPr lang="tr-TR" altLang="en-US" sz="1400" dirty="0" err="1"/>
              <a:t>Gastrointestinal</a:t>
            </a:r>
            <a:r>
              <a:rPr lang="tr-TR" altLang="en-US" sz="1400" dirty="0"/>
              <a:t> ve diğer doku hormonları</a:t>
            </a:r>
          </a:p>
          <a:p>
            <a:pPr>
              <a:lnSpc>
                <a:spcPct val="120000"/>
              </a:lnSpc>
              <a:defRPr/>
            </a:pPr>
            <a:endParaRPr lang="tr-TR" alt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557" y="274638"/>
            <a:ext cx="11608904" cy="719275"/>
          </a:xfrm>
        </p:spPr>
        <p:txBody>
          <a:bodyPr>
            <a:normAutofit/>
          </a:bodyPr>
          <a:lstStyle/>
          <a:p>
            <a:pPr algn="just"/>
            <a:r>
              <a:rPr lang="tr-TR" altLang="en-US" sz="3200" dirty="0" smtClean="0"/>
              <a:t>Hormonların  Sentezlendikleri doku/Organa göre Sınıflandırılışı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6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en-US" sz="2800" dirty="0" err="1">
                <a:latin typeface="Times New Roman" panose="02020603050405020304" pitchFamily="18" charset="0"/>
              </a:rPr>
              <a:t>Peptit</a:t>
            </a:r>
            <a:r>
              <a:rPr lang="tr-TR" altLang="en-US" sz="2800" dirty="0">
                <a:latin typeface="Times New Roman" panose="02020603050405020304" pitchFamily="18" charset="0"/>
              </a:rPr>
              <a:t> ve protein yapılı hormonlar, granüllü </a:t>
            </a:r>
            <a:r>
              <a:rPr lang="tr-TR" altLang="en-US" sz="2800" dirty="0" err="1">
                <a:latin typeface="Times New Roman" panose="02020603050405020304" pitchFamily="18" charset="0"/>
              </a:rPr>
              <a:t>endoplazmik</a:t>
            </a:r>
            <a:r>
              <a:rPr lang="tr-TR" altLang="en-US" sz="2800" dirty="0">
                <a:latin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</a:rPr>
              <a:t>retikulumda</a:t>
            </a:r>
            <a:r>
              <a:rPr lang="tr-TR" altLang="en-US" sz="2800" dirty="0">
                <a:latin typeface="Times New Roman" panose="02020603050405020304" pitchFamily="18" charset="0"/>
              </a:rPr>
              <a:t> sentez edildikten sonra </a:t>
            </a:r>
            <a:r>
              <a:rPr lang="tr-TR" altLang="en-US" sz="2800" dirty="0" err="1">
                <a:latin typeface="Times New Roman" panose="02020603050405020304" pitchFamily="18" charset="0"/>
              </a:rPr>
              <a:t>Golgi</a:t>
            </a:r>
            <a:r>
              <a:rPr lang="tr-TR" altLang="en-US" sz="2800" dirty="0">
                <a:latin typeface="Times New Roman" panose="02020603050405020304" pitchFamily="18" charset="0"/>
              </a:rPr>
              <a:t> sisteminde </a:t>
            </a:r>
            <a:r>
              <a:rPr lang="tr-TR" altLang="en-US" sz="2800" dirty="0" err="1">
                <a:latin typeface="Times New Roman" panose="02020603050405020304" pitchFamily="18" charset="0"/>
              </a:rPr>
              <a:t>membranöz</a:t>
            </a:r>
            <a:r>
              <a:rPr lang="tr-TR" altLang="en-US" sz="2800" dirty="0">
                <a:latin typeface="Times New Roman" panose="02020603050405020304" pitchFamily="18" charset="0"/>
              </a:rPr>
              <a:t> veziküller içinde depolanırlar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en-US" sz="2800" dirty="0" err="1">
                <a:latin typeface="Times New Roman" panose="02020603050405020304" pitchFamily="18" charset="0"/>
              </a:rPr>
              <a:t>Katekolaminler</a:t>
            </a:r>
            <a:r>
              <a:rPr lang="tr-TR" altLang="en-US" sz="2800" dirty="0">
                <a:latin typeface="Times New Roman" panose="02020603050405020304" pitchFamily="18" charset="0"/>
              </a:rPr>
              <a:t>, suda çözünür özellikli proteinler olan </a:t>
            </a:r>
            <a:r>
              <a:rPr lang="tr-TR" altLang="en-US" sz="2800" dirty="0" err="1">
                <a:latin typeface="Times New Roman" panose="02020603050405020304" pitchFamily="18" charset="0"/>
              </a:rPr>
              <a:t>kromograninler</a:t>
            </a:r>
            <a:r>
              <a:rPr lang="tr-TR" altLang="en-US" sz="2800" dirty="0">
                <a:latin typeface="Times New Roman" panose="02020603050405020304" pitchFamily="18" charset="0"/>
              </a:rPr>
              <a:t> ve ATP ile birlikte granüllerde depolanırlar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en-US" sz="2800" dirty="0" err="1">
                <a:latin typeface="Times New Roman" panose="02020603050405020304" pitchFamily="18" charset="0"/>
              </a:rPr>
              <a:t>Tiroglobulin</a:t>
            </a:r>
            <a:r>
              <a:rPr lang="tr-TR" altLang="en-US" sz="2800" dirty="0">
                <a:latin typeface="Times New Roman" panose="02020603050405020304" pitchFamily="18" charset="0"/>
              </a:rPr>
              <a:t> yapısındaki tiroit hormonları, tiroit </a:t>
            </a:r>
            <a:r>
              <a:rPr lang="tr-TR" altLang="en-US" sz="2800" dirty="0" err="1">
                <a:latin typeface="Times New Roman" panose="02020603050405020304" pitchFamily="18" charset="0"/>
              </a:rPr>
              <a:t>follikülleri</a:t>
            </a:r>
            <a:r>
              <a:rPr lang="tr-TR" altLang="en-US" sz="2800" dirty="0">
                <a:latin typeface="Times New Roman" panose="02020603050405020304" pitchFamily="18" charset="0"/>
              </a:rPr>
              <a:t> içinde depolanırlar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en-US" sz="2800" dirty="0" err="1">
                <a:latin typeface="Times New Roman" panose="02020603050405020304" pitchFamily="18" charset="0"/>
              </a:rPr>
              <a:t>Steroid</a:t>
            </a:r>
            <a:r>
              <a:rPr lang="tr-TR" altLang="en-US" sz="2800" dirty="0">
                <a:latin typeface="Times New Roman" panose="02020603050405020304" pitchFamily="18" charset="0"/>
              </a:rPr>
              <a:t> hormonlar, sentez sonrası hemen salgılanırlar, depolanmazlar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6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en-US" sz="2800" dirty="0">
                <a:latin typeface="Times New Roman" panose="02020603050405020304" pitchFamily="18" charset="0"/>
              </a:rPr>
              <a:t>Hormonlar belirli bir düzen içinde salgılanırlar. Salgılanma düzeni, sinir sistemi ile, negatif ve pozitif </a:t>
            </a:r>
            <a:r>
              <a:rPr lang="tr-TR" altLang="en-US" sz="2800" dirty="0" err="1">
                <a:latin typeface="Times New Roman" panose="02020603050405020304" pitchFamily="18" charset="0"/>
              </a:rPr>
              <a:t>feedback</a:t>
            </a:r>
            <a:r>
              <a:rPr lang="tr-TR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geri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besleme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tr-TR" altLang="en-US" sz="2800" dirty="0">
                <a:latin typeface="Times New Roman" panose="02020603050405020304" pitchFamily="18" charset="0"/>
              </a:rPr>
              <a:t>mekanizmalar ile kontrol edilmektedir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en-US" sz="2800" dirty="0">
                <a:latin typeface="Times New Roman" panose="02020603050405020304" pitchFamily="18" charset="0"/>
              </a:rPr>
              <a:t>Hormon salgılanmasının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tr-TR" altLang="en-US" sz="2800" dirty="0">
                <a:latin typeface="Times New Roman" panose="02020603050405020304" pitchFamily="18" charset="0"/>
              </a:rPr>
              <a:t>düzenlenmesi, kandaki kimyasal maddelerle ve tropik hormonlarla olabilir</a:t>
            </a:r>
          </a:p>
          <a:p>
            <a:pPr lvl="1"/>
            <a:r>
              <a:rPr lang="en-US" dirty="0" err="1" smtClean="0"/>
              <a:t>parathormon</a:t>
            </a:r>
            <a:r>
              <a:rPr lang="en-US" dirty="0" smtClean="0"/>
              <a:t> </a:t>
            </a:r>
            <a:r>
              <a:rPr lang="en-US" dirty="0" err="1" smtClean="0"/>
              <a:t>salgılanması</a:t>
            </a:r>
            <a:r>
              <a:rPr lang="tr-TR" dirty="0" smtClean="0"/>
              <a:t> </a:t>
            </a:r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/>
              <a:t>Ca+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düzenle</a:t>
            </a:r>
            <a:r>
              <a:rPr lang="tr-TR" dirty="0" err="1" smtClean="0"/>
              <a:t>nir</a:t>
            </a:r>
            <a:endParaRPr lang="tr-TR" dirty="0" smtClean="0"/>
          </a:p>
          <a:p>
            <a:pPr lvl="1"/>
            <a:r>
              <a:rPr lang="en-US" dirty="0" err="1" smtClean="0"/>
              <a:t>insülin</a:t>
            </a:r>
            <a:r>
              <a:rPr lang="en-US" dirty="0" smtClean="0"/>
              <a:t> </a:t>
            </a:r>
            <a:r>
              <a:rPr lang="en-US" dirty="0" err="1" smtClean="0"/>
              <a:t>salgılanması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glukoz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düzenle</a:t>
            </a:r>
            <a:r>
              <a:rPr lang="tr-TR" dirty="0" err="1" smtClean="0"/>
              <a:t>nir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12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061"/>
          <a:stretch/>
        </p:blipFill>
        <p:spPr>
          <a:xfrm>
            <a:off x="195072" y="1146975"/>
            <a:ext cx="4427376" cy="51736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85252" y="1447800"/>
            <a:ext cx="6997148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Peptid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amin</a:t>
            </a:r>
            <a:r>
              <a:rPr lang="en-US" sz="2000" dirty="0"/>
              <a:t> </a:t>
            </a:r>
            <a:r>
              <a:rPr lang="en-US" sz="2000" dirty="0" err="1"/>
              <a:t>hormonlar</a:t>
            </a:r>
            <a:r>
              <a:rPr lang="en-US" sz="2000" dirty="0"/>
              <a:t>, </a:t>
            </a:r>
            <a:r>
              <a:rPr lang="en-US" sz="2000" dirty="0" err="1"/>
              <a:t>steroit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tiroid</a:t>
            </a:r>
            <a:r>
              <a:rPr lang="en-US" sz="2000" dirty="0"/>
              <a:t> </a:t>
            </a:r>
            <a:r>
              <a:rPr lang="en-US" sz="2000" dirty="0" err="1"/>
              <a:t>hormonlardan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etki</a:t>
            </a:r>
            <a:r>
              <a:rPr lang="en-US" sz="2000" dirty="0"/>
              <a:t> </a:t>
            </a:r>
            <a:r>
              <a:rPr lang="en-US" sz="2000" dirty="0" err="1"/>
              <a:t>gösterirler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hormon-reseptör</a:t>
            </a:r>
            <a:r>
              <a:rPr lang="en-US" sz="2000" dirty="0"/>
              <a:t> </a:t>
            </a:r>
            <a:r>
              <a:rPr lang="en-US" sz="2000" dirty="0" err="1"/>
              <a:t>kompleksi</a:t>
            </a:r>
            <a:r>
              <a:rPr lang="en-US" sz="2000" dirty="0"/>
              <a:t> </a:t>
            </a:r>
            <a:r>
              <a:rPr lang="en-US" sz="2000" dirty="0" err="1"/>
              <a:t>oluşurken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hormon</a:t>
            </a:r>
            <a:r>
              <a:rPr lang="en-US" sz="2000" dirty="0"/>
              <a:t> </a:t>
            </a:r>
            <a:r>
              <a:rPr lang="en-US" sz="2000" dirty="0" err="1"/>
              <a:t>molekülü</a:t>
            </a:r>
            <a:r>
              <a:rPr lang="en-US" sz="2000" dirty="0"/>
              <a:t>, </a:t>
            </a:r>
            <a:r>
              <a:rPr lang="en-US" sz="2000" dirty="0" err="1"/>
              <a:t>pek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ikincil</a:t>
            </a:r>
            <a:r>
              <a:rPr lang="en-US" sz="2000" dirty="0"/>
              <a:t> </a:t>
            </a:r>
            <a:r>
              <a:rPr lang="en-US" sz="2000" dirty="0" err="1"/>
              <a:t>mesajcı</a:t>
            </a:r>
            <a:r>
              <a:rPr lang="en-US" sz="2000" dirty="0"/>
              <a:t> </a:t>
            </a:r>
            <a:r>
              <a:rPr lang="en-US" sz="2000" dirty="0" err="1"/>
              <a:t>molekülleri</a:t>
            </a:r>
            <a:r>
              <a:rPr lang="en-US" sz="2000" dirty="0"/>
              <a:t> </a:t>
            </a:r>
            <a:r>
              <a:rPr lang="en-US" sz="2000" dirty="0" err="1"/>
              <a:t>üreten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katalizörü</a:t>
            </a:r>
            <a:r>
              <a:rPr lang="en-US" sz="2000" dirty="0"/>
              <a:t> </a:t>
            </a:r>
            <a:r>
              <a:rPr lang="en-US" sz="2000" dirty="0" err="1" smtClean="0"/>
              <a:t>aktifleştirir</a:t>
            </a:r>
            <a:endParaRPr lang="tr-TR" sz="2000" dirty="0" smtClean="0"/>
          </a:p>
          <a:p>
            <a:pPr lvl="1" algn="just"/>
            <a:r>
              <a:rPr lang="en-US" sz="1800" dirty="0" err="1" smtClean="0"/>
              <a:t>böylece</a:t>
            </a:r>
            <a:r>
              <a:rPr lang="en-US" sz="1800" dirty="0" smtClean="0"/>
              <a:t> </a:t>
            </a:r>
            <a:r>
              <a:rPr lang="en-US" sz="1800" dirty="0" err="1"/>
              <a:t>reseptör</a:t>
            </a:r>
            <a:r>
              <a:rPr lang="en-US" sz="1800" dirty="0"/>
              <a:t> </a:t>
            </a:r>
            <a:r>
              <a:rPr lang="en-US" sz="1800" dirty="0" err="1"/>
              <a:t>sadece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üeticisi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değil</a:t>
            </a:r>
            <a:r>
              <a:rPr lang="en-US" sz="1800" dirty="0"/>
              <a:t>, </a:t>
            </a:r>
            <a:r>
              <a:rPr lang="en-US" sz="1800" dirty="0" err="1"/>
              <a:t>aynı</a:t>
            </a:r>
            <a:r>
              <a:rPr lang="en-US" sz="1800" dirty="0"/>
              <a:t> </a:t>
            </a:r>
            <a:r>
              <a:rPr lang="en-US" sz="1800" dirty="0" err="1"/>
              <a:t>zamanda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büyültücüsü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da </a:t>
            </a:r>
            <a:r>
              <a:rPr lang="en-US" sz="1800" dirty="0" err="1"/>
              <a:t>iş</a:t>
            </a:r>
            <a:r>
              <a:rPr lang="en-US" sz="1800" dirty="0"/>
              <a:t> </a:t>
            </a:r>
            <a:r>
              <a:rPr lang="en-US" sz="1800" dirty="0" err="1"/>
              <a:t>görür</a:t>
            </a:r>
            <a:r>
              <a:rPr lang="en-US" sz="1800" dirty="0"/>
              <a:t>. </a:t>
            </a:r>
            <a:endParaRPr lang="tr-TR" sz="1800" dirty="0" smtClean="0"/>
          </a:p>
          <a:p>
            <a:pPr algn="just"/>
            <a:r>
              <a:rPr lang="en-US" sz="2000" dirty="0" err="1" smtClean="0"/>
              <a:t>Pek</a:t>
            </a:r>
            <a:r>
              <a:rPr lang="en-US" sz="2000" dirty="0" smtClean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hormon</a:t>
            </a:r>
            <a:r>
              <a:rPr lang="en-US" sz="2000" dirty="0"/>
              <a:t>,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tr-TR" sz="2000" dirty="0" smtClean="0"/>
              <a:t>akışı (şelalesi) </a:t>
            </a:r>
            <a:r>
              <a:rPr lang="en-US" sz="2000" dirty="0" err="1" smtClean="0"/>
              <a:t>aracılığıyla</a:t>
            </a:r>
            <a:r>
              <a:rPr lang="en-US" sz="2000" dirty="0" smtClean="0"/>
              <a:t> </a:t>
            </a:r>
            <a:r>
              <a:rPr lang="en-US" sz="2000" dirty="0" err="1"/>
              <a:t>etki</a:t>
            </a:r>
            <a:r>
              <a:rPr lang="en-US" sz="2000" dirty="0"/>
              <a:t> </a:t>
            </a:r>
            <a:r>
              <a:rPr lang="en-US" sz="2000" dirty="0" err="1"/>
              <a:t>gösterir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tr-TR" sz="2000" dirty="0" smtClean="0"/>
              <a:t>akışta </a:t>
            </a:r>
            <a:r>
              <a:rPr lang="en-US" sz="2000" dirty="0" smtClean="0"/>
              <a:t>her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 smtClean="0"/>
              <a:t>basama</a:t>
            </a:r>
            <a:r>
              <a:rPr lang="tr-TR" sz="2000" dirty="0" err="1" smtClean="0"/>
              <a:t>kta</a:t>
            </a:r>
            <a:r>
              <a:rPr lang="en-US" sz="2000" dirty="0" smtClean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 smtClean="0"/>
              <a:t>ara ürün diğerini </a:t>
            </a:r>
            <a:r>
              <a:rPr lang="en-US" sz="2000" dirty="0" err="1" smtClean="0"/>
              <a:t>aktifleştirir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orijinal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büyültülmüş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smtClean="0"/>
              <a:t>Epinefrin hormonu ile </a:t>
            </a:r>
            <a:r>
              <a:rPr lang="en-US" sz="2000" dirty="0" err="1" smtClean="0"/>
              <a:t>glikojen</a:t>
            </a:r>
            <a:r>
              <a:rPr lang="en-US" sz="2000" dirty="0" smtClean="0"/>
              <a:t> </a:t>
            </a:r>
            <a:r>
              <a:rPr lang="en-US" sz="2000" dirty="0" err="1"/>
              <a:t>sentezi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yıkımının</a:t>
            </a:r>
            <a:r>
              <a:rPr lang="en-US" sz="2000" dirty="0"/>
              <a:t> </a:t>
            </a:r>
            <a:r>
              <a:rPr lang="en-US" sz="2000" dirty="0" err="1" smtClean="0"/>
              <a:t>düzenlenmesi</a:t>
            </a:r>
            <a:r>
              <a:rPr lang="tr-TR" sz="2000" dirty="0" smtClean="0"/>
              <a:t> sinyal akışı, </a:t>
            </a:r>
            <a:r>
              <a:rPr lang="tr-TR" sz="2000" dirty="0" err="1" smtClean="0"/>
              <a:t>amplifikasyon</a:t>
            </a:r>
            <a:r>
              <a:rPr lang="tr-TR" sz="2000" dirty="0" smtClean="0"/>
              <a:t> ve entegrasyon terminolojisinin anlaşılması için önemli örnektir (araştırma ödevi: Epinefrin kontrollü glikojen yıkımı)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246477"/>
            <a:ext cx="10363200" cy="59966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Hormon</a:t>
            </a:r>
            <a:r>
              <a:rPr lang="tr-TR" sz="3200" dirty="0" err="1" smtClean="0"/>
              <a:t>ların</a:t>
            </a:r>
            <a:r>
              <a:rPr lang="en-US" sz="3200" dirty="0" smtClean="0"/>
              <a:t> </a:t>
            </a:r>
            <a:r>
              <a:rPr lang="en-US" sz="3200" dirty="0" err="1"/>
              <a:t>etki</a:t>
            </a:r>
            <a:r>
              <a:rPr lang="en-US" sz="3200" dirty="0"/>
              <a:t> </a:t>
            </a:r>
            <a:r>
              <a:rPr lang="en-US" sz="3200" dirty="0" err="1"/>
              <a:t>mekanizmaları</a:t>
            </a:r>
            <a:r>
              <a:rPr lang="en-US" sz="3200" dirty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95072" y="851972"/>
            <a:ext cx="262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Peptid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amin</a:t>
            </a:r>
            <a:r>
              <a:rPr lang="en-US" dirty="0"/>
              <a:t> </a:t>
            </a:r>
            <a:r>
              <a:rPr lang="en-US" dirty="0" err="1"/>
              <a:t>hormonlar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16910" y="807289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Steroit</a:t>
            </a:r>
            <a:r>
              <a:rPr lang="tr-TR" dirty="0" smtClean="0"/>
              <a:t> hormonlar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93" y="89452"/>
            <a:ext cx="4014389" cy="5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063751" y="260351"/>
            <a:ext cx="8208963" cy="714375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000" b="1">
                <a:latin typeface="Times New Roman" panose="02020603050405020304" pitchFamily="18" charset="0"/>
              </a:rPr>
              <a:t>Hormon salgılanmasının sinir sistemi ile düzenlenmesi pek çok hormon için geçerlidir</a:t>
            </a:r>
          </a:p>
        </p:txBody>
      </p:sp>
      <p:pic>
        <p:nvPicPr>
          <p:cNvPr id="14339" name="Picture 4" descr="sinirseldüzenlen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74726"/>
            <a:ext cx="7302500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en-US" sz="2800" b="1" dirty="0">
                <a:latin typeface="Calibri" panose="020F0502020204030204" pitchFamily="34" charset="0"/>
              </a:rPr>
              <a:t>Endokrin sistem hormonları ritmik şekilde salgıla</a:t>
            </a:r>
            <a:r>
              <a:rPr lang="en-US" altLang="en-US" sz="2800" b="1" dirty="0" err="1">
                <a:latin typeface="Calibri" panose="020F0502020204030204" pitchFamily="34" charset="0"/>
              </a:rPr>
              <a:t>nırlar</a:t>
            </a:r>
            <a:endParaRPr lang="tr-TR" altLang="en-US" sz="2800" b="1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altLang="en-US" sz="2800" b="1" i="1" dirty="0" err="1">
                <a:latin typeface="Calibri" panose="020F0502020204030204" pitchFamily="34" charset="0"/>
              </a:rPr>
              <a:t>sirkadiyen</a:t>
            </a:r>
            <a:r>
              <a:rPr lang="tr-TR" altLang="en-US" sz="2800" dirty="0">
                <a:latin typeface="Calibri" panose="020F0502020204030204" pitchFamily="34" charset="0"/>
              </a:rPr>
              <a:t> veya </a:t>
            </a:r>
            <a:r>
              <a:rPr lang="tr-TR" altLang="en-US" sz="2800" b="1" i="1" dirty="0" err="1">
                <a:latin typeface="Calibri" panose="020F0502020204030204" pitchFamily="34" charset="0"/>
              </a:rPr>
              <a:t>diurnal</a:t>
            </a:r>
            <a:r>
              <a:rPr lang="tr-TR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salgılanma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</a:p>
          <a:p>
            <a:pPr marL="342900" algn="just">
              <a:spcBef>
                <a:spcPct val="50000"/>
              </a:spcBef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24 saatlik aralıklarla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tekrarlanan</a:t>
            </a:r>
            <a:r>
              <a:rPr lang="en-US" altLang="en-US" sz="2800" dirty="0">
                <a:latin typeface="Calibri" panose="020F0502020204030204" pitchFamily="34" charset="0"/>
              </a:rPr>
              <a:t>,</a:t>
            </a:r>
            <a:r>
              <a:rPr lang="tr-TR" altLang="en-US" sz="2800" dirty="0">
                <a:latin typeface="Calibri" panose="020F0502020204030204" pitchFamily="34" charset="0"/>
              </a:rPr>
              <a:t> genellikle karanlık/aydınlık ve uyku ile eşzamanlı </a:t>
            </a:r>
            <a:r>
              <a:rPr lang="en-US" altLang="en-US" sz="2800" dirty="0" err="1">
                <a:latin typeface="Calibri" panose="020F0502020204030204" pitchFamily="34" charset="0"/>
              </a:rPr>
              <a:t>olarak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hormonların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salgılanma</a:t>
            </a:r>
            <a:r>
              <a:rPr lang="en-US" altLang="en-US" sz="2800" dirty="0" err="1">
                <a:latin typeface="Calibri" panose="020F0502020204030204" pitchFamily="34" charset="0"/>
              </a:rPr>
              <a:t>sına</a:t>
            </a:r>
            <a:r>
              <a:rPr lang="en-US" altLang="en-US" sz="2800" dirty="0">
                <a:latin typeface="Calibri" panose="020F0502020204030204" pitchFamily="34" charset="0"/>
              </a:rPr>
              <a:t> den</a:t>
            </a:r>
            <a:r>
              <a:rPr lang="tr-TR" altLang="en-US" sz="2800" dirty="0">
                <a:latin typeface="Calibri" panose="020F0502020204030204" pitchFamily="34" charset="0"/>
              </a:rPr>
              <a:t>ir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  <a:p>
            <a:pPr marL="342900" algn="just">
              <a:spcBef>
                <a:spcPct val="50000"/>
              </a:spcBef>
              <a:defRPr/>
            </a:pPr>
            <a:r>
              <a:rPr lang="en-US" altLang="en-US" sz="2800" dirty="0" err="1">
                <a:latin typeface="Calibri" panose="020F0502020204030204" pitchFamily="34" charset="0"/>
              </a:rPr>
              <a:t>Ör</a:t>
            </a:r>
            <a:r>
              <a:rPr lang="en-US" altLang="en-US" sz="2800" dirty="0">
                <a:latin typeface="Calibri" panose="020F0502020204030204" pitchFamily="34" charset="0"/>
              </a:rPr>
              <a:t>: </a:t>
            </a:r>
            <a:r>
              <a:rPr lang="tr-TR" altLang="en-US" sz="2800" dirty="0">
                <a:latin typeface="Calibri" panose="020F0502020204030204" pitchFamily="34" charset="0"/>
              </a:rPr>
              <a:t>Hipofiz hormonlar</a:t>
            </a:r>
            <a:r>
              <a:rPr lang="en-US" altLang="en-US" sz="2800" dirty="0" err="1">
                <a:latin typeface="Calibri" panose="020F0502020204030204" pitchFamily="34" charset="0"/>
              </a:rPr>
              <a:t>ı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altLang="en-US" sz="2800" b="1" i="1" dirty="0" err="1">
                <a:latin typeface="Calibri" panose="020F0502020204030204" pitchFamily="34" charset="0"/>
              </a:rPr>
              <a:t>ultradiyen</a:t>
            </a:r>
            <a:r>
              <a:rPr lang="tr-TR" altLang="en-US" sz="2800" b="1" i="1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salgılanma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endParaRPr lang="en-US" altLang="en-US" sz="2800" b="1" i="1" dirty="0">
              <a:latin typeface="Calibri" panose="020F0502020204030204" pitchFamily="34" charset="0"/>
            </a:endParaRPr>
          </a:p>
          <a:p>
            <a:pPr marL="342900" indent="-285750" algn="just">
              <a:spcBef>
                <a:spcPct val="500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800" dirty="0" err="1">
                <a:latin typeface="Calibri" panose="020F0502020204030204" pitchFamily="34" charset="0"/>
              </a:rPr>
              <a:t>Ritmik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olarak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ve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24 saatten daha kısa aralıklarla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tekrarlayan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hormon</a:t>
            </a:r>
            <a:r>
              <a:rPr lang="tr-TR" altLang="en-US" sz="2800" dirty="0">
                <a:latin typeface="Calibri" panose="020F0502020204030204" pitchFamily="34" charset="0"/>
              </a:rPr>
              <a:t> salgılanma</a:t>
            </a:r>
            <a:r>
              <a:rPr lang="en-US" altLang="en-US" sz="2800" dirty="0" err="1">
                <a:latin typeface="Calibri" panose="020F0502020204030204" pitchFamily="34" charset="0"/>
              </a:rPr>
              <a:t>sına</a:t>
            </a:r>
            <a:r>
              <a:rPr lang="en-US" altLang="en-US" sz="2800" dirty="0">
                <a:latin typeface="Calibri" panose="020F0502020204030204" pitchFamily="34" charset="0"/>
              </a:rPr>
              <a:t> den</a:t>
            </a:r>
            <a:r>
              <a:rPr lang="tr-TR" altLang="en-US" sz="2800" dirty="0">
                <a:latin typeface="Calibri" panose="020F0502020204030204" pitchFamily="34" charset="0"/>
              </a:rPr>
              <a:t>ir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err="1">
                <a:latin typeface="Calibri" panose="020F0502020204030204" pitchFamily="34" charset="0"/>
              </a:rPr>
              <a:t>İnf</a:t>
            </a:r>
            <a:r>
              <a:rPr lang="tr-TR" altLang="en-US" sz="2800" b="1" i="1" dirty="0" err="1">
                <a:latin typeface="Calibri" panose="020F0502020204030204" pitchFamily="34" charset="0"/>
              </a:rPr>
              <a:t>radiyen</a:t>
            </a:r>
            <a:r>
              <a:rPr lang="tr-TR" altLang="en-US" sz="2800" b="1" i="1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salgılanma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endParaRPr lang="en-US" altLang="en-US" sz="2800" b="1" i="1" dirty="0">
              <a:latin typeface="Calibri" panose="020F0502020204030204" pitchFamily="34" charset="0"/>
            </a:endParaRPr>
          </a:p>
          <a:p>
            <a:pPr marL="285750" algn="just">
              <a:spcBef>
                <a:spcPct val="50000"/>
              </a:spcBef>
              <a:defRPr/>
            </a:pPr>
            <a:r>
              <a:rPr lang="tr-TR" altLang="en-US" sz="2800" dirty="0">
                <a:latin typeface="Calibri" panose="020F0502020204030204" pitchFamily="34" charset="0"/>
              </a:rPr>
              <a:t>Dişi cinsiyet hormonlarının 30 günlük aralarla tekrarlayan salgılanma şekli</a:t>
            </a:r>
            <a:r>
              <a:rPr lang="en-US" altLang="en-US" sz="2800" dirty="0">
                <a:latin typeface="Calibri" panose="020F0502020204030204" pitchFamily="34" charset="0"/>
              </a:rPr>
              <a:t>ne </a:t>
            </a:r>
            <a:r>
              <a:rPr lang="en-US" altLang="en-US" sz="2800" dirty="0" err="1">
                <a:latin typeface="Calibri" panose="020F0502020204030204" pitchFamily="34" charset="0"/>
              </a:rPr>
              <a:t>denir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  <a:endParaRPr lang="tr-TR" altLang="en-US" sz="2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0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2" y="1404041"/>
            <a:ext cx="10363200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altLang="en-US" sz="2800" dirty="0">
                <a:latin typeface="Calibri" panose="020F0502020204030204" pitchFamily="34" charset="0"/>
              </a:rPr>
              <a:t>Hormonlar, kanda serbest veya proteinlere bağlı olarak bulunurlar</a:t>
            </a:r>
          </a:p>
          <a:p>
            <a:pPr>
              <a:spcBef>
                <a:spcPct val="50000"/>
              </a:spcBef>
            </a:pPr>
            <a:r>
              <a:rPr lang="tr-TR" altLang="en-US" sz="2800" dirty="0" err="1">
                <a:latin typeface="Calibri" panose="020F0502020204030204" pitchFamily="34" charset="0"/>
              </a:rPr>
              <a:t>Hidrofilik</a:t>
            </a:r>
            <a:r>
              <a:rPr lang="tr-TR" altLang="en-US" sz="2800" dirty="0">
                <a:latin typeface="Calibri" panose="020F0502020204030204" pitchFamily="34" charset="0"/>
              </a:rPr>
              <a:t> özellikli </a:t>
            </a:r>
            <a:r>
              <a:rPr lang="tr-TR" altLang="en-US" sz="2800" dirty="0" err="1">
                <a:latin typeface="Calibri" panose="020F0502020204030204" pitchFamily="34" charset="0"/>
              </a:rPr>
              <a:t>katekolaminler</a:t>
            </a:r>
            <a:r>
              <a:rPr lang="tr-TR" altLang="en-US" sz="2800" dirty="0">
                <a:latin typeface="Calibri" panose="020F0502020204030204" pitchFamily="34" charset="0"/>
              </a:rPr>
              <a:t> ve </a:t>
            </a:r>
            <a:r>
              <a:rPr lang="tr-TR" altLang="en-US" sz="2800" dirty="0" err="1">
                <a:latin typeface="Calibri" panose="020F0502020204030204" pitchFamily="34" charset="0"/>
              </a:rPr>
              <a:t>peptit</a:t>
            </a:r>
            <a:r>
              <a:rPr lang="tr-TR" altLang="en-US" sz="2800" dirty="0">
                <a:latin typeface="Calibri" panose="020F0502020204030204" pitchFamily="34" charset="0"/>
              </a:rPr>
              <a:t>/protein yapılı hormonların büyük çoğunluğu serbest olarak bulunurlar</a:t>
            </a:r>
          </a:p>
          <a:p>
            <a:pPr>
              <a:spcBef>
                <a:spcPct val="50000"/>
              </a:spcBef>
            </a:pPr>
            <a:r>
              <a:rPr lang="tr-TR" altLang="en-US" sz="2800" dirty="0" err="1">
                <a:latin typeface="Calibri" panose="020F0502020204030204" pitchFamily="34" charset="0"/>
              </a:rPr>
              <a:t>Hidrofobik</a:t>
            </a:r>
            <a:r>
              <a:rPr lang="tr-TR" altLang="en-US" sz="2800" dirty="0">
                <a:latin typeface="Calibri" panose="020F0502020204030204" pitchFamily="34" charset="0"/>
              </a:rPr>
              <a:t> özellikli tiroit hormonları ile </a:t>
            </a:r>
            <a:r>
              <a:rPr lang="tr-TR" altLang="en-US" sz="2800" dirty="0" err="1">
                <a:latin typeface="Calibri" panose="020F0502020204030204" pitchFamily="34" charset="0"/>
              </a:rPr>
              <a:t>steroid</a:t>
            </a:r>
            <a:r>
              <a:rPr lang="tr-TR" altLang="en-US" sz="2800" dirty="0">
                <a:latin typeface="Calibri" panose="020F0502020204030204" pitchFamily="34" charset="0"/>
              </a:rPr>
              <a:t> hormonlar proteinlere bağlı olarak bulunurlar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Hormonların taşınmaları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47" y="3393704"/>
            <a:ext cx="3523793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en-US" sz="2800" dirty="0">
                <a:latin typeface="Calibri" panose="020F0502020204030204" pitchFamily="34" charset="0"/>
              </a:rPr>
              <a:t>Hormonlar, özgül reseptörlerinin bulunduğu bir veya birkaç dokuda (hedef dokular) etki gösterirler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en-US" sz="2800" dirty="0">
                <a:latin typeface="Calibri" panose="020F0502020204030204" pitchFamily="34" charset="0"/>
              </a:rPr>
              <a:t>Reseptörler, plazma </a:t>
            </a:r>
            <a:r>
              <a:rPr lang="tr-TR" altLang="en-US" sz="2800" dirty="0" err="1">
                <a:latin typeface="Calibri" panose="020F0502020204030204" pitchFamily="34" charset="0"/>
              </a:rPr>
              <a:t>membranında</a:t>
            </a:r>
            <a:r>
              <a:rPr lang="tr-TR" altLang="en-US" sz="2800" dirty="0">
                <a:latin typeface="Calibri" panose="020F0502020204030204" pitchFamily="34" charset="0"/>
              </a:rPr>
              <a:t>, sitoplazmada veya çekirdekte bulunurlar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en-US" sz="2800" dirty="0">
                <a:latin typeface="Calibri" panose="020F0502020204030204" pitchFamily="34" charset="0"/>
              </a:rPr>
              <a:t>Reseptörler, çoğunlukla </a:t>
            </a:r>
            <a:r>
              <a:rPr lang="tr-TR" altLang="en-US" sz="2800" dirty="0" err="1">
                <a:latin typeface="Calibri" panose="020F0502020204030204" pitchFamily="34" charset="0"/>
              </a:rPr>
              <a:t>glikoprotein</a:t>
            </a:r>
            <a:r>
              <a:rPr lang="tr-TR" altLang="en-US" sz="2800" dirty="0">
                <a:latin typeface="Calibri" panose="020F0502020204030204" pitchFamily="34" charset="0"/>
              </a:rPr>
              <a:t> yapısındadırlar, hormonu tanır ve bağlarlar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altLang="en-US" sz="2800" dirty="0">
                <a:latin typeface="Calibri" panose="020F0502020204030204" pitchFamily="34" charset="0"/>
              </a:rPr>
              <a:t>Hormon-reseptör kompleksinin oluşumuyla hücre içi </a:t>
            </a:r>
            <a:r>
              <a:rPr lang="tr-TR" altLang="en-US" sz="2800" dirty="0" err="1">
                <a:latin typeface="Calibri" panose="020F0502020204030204" pitchFamily="34" charset="0"/>
              </a:rPr>
              <a:t>metabolik</a:t>
            </a:r>
            <a:r>
              <a:rPr lang="tr-TR" altLang="en-US" sz="2800" dirty="0">
                <a:latin typeface="Calibri" panose="020F0502020204030204" pitchFamily="34" charset="0"/>
              </a:rPr>
              <a:t> olayı etkileyecek sinyal oluşumu mekanizması uyarılır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Hormon reseptörleri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2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10" y="392154"/>
            <a:ext cx="7364606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1" y="838200"/>
            <a:ext cx="11598964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Hücrelerin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zarının</a:t>
            </a:r>
            <a:r>
              <a:rPr lang="en-US" dirty="0"/>
              <a:t> </a:t>
            </a:r>
            <a:r>
              <a:rPr lang="en-US" dirty="0" err="1"/>
              <a:t>ötesinden</a:t>
            </a:r>
            <a:r>
              <a:rPr lang="en-US" dirty="0"/>
              <a:t> </a:t>
            </a:r>
            <a:r>
              <a:rPr lang="en-US" dirty="0" err="1"/>
              <a:t>sinyaller</a:t>
            </a:r>
            <a:r>
              <a:rPr lang="en-US" dirty="0"/>
              <a:t> </a:t>
            </a:r>
            <a:r>
              <a:rPr lang="en-US" dirty="0" err="1"/>
              <a:t>almaları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sinyallere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düzenlemeler</a:t>
            </a:r>
            <a:r>
              <a:rPr lang="en-US" dirty="0"/>
              <a:t> </a:t>
            </a:r>
            <a:r>
              <a:rPr lang="en-US" dirty="0" err="1"/>
              <a:t>yapma</a:t>
            </a:r>
            <a:r>
              <a:rPr lang="en-US" dirty="0"/>
              <a:t> </a:t>
            </a:r>
            <a:r>
              <a:rPr lang="en-US" dirty="0" err="1"/>
              <a:t>yetenekleri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temeldir</a:t>
            </a:r>
            <a:endParaRPr lang="tr-TR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sinyaller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sinyallere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yanıtlar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tr-TR" dirty="0" smtClean="0"/>
              <a:t>çeşitlidir</a:t>
            </a:r>
          </a:p>
          <a:p>
            <a:pPr algn="just"/>
            <a:r>
              <a:rPr lang="tr-TR" dirty="0" smtClean="0"/>
              <a:t>O</a:t>
            </a:r>
            <a:r>
              <a:rPr lang="en-US" dirty="0" err="1" smtClean="0"/>
              <a:t>rganizmalar</a:t>
            </a:r>
            <a:r>
              <a:rPr lang="en-US" dirty="0" smtClean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 smtClean="0"/>
              <a:t>dışı</a:t>
            </a:r>
            <a:r>
              <a:rPr lang="tr-TR" dirty="0" smtClean="0"/>
              <a:t> ve içi</a:t>
            </a:r>
            <a:r>
              <a:rPr lang="en-US" dirty="0" smtClean="0"/>
              <a:t> </a:t>
            </a:r>
            <a:r>
              <a:rPr lang="en-US" dirty="0" err="1"/>
              <a:t>sinyalleri</a:t>
            </a:r>
            <a:r>
              <a:rPr lang="en-US" dirty="0"/>
              <a:t> </a:t>
            </a:r>
            <a:r>
              <a:rPr lang="en-US" dirty="0" err="1"/>
              <a:t>algılamak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 smtClean="0"/>
              <a:t>aktarmak</a:t>
            </a:r>
            <a:r>
              <a:rPr lang="en-US" dirty="0" smtClean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 smtClean="0"/>
              <a:t>farklı </a:t>
            </a:r>
            <a:r>
              <a:rPr lang="en-US" dirty="0" err="1" smtClean="0"/>
              <a:t>mekanizma</a:t>
            </a:r>
            <a:r>
              <a:rPr lang="tr-TR" dirty="0" err="1" smtClean="0"/>
              <a:t>ları</a:t>
            </a:r>
            <a:r>
              <a:rPr lang="tr-TR" dirty="0" smtClean="0"/>
              <a:t> kullanırlar </a:t>
            </a:r>
          </a:p>
          <a:p>
            <a:pPr algn="just"/>
            <a:r>
              <a:rPr lang="tr-TR" dirty="0" smtClean="0"/>
              <a:t>Sinyal iletimi sürecinde kullanılan temel </a:t>
            </a:r>
            <a:r>
              <a:rPr lang="tr-TR" dirty="0" smtClean="0"/>
              <a:t>mekanizmalar evrimsel süreçte korunmuştur.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4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2852" y="1447800"/>
            <a:ext cx="10959548" cy="4572000"/>
          </a:xfrm>
        </p:spPr>
        <p:txBody>
          <a:bodyPr>
            <a:normAutofit fontScale="92500" lnSpcReduction="10000"/>
          </a:bodyPr>
          <a:lstStyle/>
          <a:p>
            <a:r>
              <a:rPr lang="tr-TR" altLang="en-US" sz="2800" dirty="0" err="1">
                <a:latin typeface="Times New Roman" panose="02020603050405020304" pitchFamily="18" charset="0"/>
              </a:rPr>
              <a:t>Gastrointestinal</a:t>
            </a:r>
            <a:r>
              <a:rPr lang="tr-TR" altLang="en-US" sz="2800" dirty="0">
                <a:latin typeface="Times New Roman" panose="02020603050405020304" pitchFamily="18" charset="0"/>
              </a:rPr>
              <a:t> sistemde bulunan farklı endokrin hücrelerden sentez edilen çok sayıda </a:t>
            </a:r>
            <a:r>
              <a:rPr lang="tr-TR" altLang="en-US" sz="2800" dirty="0" err="1">
                <a:latin typeface="Times New Roman" panose="02020603050405020304" pitchFamily="18" charset="0"/>
              </a:rPr>
              <a:t>polipeptide</a:t>
            </a:r>
            <a:r>
              <a:rPr lang="tr-TR" altLang="en-US" sz="2800" dirty="0">
                <a:latin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</a:rPr>
              <a:t>gastrointestinal</a:t>
            </a:r>
            <a:r>
              <a:rPr lang="tr-TR" altLang="en-US" sz="2800" dirty="0">
                <a:latin typeface="Times New Roman" panose="02020603050405020304" pitchFamily="18" charset="0"/>
              </a:rPr>
              <a:t> hormonlar adı verilir. Bunların bir bölümü </a:t>
            </a:r>
            <a:r>
              <a:rPr lang="tr-TR" altLang="en-US" sz="2800" dirty="0" err="1">
                <a:latin typeface="Times New Roman" panose="02020603050405020304" pitchFamily="18" charset="0"/>
              </a:rPr>
              <a:t>hipotalamusta</a:t>
            </a:r>
            <a:r>
              <a:rPr lang="tr-TR" altLang="en-US" sz="2800" dirty="0">
                <a:latin typeface="Times New Roman" panose="02020603050405020304" pitchFamily="18" charset="0"/>
              </a:rPr>
              <a:t> ve sinir sisteminde de bulunurlar</a:t>
            </a: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Gastrin</a:t>
            </a:r>
            <a:endParaRPr lang="tr-TR" altLang="en-US" dirty="0">
              <a:latin typeface="Times New Roman" panose="02020603050405020304" pitchFamily="18" charset="0"/>
            </a:endParaRP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Kolesistokinin-pankreozimin</a:t>
            </a:r>
            <a:r>
              <a:rPr lang="tr-TR" altLang="en-US" dirty="0">
                <a:latin typeface="Times New Roman" panose="02020603050405020304" pitchFamily="18" charset="0"/>
              </a:rPr>
              <a:t> (CCK-PZ)</a:t>
            </a: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Sekretin</a:t>
            </a:r>
            <a:endParaRPr lang="tr-TR" altLang="en-US" dirty="0">
              <a:latin typeface="Times New Roman" panose="02020603050405020304" pitchFamily="18" charset="0"/>
            </a:endParaRP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Gastrik</a:t>
            </a:r>
            <a:r>
              <a:rPr lang="tr-TR" altLang="en-US" dirty="0">
                <a:latin typeface="Times New Roman" panose="02020603050405020304" pitchFamily="18" charset="0"/>
              </a:rPr>
              <a:t> inhibitör </a:t>
            </a:r>
            <a:r>
              <a:rPr lang="tr-TR" altLang="en-US" dirty="0" err="1">
                <a:latin typeface="Times New Roman" panose="02020603050405020304" pitchFamily="18" charset="0"/>
              </a:rPr>
              <a:t>polipeptit</a:t>
            </a:r>
            <a:endParaRPr lang="tr-TR" altLang="en-US" dirty="0">
              <a:latin typeface="Times New Roman" panose="02020603050405020304" pitchFamily="18" charset="0"/>
            </a:endParaRP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Vazoaktif</a:t>
            </a:r>
            <a:r>
              <a:rPr lang="tr-TR" altLang="en-US" dirty="0">
                <a:latin typeface="Times New Roman" panose="02020603050405020304" pitchFamily="18" charset="0"/>
              </a:rPr>
              <a:t> </a:t>
            </a:r>
            <a:r>
              <a:rPr lang="tr-TR" altLang="en-US" dirty="0" err="1">
                <a:latin typeface="Times New Roman" panose="02020603050405020304" pitchFamily="18" charset="0"/>
              </a:rPr>
              <a:t>intestinal</a:t>
            </a:r>
            <a:r>
              <a:rPr lang="tr-TR" altLang="en-US" dirty="0">
                <a:latin typeface="Times New Roman" panose="02020603050405020304" pitchFamily="18" charset="0"/>
              </a:rPr>
              <a:t> </a:t>
            </a:r>
            <a:r>
              <a:rPr lang="tr-TR" altLang="en-US" dirty="0" err="1">
                <a:latin typeface="Times New Roman" panose="02020603050405020304" pitchFamily="18" charset="0"/>
              </a:rPr>
              <a:t>polipeptit</a:t>
            </a:r>
            <a:r>
              <a:rPr lang="tr-TR" altLang="en-US" dirty="0">
                <a:latin typeface="Times New Roman" panose="02020603050405020304" pitchFamily="18" charset="0"/>
              </a:rPr>
              <a:t> (VİP)</a:t>
            </a: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Somatostatin</a:t>
            </a:r>
            <a:endParaRPr lang="tr-TR" altLang="en-US" dirty="0">
              <a:latin typeface="Times New Roman" panose="02020603050405020304" pitchFamily="18" charset="0"/>
            </a:endParaRP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Motilin</a:t>
            </a:r>
            <a:endParaRPr lang="tr-TR" altLang="en-US" dirty="0">
              <a:latin typeface="Times New Roman" panose="02020603050405020304" pitchFamily="18" charset="0"/>
            </a:endParaRP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Pankreatik</a:t>
            </a:r>
            <a:r>
              <a:rPr lang="tr-TR" altLang="en-US" dirty="0">
                <a:latin typeface="Times New Roman" panose="02020603050405020304" pitchFamily="18" charset="0"/>
              </a:rPr>
              <a:t> </a:t>
            </a:r>
            <a:r>
              <a:rPr lang="tr-TR" altLang="en-US" dirty="0" err="1">
                <a:latin typeface="Times New Roman" panose="02020603050405020304" pitchFamily="18" charset="0"/>
              </a:rPr>
              <a:t>polipeptit</a:t>
            </a:r>
            <a:endParaRPr lang="tr-TR" altLang="en-US" dirty="0">
              <a:latin typeface="Times New Roman" panose="02020603050405020304" pitchFamily="18" charset="0"/>
            </a:endParaRPr>
          </a:p>
          <a:p>
            <a:pPr lvl="1"/>
            <a:r>
              <a:rPr lang="tr-TR" altLang="en-US" dirty="0" err="1">
                <a:latin typeface="Times New Roman" panose="02020603050405020304" pitchFamily="18" charset="0"/>
              </a:rPr>
              <a:t>Enkefalinler</a:t>
            </a:r>
            <a:endParaRPr lang="tr-TR" alt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b="1" dirty="0" err="1"/>
              <a:t>Gastrointestinal</a:t>
            </a:r>
            <a:r>
              <a:rPr lang="tr-TR" altLang="en-US" b="1" dirty="0"/>
              <a:t> hormonlar ve diğer doku hormonları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3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2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97" y="76200"/>
            <a:ext cx="10157354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Sinyal </a:t>
            </a:r>
            <a:r>
              <a:rPr lang="en-US" sz="3200" dirty="0" err="1"/>
              <a:t>İletiminin</a:t>
            </a:r>
            <a:r>
              <a:rPr lang="en-US" sz="3200" dirty="0"/>
              <a:t>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Özellikleri</a:t>
            </a:r>
            <a:r>
              <a:rPr lang="en-US" sz="3200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1506200" cy="60198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Özgüllük</a:t>
            </a:r>
            <a:r>
              <a:rPr lang="en-US" sz="2000" dirty="0" smtClean="0"/>
              <a:t>:</a:t>
            </a:r>
          </a:p>
          <a:p>
            <a:pPr lvl="1" algn="just"/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reseptör</a:t>
            </a:r>
            <a:r>
              <a:rPr lang="en-US" sz="2000" dirty="0"/>
              <a:t> </a:t>
            </a:r>
            <a:r>
              <a:rPr lang="en-US" sz="2000" dirty="0" err="1"/>
              <a:t>molekülleri</a:t>
            </a:r>
            <a:r>
              <a:rPr lang="en-US" sz="2000" dirty="0"/>
              <a:t> </a:t>
            </a:r>
            <a:r>
              <a:rPr lang="en-US" sz="2000" dirty="0" err="1"/>
              <a:t>arasındaki</a:t>
            </a:r>
            <a:r>
              <a:rPr lang="en-US" sz="2000" dirty="0"/>
              <a:t> </a:t>
            </a:r>
            <a:r>
              <a:rPr lang="en-US" sz="2000" dirty="0" err="1"/>
              <a:t>enzim</a:t>
            </a:r>
            <a:r>
              <a:rPr lang="en-US" sz="2000" dirty="0"/>
              <a:t> - </a:t>
            </a:r>
            <a:r>
              <a:rPr lang="en-US" sz="2000" dirty="0" err="1"/>
              <a:t>substrat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antijen</a:t>
            </a:r>
            <a:r>
              <a:rPr lang="en-US" sz="2000" dirty="0"/>
              <a:t> - </a:t>
            </a:r>
            <a:r>
              <a:rPr lang="en-US" sz="2000" dirty="0" err="1"/>
              <a:t>antikor</a:t>
            </a:r>
            <a:r>
              <a:rPr lang="en-US" sz="2000" dirty="0"/>
              <a:t> </a:t>
            </a:r>
            <a:r>
              <a:rPr lang="en-US" sz="2000" dirty="0" err="1"/>
              <a:t>etkileşimlerinde</a:t>
            </a:r>
            <a:r>
              <a:rPr lang="en-US" sz="2000" dirty="0"/>
              <a:t> </a:t>
            </a:r>
            <a:r>
              <a:rPr lang="en-US" sz="2000" dirty="0" err="1"/>
              <a:t>benzeri</a:t>
            </a:r>
            <a:r>
              <a:rPr lang="en-US" sz="2000" dirty="0"/>
              <a:t> </a:t>
            </a:r>
            <a:r>
              <a:rPr lang="en-US" sz="2000" dirty="0" err="1"/>
              <a:t>görülen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zayıf</a:t>
            </a:r>
            <a:r>
              <a:rPr lang="en-US" sz="2000" dirty="0"/>
              <a:t> (</a:t>
            </a:r>
            <a:r>
              <a:rPr lang="en-US" sz="2000" dirty="0" err="1"/>
              <a:t>nonkovalent</a:t>
            </a:r>
            <a:r>
              <a:rPr lang="en-US" sz="2000" dirty="0"/>
              <a:t>) </a:t>
            </a:r>
            <a:r>
              <a:rPr lang="en-US" sz="2000" dirty="0" err="1"/>
              <a:t>güçler</a:t>
            </a:r>
            <a:r>
              <a:rPr lang="en-US" sz="2000" dirty="0"/>
              <a:t> </a:t>
            </a:r>
            <a:r>
              <a:rPr lang="en-US" sz="2000" dirty="0" err="1"/>
              <a:t>aracılığıyla</a:t>
            </a:r>
            <a:r>
              <a:rPr lang="en-US" sz="2000" dirty="0"/>
              <a:t> </a:t>
            </a:r>
            <a:r>
              <a:rPr lang="en-US" sz="2000" dirty="0" err="1"/>
              <a:t>oluşturulan</a:t>
            </a:r>
            <a:r>
              <a:rPr lang="en-US" sz="2000" dirty="0"/>
              <a:t> </a:t>
            </a:r>
            <a:r>
              <a:rPr lang="en-US" sz="2000" dirty="0" err="1"/>
              <a:t>hassas</a:t>
            </a:r>
            <a:r>
              <a:rPr lang="en-US" sz="2000" dirty="0"/>
              <a:t> </a:t>
            </a:r>
            <a:r>
              <a:rPr lang="en-US" sz="2000" dirty="0" err="1"/>
              <a:t>moleküler</a:t>
            </a:r>
            <a:r>
              <a:rPr lang="en-US" sz="2000" dirty="0"/>
              <a:t> </a:t>
            </a:r>
            <a:r>
              <a:rPr lang="en-US" sz="2000" dirty="0" err="1"/>
              <a:t>tamamlayıcılıkla</a:t>
            </a:r>
            <a:r>
              <a:rPr lang="en-US" sz="2000" dirty="0"/>
              <a:t> </a:t>
            </a:r>
            <a:r>
              <a:rPr lang="en-US" sz="2000" dirty="0" err="1"/>
              <a:t>sağlanır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Amplifikasyon</a:t>
            </a:r>
            <a:r>
              <a:rPr lang="en-US" sz="2000" dirty="0" smtClean="0"/>
              <a:t>:</a:t>
            </a:r>
          </a:p>
          <a:p>
            <a:pPr lvl="1" algn="just"/>
            <a:r>
              <a:rPr lang="en-US" sz="1800" dirty="0" err="1"/>
              <a:t>Enzim</a:t>
            </a:r>
            <a:r>
              <a:rPr lang="en-US" sz="1800" dirty="0"/>
              <a:t> </a:t>
            </a:r>
            <a:r>
              <a:rPr lang="en-US" sz="1800" dirty="0" err="1"/>
              <a:t>kaskatları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amplifikasyon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reseptörüyle</a:t>
            </a:r>
            <a:r>
              <a:rPr lang="en-US" sz="1800" dirty="0"/>
              <a:t> </a:t>
            </a:r>
            <a:r>
              <a:rPr lang="en-US" sz="1800" dirty="0" err="1"/>
              <a:t>ilişkili</a:t>
            </a:r>
            <a:r>
              <a:rPr lang="en-US" sz="1800" dirty="0"/>
              <a:t> </a:t>
            </a:r>
            <a:r>
              <a:rPr lang="en-US" sz="1800" dirty="0" err="1"/>
              <a:t>olan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enzimin</a:t>
            </a:r>
            <a:r>
              <a:rPr lang="en-US" sz="1800" dirty="0"/>
              <a:t> </a:t>
            </a:r>
            <a:r>
              <a:rPr lang="en-US" sz="1800" dirty="0" err="1"/>
              <a:t>aktifleşip</a:t>
            </a:r>
            <a:r>
              <a:rPr lang="en-US" sz="1800" dirty="0"/>
              <a:t> </a:t>
            </a:r>
            <a:r>
              <a:rPr lang="en-US" sz="1800" dirty="0" err="1"/>
              <a:t>ikinci</a:t>
            </a:r>
            <a:r>
              <a:rPr lang="en-US" sz="1800" dirty="0"/>
              <a:t> </a:t>
            </a:r>
            <a:r>
              <a:rPr lang="en-US" sz="1800" dirty="0" err="1"/>
              <a:t>enzimin</a:t>
            </a:r>
            <a:r>
              <a:rPr lang="en-US" sz="1800" dirty="0"/>
              <a:t> </a:t>
            </a:r>
            <a:r>
              <a:rPr lang="en-US" sz="1800" dirty="0" err="1"/>
              <a:t>birçok</a:t>
            </a:r>
            <a:r>
              <a:rPr lang="en-US" sz="1800" dirty="0"/>
              <a:t> </a:t>
            </a:r>
            <a:r>
              <a:rPr lang="en-US" sz="1800" dirty="0" err="1"/>
              <a:t>molekülünün</a:t>
            </a:r>
            <a:r>
              <a:rPr lang="en-US" sz="1800" dirty="0"/>
              <a:t> </a:t>
            </a:r>
            <a:r>
              <a:rPr lang="en-US" sz="1800" dirty="0" err="1"/>
              <a:t>aktifleşmesini</a:t>
            </a:r>
            <a:r>
              <a:rPr lang="en-US" sz="1800" dirty="0"/>
              <a:t> </a:t>
            </a:r>
            <a:r>
              <a:rPr lang="en-US" sz="1800" dirty="0" err="1"/>
              <a:t>katalizlemesi</a:t>
            </a:r>
            <a:r>
              <a:rPr lang="en-US" sz="1800" dirty="0"/>
              <a:t>, </a:t>
            </a:r>
            <a:r>
              <a:rPr lang="en-US" sz="1800" dirty="0" err="1"/>
              <a:t>bu</a:t>
            </a:r>
            <a:r>
              <a:rPr lang="en-US" sz="1800" dirty="0"/>
              <a:t> </a:t>
            </a:r>
            <a:r>
              <a:rPr lang="en-US" sz="1800" dirty="0" err="1"/>
              <a:t>moleküllerin</a:t>
            </a:r>
            <a:r>
              <a:rPr lang="en-US" sz="1800" dirty="0"/>
              <a:t> de </a:t>
            </a:r>
            <a:r>
              <a:rPr lang="en-US" sz="1800" dirty="0" err="1"/>
              <a:t>üçüncü</a:t>
            </a:r>
            <a:r>
              <a:rPr lang="en-US" sz="1800" dirty="0"/>
              <a:t> </a:t>
            </a:r>
            <a:r>
              <a:rPr lang="en-US" sz="1800" dirty="0" err="1"/>
              <a:t>enzimin</a:t>
            </a:r>
            <a:r>
              <a:rPr lang="en-US" sz="1800" dirty="0"/>
              <a:t> </a:t>
            </a:r>
            <a:r>
              <a:rPr lang="en-US" sz="1800" dirty="0" err="1"/>
              <a:t>moleküllerini</a:t>
            </a:r>
            <a:r>
              <a:rPr lang="en-US" sz="1800" dirty="0"/>
              <a:t> </a:t>
            </a:r>
            <a:r>
              <a:rPr lang="en-US" sz="1800" dirty="0" err="1"/>
              <a:t>aktifleştir</a:t>
            </a:r>
            <a:r>
              <a:rPr lang="en-US" sz="1800" dirty="0"/>
              <a:t>- </a:t>
            </a:r>
            <a:r>
              <a:rPr lang="en-US" sz="1800" dirty="0" err="1"/>
              <a:t>mesi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bu</a:t>
            </a:r>
            <a:r>
              <a:rPr lang="en-US" sz="1800" dirty="0"/>
              <a:t> </a:t>
            </a:r>
            <a:r>
              <a:rPr lang="en-US" sz="1800" dirty="0" err="1"/>
              <a:t>şekilde</a:t>
            </a:r>
            <a:r>
              <a:rPr lang="en-US" sz="1800" dirty="0"/>
              <a:t> </a:t>
            </a:r>
            <a:r>
              <a:rPr lang="en-US" sz="1800" dirty="0" err="1"/>
              <a:t>sürmesiyle</a:t>
            </a:r>
            <a:r>
              <a:rPr lang="en-US" sz="1800" dirty="0"/>
              <a:t> </a:t>
            </a:r>
            <a:r>
              <a:rPr lang="en-US" sz="1800" dirty="0" err="1"/>
              <a:t>sonuçlanmaktadır</a:t>
            </a:r>
            <a:r>
              <a:rPr lang="en-US" sz="1800" dirty="0"/>
              <a:t>. </a:t>
            </a:r>
          </a:p>
          <a:p>
            <a:pPr lvl="1" algn="just"/>
            <a:r>
              <a:rPr lang="en-US" sz="1800" dirty="0"/>
              <a:t>Bu </a:t>
            </a:r>
            <a:r>
              <a:rPr lang="en-US" sz="1800" dirty="0" err="1"/>
              <a:t>tür</a:t>
            </a:r>
            <a:r>
              <a:rPr lang="en-US" sz="1800" dirty="0"/>
              <a:t> </a:t>
            </a:r>
            <a:r>
              <a:rPr lang="en-US" sz="1800" dirty="0" err="1"/>
              <a:t>kaskatlarla</a:t>
            </a:r>
            <a:r>
              <a:rPr lang="en-US" sz="1800" dirty="0"/>
              <a:t> </a:t>
            </a:r>
            <a:r>
              <a:rPr lang="en-US" sz="1800" dirty="0" err="1"/>
              <a:t>milisaniyeler</a:t>
            </a:r>
            <a:r>
              <a:rPr lang="en-US" sz="1800" dirty="0"/>
              <a:t> </a:t>
            </a:r>
            <a:r>
              <a:rPr lang="en-US" sz="1800" dirty="0" err="1"/>
              <a:t>içinde</a:t>
            </a:r>
            <a:r>
              <a:rPr lang="en-US" sz="1800" dirty="0"/>
              <a:t> </a:t>
            </a:r>
            <a:r>
              <a:rPr lang="en-US" sz="1800" dirty="0" err="1"/>
              <a:t>üssel</a:t>
            </a:r>
            <a:r>
              <a:rPr lang="en-US" sz="1800" dirty="0"/>
              <a:t> </a:t>
            </a:r>
            <a:r>
              <a:rPr lang="en-US" sz="1800" dirty="0" err="1"/>
              <a:t>büyüklükte</a:t>
            </a:r>
            <a:r>
              <a:rPr lang="en-US" sz="1800" dirty="0"/>
              <a:t> </a:t>
            </a:r>
            <a:r>
              <a:rPr lang="en-US" sz="1800" dirty="0" err="1"/>
              <a:t>amplifikasyonlar</a:t>
            </a:r>
            <a:r>
              <a:rPr lang="en-US" sz="1800" dirty="0"/>
              <a:t> </a:t>
            </a:r>
            <a:r>
              <a:rPr lang="en-US" sz="1800" dirty="0" err="1"/>
              <a:t>oluşabilmektedir</a:t>
            </a:r>
            <a:r>
              <a:rPr lang="en-US" sz="1800" dirty="0"/>
              <a:t>. </a:t>
            </a:r>
          </a:p>
          <a:p>
            <a:pPr algn="just"/>
            <a:r>
              <a:rPr lang="en-US" sz="2000" dirty="0" err="1" smtClean="0"/>
              <a:t>Duyarlılık</a:t>
            </a:r>
            <a:r>
              <a:rPr lang="en-US" sz="2000" dirty="0" smtClean="0"/>
              <a:t>:</a:t>
            </a:r>
          </a:p>
          <a:p>
            <a:pPr lvl="1" algn="just"/>
            <a:r>
              <a:rPr lang="en-US" sz="2000" dirty="0" smtClean="0"/>
              <a:t>Sinyal </a:t>
            </a:r>
            <a:r>
              <a:rPr lang="en-US" sz="2000" dirty="0" err="1" smtClean="0"/>
              <a:t>ileticilerinin</a:t>
            </a:r>
            <a:r>
              <a:rPr lang="en-US" sz="2000" dirty="0" smtClean="0"/>
              <a:t> </a:t>
            </a:r>
            <a:r>
              <a:rPr lang="en-US" sz="2000" dirty="0" err="1" smtClean="0"/>
              <a:t>olağanüstü</a:t>
            </a:r>
            <a:r>
              <a:rPr lang="en-US" sz="2000" dirty="0" smtClean="0"/>
              <a:t> </a:t>
            </a:r>
            <a:r>
              <a:rPr lang="en-US" sz="2000" dirty="0" err="1" smtClean="0"/>
              <a:t>duyarlılığından</a:t>
            </a:r>
            <a:r>
              <a:rPr lang="en-US" sz="2000" dirty="0" smtClean="0"/>
              <a:t> </a:t>
            </a:r>
            <a:r>
              <a:rPr lang="en-US" sz="2000" dirty="0" err="1" smtClean="0"/>
              <a:t>üç</a:t>
            </a:r>
            <a:r>
              <a:rPr lang="en-US" sz="2000" dirty="0" smtClean="0"/>
              <a:t> </a:t>
            </a:r>
            <a:r>
              <a:rPr lang="en-US" sz="2000" dirty="0" err="1" smtClean="0"/>
              <a:t>faktör</a:t>
            </a:r>
            <a:r>
              <a:rPr lang="en-US" sz="2000" dirty="0" smtClean="0"/>
              <a:t> </a:t>
            </a:r>
            <a:r>
              <a:rPr lang="en-US" sz="2000" dirty="0" err="1" smtClean="0"/>
              <a:t>sorumludur</a:t>
            </a:r>
            <a:r>
              <a:rPr lang="en-US" sz="2000" dirty="0" smtClean="0"/>
              <a:t>: </a:t>
            </a:r>
            <a:r>
              <a:rPr lang="en-US" sz="2000" dirty="0" err="1" smtClean="0"/>
              <a:t>Bunlar</a:t>
            </a:r>
            <a:r>
              <a:rPr lang="en-US" sz="2000" dirty="0" smtClean="0"/>
              <a:t>, </a:t>
            </a:r>
            <a:r>
              <a:rPr lang="en-US" sz="2000" dirty="0" err="1" smtClean="0"/>
              <a:t>reseptörlerin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moleküllerine</a:t>
            </a:r>
            <a:r>
              <a:rPr lang="en-US" sz="2000" dirty="0" smtClean="0"/>
              <a:t> </a:t>
            </a:r>
            <a:r>
              <a:rPr lang="en-US" sz="2000" dirty="0" err="1" smtClean="0"/>
              <a:t>yüksek</a:t>
            </a:r>
            <a:r>
              <a:rPr lang="en-US" sz="2000" dirty="0" smtClean="0"/>
              <a:t> </a:t>
            </a:r>
            <a:r>
              <a:rPr lang="en-US" sz="2000" dirty="0" err="1" smtClean="0"/>
              <a:t>ilgisi</a:t>
            </a:r>
            <a:r>
              <a:rPr lang="en-US" sz="2000" dirty="0" smtClean="0"/>
              <a:t>, </a:t>
            </a:r>
            <a:r>
              <a:rPr lang="en-US" sz="2000" dirty="0" err="1" smtClean="0"/>
              <a:t>ligant-reseptör</a:t>
            </a:r>
            <a:r>
              <a:rPr lang="en-US" sz="2000" dirty="0" smtClean="0"/>
              <a:t> </a:t>
            </a:r>
            <a:r>
              <a:rPr lang="en-US" sz="2000" dirty="0" err="1" smtClean="0"/>
              <a:t>etkileşiminde</a:t>
            </a:r>
            <a:r>
              <a:rPr lang="en-US" sz="2000" dirty="0" smtClean="0"/>
              <a:t> </a:t>
            </a:r>
            <a:r>
              <a:rPr lang="en-US" sz="2000" dirty="0" err="1" smtClean="0"/>
              <a:t>kooperatiftik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enzim</a:t>
            </a:r>
            <a:r>
              <a:rPr lang="en-US" sz="2000" dirty="0" smtClean="0"/>
              <a:t> </a:t>
            </a:r>
            <a:r>
              <a:rPr lang="en-US" sz="2000" dirty="0" err="1" smtClean="0"/>
              <a:t>kaskatlarıyla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sinyalin</a:t>
            </a:r>
            <a:r>
              <a:rPr lang="en-US" sz="2000" dirty="0" smtClean="0"/>
              <a:t> </a:t>
            </a:r>
            <a:r>
              <a:rPr lang="en-US" sz="2000" dirty="0" err="1" smtClean="0"/>
              <a:t>güçlenmesidir</a:t>
            </a:r>
            <a:r>
              <a:rPr lang="en-US" sz="2000" dirty="0" smtClean="0"/>
              <a:t>.</a:t>
            </a:r>
          </a:p>
          <a:p>
            <a:pPr lvl="1" algn="just"/>
            <a:r>
              <a:rPr lang="en-US" sz="2000" dirty="0" smtClean="0"/>
              <a:t> Sinyal (</a:t>
            </a:r>
            <a:r>
              <a:rPr lang="en-US" sz="2000" dirty="0" err="1" smtClean="0"/>
              <a:t>ligant</a:t>
            </a:r>
            <a:r>
              <a:rPr lang="en-US" sz="2000" dirty="0" smtClean="0"/>
              <a:t>)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reseptör</a:t>
            </a:r>
            <a:r>
              <a:rPr lang="en-US" sz="2000" dirty="0" smtClean="0"/>
              <a:t> </a:t>
            </a:r>
            <a:r>
              <a:rPr lang="en-US" sz="2000" dirty="0" err="1" smtClean="0"/>
              <a:t>arasındaki</a:t>
            </a:r>
            <a:r>
              <a:rPr lang="en-US" sz="2000" dirty="0" smtClean="0"/>
              <a:t> </a:t>
            </a:r>
            <a:r>
              <a:rPr lang="en-US" sz="2000" dirty="0" err="1" smtClean="0"/>
              <a:t>ilgi</a:t>
            </a:r>
            <a:r>
              <a:rPr lang="en-US" sz="2000" dirty="0" smtClean="0"/>
              <a:t> </a:t>
            </a:r>
            <a:r>
              <a:rPr lang="en-US" sz="2000" dirty="0" err="1" smtClean="0"/>
              <a:t>ayrışma</a:t>
            </a:r>
            <a:r>
              <a:rPr lang="en-US" sz="2000" dirty="0" smtClean="0"/>
              <a:t> (</a:t>
            </a:r>
            <a:r>
              <a:rPr lang="en-US" sz="2000" dirty="0" err="1" smtClean="0"/>
              <a:t>disosiyasyon</a:t>
            </a:r>
            <a:r>
              <a:rPr lang="en-US" sz="2000" dirty="0" smtClean="0"/>
              <a:t>) </a:t>
            </a:r>
            <a:r>
              <a:rPr lang="en-US" sz="2000" dirty="0" err="1" smtClean="0"/>
              <a:t>katsayısı</a:t>
            </a:r>
            <a:r>
              <a:rPr lang="en-US" sz="2000" dirty="0" smtClean="0"/>
              <a:t> (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)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ifade</a:t>
            </a:r>
            <a:r>
              <a:rPr lang="en-US" sz="2000" dirty="0" smtClean="0"/>
              <a:t> </a:t>
            </a:r>
            <a:r>
              <a:rPr lang="en-US" sz="2000" dirty="0" err="1" smtClean="0"/>
              <a:t>edilebilir</a:t>
            </a:r>
            <a:r>
              <a:rPr lang="en-US" sz="2000" dirty="0" smtClean="0"/>
              <a:t>. </a:t>
            </a:r>
            <a:r>
              <a:rPr lang="en-US" sz="2000" dirty="0" err="1" smtClean="0"/>
              <a:t>Sıklıkla</a:t>
            </a:r>
            <a:r>
              <a:rPr lang="en-US" sz="2000" dirty="0" smtClean="0"/>
              <a:t>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M </a:t>
            </a:r>
            <a:r>
              <a:rPr lang="en-US" sz="2000" dirty="0" err="1" smtClean="0"/>
              <a:t>veya</a:t>
            </a:r>
            <a:r>
              <a:rPr lang="en-US" sz="2000" dirty="0" smtClean="0"/>
              <a:t> </a:t>
            </a:r>
            <a:r>
              <a:rPr lang="en-US" sz="2000" dirty="0" err="1" smtClean="0"/>
              <a:t>daha</a:t>
            </a:r>
            <a:r>
              <a:rPr lang="en-US" sz="2000" dirty="0" smtClean="0"/>
              <a:t> </a:t>
            </a:r>
            <a:r>
              <a:rPr lang="en-US" sz="2000" dirty="0" err="1" smtClean="0"/>
              <a:t>küçük</a:t>
            </a:r>
            <a:r>
              <a:rPr lang="en-US" sz="2000" dirty="0" smtClean="0"/>
              <a:t> </a:t>
            </a:r>
            <a:r>
              <a:rPr lang="en-US" sz="2000" dirty="0" err="1" smtClean="0"/>
              <a:t>olan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değer</a:t>
            </a:r>
            <a:r>
              <a:rPr lang="en-US" sz="2000" dirty="0" smtClean="0"/>
              <a:t>, </a:t>
            </a:r>
            <a:r>
              <a:rPr lang="en-US" sz="2000" dirty="0" err="1" smtClean="0"/>
              <a:t>reseptörün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molekülünün</a:t>
            </a:r>
            <a:r>
              <a:rPr lang="en-US" sz="2000" dirty="0" smtClean="0"/>
              <a:t> </a:t>
            </a:r>
            <a:r>
              <a:rPr lang="en-US" sz="2000" dirty="0" err="1" smtClean="0"/>
              <a:t>pikomolar</a:t>
            </a:r>
            <a:r>
              <a:rPr lang="en-US" sz="2000" dirty="0" smtClean="0"/>
              <a:t> </a:t>
            </a:r>
            <a:r>
              <a:rPr lang="en-US" sz="2000" dirty="0" err="1" smtClean="0"/>
              <a:t>düzeydeki</a:t>
            </a:r>
            <a:r>
              <a:rPr lang="en-US" sz="2000" dirty="0" smtClean="0"/>
              <a:t> de- </a:t>
            </a:r>
            <a:r>
              <a:rPr lang="en-US" sz="2000" dirty="0" err="1" smtClean="0"/>
              <a:t>rişimleri</a:t>
            </a:r>
            <a:r>
              <a:rPr lang="en-US" sz="2000" dirty="0" smtClean="0"/>
              <a:t> </a:t>
            </a:r>
            <a:r>
              <a:rPr lang="en-US" sz="2000" dirty="0" err="1" smtClean="0"/>
              <a:t>algılayabileceği</a:t>
            </a:r>
            <a:r>
              <a:rPr lang="en-US" sz="2000" dirty="0" smtClean="0"/>
              <a:t> </a:t>
            </a:r>
            <a:r>
              <a:rPr lang="en-US" sz="2000" dirty="0" err="1" smtClean="0"/>
              <a:t>anlamına</a:t>
            </a:r>
            <a:r>
              <a:rPr lang="en-US" sz="2000" dirty="0" smtClean="0"/>
              <a:t> </a:t>
            </a:r>
            <a:r>
              <a:rPr lang="en-US" sz="2000" dirty="0" err="1" smtClean="0"/>
              <a:t>gelmektedir</a:t>
            </a:r>
            <a:r>
              <a:rPr lang="en-US" sz="2000" dirty="0" smtClean="0"/>
              <a:t>. </a:t>
            </a:r>
            <a:r>
              <a:rPr lang="en-US" sz="2000" dirty="0" err="1" smtClean="0"/>
              <a:t>Reseptör-ligant</a:t>
            </a:r>
            <a:r>
              <a:rPr lang="en-US" sz="2000" dirty="0" smtClean="0"/>
              <a:t> </a:t>
            </a:r>
            <a:r>
              <a:rPr lang="en-US" sz="2000" dirty="0" err="1" smtClean="0"/>
              <a:t>etkileşimleri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reseptör</a:t>
            </a:r>
            <a:r>
              <a:rPr lang="en-US" sz="2000" dirty="0" smtClean="0"/>
              <a:t> </a:t>
            </a:r>
            <a:r>
              <a:rPr lang="en-US" sz="2000" dirty="0" err="1" smtClean="0"/>
              <a:t>örneğinde</a:t>
            </a:r>
            <a:r>
              <a:rPr lang="en-US" sz="2000" dirty="0" smtClean="0"/>
              <a:t> </a:t>
            </a:r>
            <a:r>
              <a:rPr lang="en-US" sz="2000" dirty="0" err="1" smtClean="0"/>
              <a:t>ilgi</a:t>
            </a:r>
            <a:r>
              <a:rPr lang="en-US" sz="2000" dirty="0" smtClean="0"/>
              <a:t> (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)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ligant-bağlayıcı</a:t>
            </a:r>
            <a:r>
              <a:rPr lang="en-US" sz="2000" dirty="0" smtClean="0"/>
              <a:t> </a:t>
            </a:r>
            <a:r>
              <a:rPr lang="en-US" sz="2000" dirty="0" err="1" smtClean="0"/>
              <a:t>bölge</a:t>
            </a:r>
            <a:r>
              <a:rPr lang="en-US" sz="2000" dirty="0" smtClean="0"/>
              <a:t> </a:t>
            </a:r>
            <a:r>
              <a:rPr lang="en-US" sz="2000" dirty="0" err="1" smtClean="0"/>
              <a:t>sayısı</a:t>
            </a:r>
            <a:r>
              <a:rPr lang="en-US" sz="2000" dirty="0" smtClean="0"/>
              <a:t> </a:t>
            </a:r>
            <a:r>
              <a:rPr lang="en-US" sz="2000" dirty="0" err="1" smtClean="0"/>
              <a:t>hakkmda</a:t>
            </a:r>
            <a:r>
              <a:rPr lang="en-US" sz="2000" dirty="0" smtClean="0"/>
              <a:t> </a:t>
            </a:r>
            <a:r>
              <a:rPr lang="en-US" sz="2000" dirty="0" err="1" smtClean="0"/>
              <a:t>sayısal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değer</a:t>
            </a:r>
            <a:r>
              <a:rPr lang="en-US" sz="2000" dirty="0" smtClean="0"/>
              <a:t> </a:t>
            </a:r>
            <a:r>
              <a:rPr lang="en-US" sz="2000" dirty="0" err="1" smtClean="0"/>
              <a:t>verebilen</a:t>
            </a:r>
            <a:r>
              <a:rPr lang="en-US" sz="2000" dirty="0" smtClean="0"/>
              <a:t> </a:t>
            </a:r>
            <a:r>
              <a:rPr lang="en-US" sz="2000" dirty="0" err="1" smtClean="0"/>
              <a:t>Scatchard</a:t>
            </a:r>
            <a:r>
              <a:rPr lang="en-US" sz="2000" dirty="0" smtClean="0"/>
              <a:t> </a:t>
            </a:r>
            <a:r>
              <a:rPr lang="en-US" sz="2000" dirty="0" err="1" smtClean="0"/>
              <a:t>analizleriyle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iyi</a:t>
            </a:r>
            <a:r>
              <a:rPr lang="en-US" sz="2000" dirty="0" smtClean="0"/>
              <a:t> </a:t>
            </a:r>
            <a:r>
              <a:rPr lang="en-US" sz="2000" dirty="0" err="1" smtClean="0"/>
              <a:t>şekilde</a:t>
            </a:r>
            <a:r>
              <a:rPr lang="en-US" sz="2000" dirty="0" smtClean="0"/>
              <a:t> </a:t>
            </a:r>
            <a:r>
              <a:rPr lang="en-US" sz="2000" dirty="0" err="1" smtClean="0"/>
              <a:t>değerlendirilebilir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11506200" cy="5867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Duyarsızlaşma</a:t>
            </a:r>
            <a:r>
              <a:rPr lang="en-US" dirty="0" smtClean="0"/>
              <a:t>/</a:t>
            </a:r>
            <a:r>
              <a:rPr lang="en-US" dirty="0" err="1" smtClean="0"/>
              <a:t>Uyum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/>
              <a:t>Reseptör</a:t>
            </a:r>
            <a:r>
              <a:rPr lang="en-US" dirty="0"/>
              <a:t> </a:t>
            </a:r>
            <a:r>
              <a:rPr lang="en-US" dirty="0" err="1"/>
              <a:t>sistemlerinin</a:t>
            </a:r>
            <a:r>
              <a:rPr lang="en-US" dirty="0"/>
              <a:t> </a:t>
            </a:r>
            <a:r>
              <a:rPr lang="en-US" dirty="0" err="1"/>
              <a:t>duyarlılığı</a:t>
            </a:r>
            <a:r>
              <a:rPr lang="en-US" dirty="0"/>
              <a:t> </a:t>
            </a:r>
            <a:r>
              <a:rPr lang="en-US" dirty="0" err="1"/>
              <a:t>modifikasyona</a:t>
            </a:r>
            <a:r>
              <a:rPr lang="en-US" dirty="0"/>
              <a:t> </a:t>
            </a:r>
            <a:r>
              <a:rPr lang="en-US" dirty="0" err="1"/>
              <a:t>açıktır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sinyalin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varlığında</a:t>
            </a:r>
            <a:r>
              <a:rPr lang="en-US" dirty="0"/>
              <a:t> </a:t>
            </a:r>
            <a:r>
              <a:rPr lang="en-US" dirty="0" err="1"/>
              <a:t>reseptör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duyarsızlaşır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uyaran</a:t>
            </a:r>
            <a:r>
              <a:rPr lang="en-US" dirty="0" smtClean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eşiğin</a:t>
            </a:r>
            <a:r>
              <a:rPr lang="en-US" dirty="0"/>
              <a:t> </a:t>
            </a:r>
            <a:r>
              <a:rPr lang="en-US" dirty="0" err="1"/>
              <a:t>altma</a:t>
            </a:r>
            <a:r>
              <a:rPr lang="en-US" dirty="0"/>
              <a:t> </a:t>
            </a:r>
            <a:r>
              <a:rPr lang="en-US" dirty="0" err="1"/>
              <a:t>düşünce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en-US" dirty="0"/>
              <a:t> hale </a:t>
            </a:r>
            <a:r>
              <a:rPr lang="en-US" dirty="0" err="1" smtClean="0"/>
              <a:t>gelir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Entegrasyon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alıp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organizmanın</a:t>
            </a:r>
            <a:r>
              <a:rPr lang="en-US" dirty="0"/>
              <a:t> </a:t>
            </a:r>
            <a:r>
              <a:rPr lang="en-US" dirty="0" err="1"/>
              <a:t>gereksinimlerine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 smtClean="0"/>
              <a:t>oluşturması</a:t>
            </a:r>
            <a:r>
              <a:rPr lang="en-US" dirty="0" smtClean="0"/>
              <a:t> </a:t>
            </a:r>
            <a:r>
              <a:rPr lang="en-US" dirty="0" err="1" smtClean="0"/>
              <a:t>entegrasyondur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sinyalleme</a:t>
            </a:r>
            <a:r>
              <a:rPr lang="en-US" dirty="0"/>
              <a:t> </a:t>
            </a:r>
            <a:r>
              <a:rPr lang="en-US" dirty="0" err="1"/>
              <a:t>yolakları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düzeylerde</a:t>
            </a:r>
            <a:r>
              <a:rPr lang="en-US" dirty="0"/>
              <a:t> </a:t>
            </a:r>
            <a:r>
              <a:rPr lang="en-US" dirty="0" err="1"/>
              <a:t>birbirine</a:t>
            </a:r>
            <a:r>
              <a:rPr lang="en-US" dirty="0"/>
              <a:t> </a:t>
            </a:r>
            <a:r>
              <a:rPr lang="en-US" dirty="0" err="1"/>
              <a:t>dönüşerek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organizmada</a:t>
            </a:r>
            <a:r>
              <a:rPr lang="en-US" dirty="0"/>
              <a:t> </a:t>
            </a:r>
            <a:r>
              <a:rPr lang="en-US" dirty="0" err="1"/>
              <a:t>homeostazı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zengin</a:t>
            </a:r>
            <a:r>
              <a:rPr lang="en-US" dirty="0"/>
              <a:t> </a:t>
            </a:r>
            <a:r>
              <a:rPr lang="en-US" dirty="0" err="1"/>
              <a:t>etkileşimler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8897" y="76200"/>
            <a:ext cx="10157354" cy="609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Sinyal </a:t>
            </a:r>
            <a:r>
              <a:rPr lang="en-US" sz="3200" dirty="0" err="1"/>
              <a:t>İletiminin</a:t>
            </a:r>
            <a:r>
              <a:rPr lang="en-US" sz="3200" dirty="0"/>
              <a:t>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Özellikleri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tr-TR" sz="32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4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"/>
            <a:ext cx="11582400" cy="6553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ts val="2880"/>
              </a:lnSpc>
              <a:buNone/>
            </a:pPr>
            <a:r>
              <a:rPr lang="en-US" sz="2800" dirty="0"/>
              <a:t>Sinyal </a:t>
            </a:r>
            <a:r>
              <a:rPr lang="en-US" sz="2800" dirty="0" err="1"/>
              <a:t>İleticiler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Temel</a:t>
            </a:r>
            <a:r>
              <a:rPr lang="en-US" sz="2800" dirty="0"/>
              <a:t> </a:t>
            </a:r>
            <a:r>
              <a:rPr lang="en-US" sz="2800" dirty="0" err="1"/>
              <a:t>Türleri</a:t>
            </a:r>
            <a:r>
              <a:rPr lang="en-US" sz="2800" dirty="0"/>
              <a:t> (</a:t>
            </a:r>
            <a:r>
              <a:rPr lang="en-US" sz="2800" dirty="0" err="1"/>
              <a:t>Tipleri</a:t>
            </a:r>
            <a:r>
              <a:rPr lang="en-US" sz="2800" dirty="0"/>
              <a:t>)</a:t>
            </a:r>
            <a:endParaRPr lang="tr-TR" dirty="0" smtClean="0"/>
          </a:p>
          <a:p>
            <a:pPr marL="457200" indent="-457200" algn="just">
              <a:lnSpc>
                <a:spcPts val="2880"/>
              </a:lnSpc>
              <a:buFont typeface="+mj-lt"/>
              <a:buAutoNum type="arabicPeriod"/>
            </a:pPr>
            <a:r>
              <a:rPr lang="en-US" dirty="0" err="1" smtClean="0"/>
              <a:t>Kapılı</a:t>
            </a:r>
            <a:r>
              <a:rPr lang="en-US" dirty="0" smtClean="0"/>
              <a:t> </a:t>
            </a:r>
            <a:r>
              <a:rPr lang="en-US" dirty="0" err="1"/>
              <a:t>İyon</a:t>
            </a:r>
            <a:r>
              <a:rPr lang="en-US" dirty="0"/>
              <a:t> </a:t>
            </a:r>
            <a:r>
              <a:rPr lang="en-US" dirty="0" err="1"/>
              <a:t>Kanalları</a:t>
            </a:r>
            <a:r>
              <a:rPr lang="en-US" dirty="0"/>
              <a:t>:</a:t>
            </a:r>
          </a:p>
          <a:p>
            <a:pPr marL="508000" lvl="1" indent="-333375" algn="just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ileticilerdir</a:t>
            </a:r>
            <a:r>
              <a:rPr lang="en-US" dirty="0"/>
              <a:t> </a:t>
            </a:r>
          </a:p>
          <a:p>
            <a:pPr marL="508000" lvl="1" indent="-333375" algn="just"/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ligantların</a:t>
            </a:r>
            <a:r>
              <a:rPr lang="en-US" dirty="0"/>
              <a:t> </a:t>
            </a:r>
            <a:r>
              <a:rPr lang="en-US" dirty="0" err="1"/>
              <a:t>bağlanması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trans-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değişikliklerine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açılıp</a:t>
            </a:r>
            <a:r>
              <a:rPr lang="en-US" dirty="0"/>
              <a:t> </a:t>
            </a:r>
            <a:r>
              <a:rPr lang="en-US" dirty="0" err="1"/>
              <a:t>kapanırlar</a:t>
            </a:r>
            <a:endParaRPr lang="en-US" dirty="0"/>
          </a:p>
          <a:p>
            <a:pPr marL="508000" lvl="1" indent="-333375" algn="just"/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iyon</a:t>
            </a:r>
            <a:r>
              <a:rPr lang="en-US" dirty="0"/>
              <a:t> </a:t>
            </a:r>
            <a:r>
              <a:rPr lang="en-US" dirty="0" err="1"/>
              <a:t>kanallarıdır</a:t>
            </a:r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/>
              <a:t>Reseptör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:</a:t>
            </a:r>
          </a:p>
          <a:p>
            <a:pPr marL="508000" lvl="1" indent="-333375" algn="just"/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reseptörlerini</a:t>
            </a:r>
            <a:r>
              <a:rPr lang="en-US" dirty="0"/>
              <a:t> </a:t>
            </a:r>
            <a:r>
              <a:rPr lang="en-US" dirty="0" err="1"/>
              <a:t>içermektedir</a:t>
            </a:r>
            <a:r>
              <a:rPr lang="en-US" dirty="0"/>
              <a:t>. Bu </a:t>
            </a:r>
            <a:r>
              <a:rPr lang="en-US" dirty="0" err="1"/>
              <a:t>reseptörlerden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ligant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aktifleştirilirse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ikincil</a:t>
            </a:r>
            <a:r>
              <a:rPr lang="en-US" dirty="0"/>
              <a:t> </a:t>
            </a:r>
            <a:r>
              <a:rPr lang="en-US" dirty="0" err="1"/>
              <a:t>haberci</a:t>
            </a:r>
            <a:r>
              <a:rPr lang="en-US" dirty="0"/>
              <a:t> </a:t>
            </a:r>
            <a:r>
              <a:rPr lang="en-US" dirty="0" err="1"/>
              <a:t>oluşturulmasını</a:t>
            </a:r>
            <a:r>
              <a:rPr lang="en-US" dirty="0"/>
              <a:t> </a:t>
            </a:r>
            <a:r>
              <a:rPr lang="en-US" dirty="0" err="1"/>
              <a:t>katalizler</a:t>
            </a:r>
            <a:r>
              <a:rPr lang="en-US" dirty="0"/>
              <a:t>. (</a:t>
            </a:r>
            <a:r>
              <a:rPr lang="en-US" dirty="0" err="1"/>
              <a:t>ör</a:t>
            </a:r>
            <a:r>
              <a:rPr lang="en-US" dirty="0"/>
              <a:t>: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reseptörü</a:t>
            </a:r>
            <a:r>
              <a:rPr lang="en-US" dirty="0"/>
              <a:t>)</a:t>
            </a:r>
          </a:p>
          <a:p>
            <a:pPr marL="457200" indent="-457200" algn="just">
              <a:lnSpc>
                <a:spcPts val="2880"/>
              </a:lnSpc>
              <a:buFont typeface="+mj-lt"/>
              <a:buAutoNum type="arabicPeriod"/>
            </a:pPr>
            <a:r>
              <a:rPr lang="en-US" dirty="0" err="1"/>
              <a:t>Serpentin</a:t>
            </a:r>
            <a:r>
              <a:rPr lang="en-US" dirty="0"/>
              <a:t> (</a:t>
            </a:r>
            <a:r>
              <a:rPr lang="en-US" dirty="0" err="1"/>
              <a:t>Yılansı</a:t>
            </a:r>
            <a:r>
              <a:rPr lang="en-US" dirty="0"/>
              <a:t>, </a:t>
            </a:r>
            <a:r>
              <a:rPr lang="en-US" dirty="0" err="1"/>
              <a:t>Yılankavİ</a:t>
            </a:r>
            <a:r>
              <a:rPr lang="en-US" dirty="0"/>
              <a:t>) </a:t>
            </a:r>
            <a:r>
              <a:rPr lang="en-US" dirty="0" err="1"/>
              <a:t>reseptör</a:t>
            </a:r>
            <a:endParaRPr lang="en-US" dirty="0"/>
          </a:p>
          <a:p>
            <a:pPr marL="508000" lvl="1" indent="-333375" algn="just"/>
            <a:r>
              <a:rPr lang="en-US" sz="2100" dirty="0" err="1"/>
              <a:t>Epinefrini</a:t>
            </a:r>
            <a:r>
              <a:rPr lang="en-US" sz="2100" dirty="0"/>
              <a:t> (adrenalin) </a:t>
            </a:r>
            <a:r>
              <a:rPr lang="en-US" sz="2100" dirty="0" err="1"/>
              <a:t>tanıyan</a:t>
            </a:r>
            <a:r>
              <a:rPr lang="en-US" sz="2100" dirty="0"/>
              <a:t> b-</a:t>
            </a:r>
            <a:r>
              <a:rPr lang="en-US" sz="2100" dirty="0" err="1"/>
              <a:t>adrenerjik</a:t>
            </a:r>
            <a:r>
              <a:rPr lang="en-US" sz="2100" dirty="0"/>
              <a:t> </a:t>
            </a:r>
            <a:r>
              <a:rPr lang="en-US" sz="2100" dirty="0" err="1"/>
              <a:t>reseptör</a:t>
            </a:r>
            <a:r>
              <a:rPr lang="en-US" sz="2100" dirty="0"/>
              <a:t> </a:t>
            </a:r>
            <a:r>
              <a:rPr lang="en-US" sz="2100" dirty="0" err="1"/>
              <a:t>sisteminde</a:t>
            </a:r>
            <a:r>
              <a:rPr lang="en-US" sz="2100" dirty="0"/>
              <a:t> </a:t>
            </a:r>
            <a:r>
              <a:rPr lang="en-US" sz="2100" dirty="0" err="1"/>
              <a:t>olduğu</a:t>
            </a:r>
            <a:r>
              <a:rPr lang="en-US" sz="2100" dirty="0"/>
              <a:t> </a:t>
            </a:r>
            <a:r>
              <a:rPr lang="en-US" sz="2100" dirty="0" err="1"/>
              <a:t>gibi</a:t>
            </a:r>
            <a:r>
              <a:rPr lang="en-US" sz="2100" dirty="0"/>
              <a:t> GTP-</a:t>
            </a:r>
            <a:r>
              <a:rPr lang="en-US" sz="2100" dirty="0" err="1"/>
              <a:t>bağlayıcı</a:t>
            </a:r>
            <a:r>
              <a:rPr lang="en-US" sz="2100" dirty="0"/>
              <a:t> </a:t>
            </a:r>
            <a:r>
              <a:rPr lang="en-US" sz="2100" dirty="0" err="1"/>
              <a:t>proteinler</a:t>
            </a:r>
            <a:r>
              <a:rPr lang="en-US" sz="2100" dirty="0"/>
              <a:t> </a:t>
            </a:r>
            <a:r>
              <a:rPr lang="en-US" sz="2100" dirty="0" err="1"/>
              <a:t>aracılığıyla</a:t>
            </a:r>
            <a:r>
              <a:rPr lang="en-US" sz="2100" dirty="0"/>
              <a:t>, </a:t>
            </a:r>
            <a:r>
              <a:rPr lang="en-US" sz="2100" dirty="0" err="1"/>
              <a:t>yani</a:t>
            </a:r>
            <a:r>
              <a:rPr lang="en-US" sz="2100" dirty="0"/>
              <a:t> </a:t>
            </a:r>
            <a:r>
              <a:rPr lang="en-US" sz="2100" dirty="0" err="1"/>
              <a:t>dolaylı</a:t>
            </a:r>
            <a:r>
              <a:rPr lang="en-US" sz="2100" dirty="0"/>
              <a:t> </a:t>
            </a:r>
            <a:r>
              <a:rPr lang="en-US" sz="2100" dirty="0" err="1"/>
              <a:t>olarak</a:t>
            </a:r>
            <a:r>
              <a:rPr lang="en-US" sz="2100" dirty="0"/>
              <a:t> </a:t>
            </a:r>
            <a:r>
              <a:rPr lang="en-US" sz="2100" dirty="0" err="1"/>
              <a:t>hücreiçi</a:t>
            </a:r>
            <a:r>
              <a:rPr lang="en-US" sz="2100" dirty="0"/>
              <a:t> </a:t>
            </a:r>
            <a:r>
              <a:rPr lang="en-US" sz="2100" dirty="0" err="1"/>
              <a:t>ikincil</a:t>
            </a:r>
            <a:r>
              <a:rPr lang="en-US" sz="2100" dirty="0"/>
              <a:t> </a:t>
            </a:r>
            <a:r>
              <a:rPr lang="en-US" sz="2100" dirty="0" err="1"/>
              <a:t>habercileri</a:t>
            </a:r>
            <a:r>
              <a:rPr lang="en-US" sz="2100" dirty="0"/>
              <a:t> </a:t>
            </a:r>
            <a:r>
              <a:rPr lang="en-US" sz="2100" dirty="0" err="1"/>
              <a:t>oluşturan</a:t>
            </a:r>
            <a:r>
              <a:rPr lang="en-US" sz="2100" dirty="0"/>
              <a:t> </a:t>
            </a:r>
            <a:r>
              <a:rPr lang="en-US" sz="2100" dirty="0" err="1"/>
              <a:t>enzimleri</a:t>
            </a:r>
            <a:r>
              <a:rPr lang="en-US" sz="2100" dirty="0"/>
              <a:t> </a:t>
            </a:r>
            <a:r>
              <a:rPr lang="en-US" sz="2100" dirty="0" err="1"/>
              <a:t>aktifleştiren</a:t>
            </a:r>
            <a:r>
              <a:rPr lang="en-US" sz="2100" dirty="0"/>
              <a:t> </a:t>
            </a:r>
            <a:r>
              <a:rPr lang="en-US" sz="2100" dirty="0" err="1"/>
              <a:t>plazma</a:t>
            </a:r>
            <a:r>
              <a:rPr lang="en-US" sz="2100" dirty="0"/>
              <a:t> </a:t>
            </a:r>
            <a:r>
              <a:rPr lang="en-US" sz="2100" dirty="0" err="1"/>
              <a:t>zarı</a:t>
            </a:r>
            <a:r>
              <a:rPr lang="en-US" sz="2100" dirty="0"/>
              <a:t> </a:t>
            </a:r>
            <a:r>
              <a:rPr lang="en-US" sz="2100" dirty="0" err="1"/>
              <a:t>reseptör</a:t>
            </a:r>
            <a:r>
              <a:rPr lang="en-US" sz="2100" dirty="0"/>
              <a:t> </a:t>
            </a:r>
            <a:r>
              <a:rPr lang="en-US" sz="2100" dirty="0" err="1"/>
              <a:t>proteinleridir</a:t>
            </a:r>
            <a:r>
              <a:rPr lang="en-US" sz="2100" dirty="0"/>
              <a:t>. </a:t>
            </a:r>
          </a:p>
          <a:p>
            <a:pPr marL="457200" indent="-457200" algn="just">
              <a:lnSpc>
                <a:spcPts val="2880"/>
              </a:lnSpc>
              <a:buFont typeface="+mj-lt"/>
              <a:buAutoNum type="arabicPeriod"/>
            </a:pPr>
            <a:r>
              <a:rPr lang="en-US" dirty="0" err="1" smtClean="0"/>
              <a:t>Steroit</a:t>
            </a:r>
            <a:r>
              <a:rPr lang="en-US" dirty="0" smtClean="0"/>
              <a:t> </a:t>
            </a:r>
            <a:r>
              <a:rPr lang="en-US" dirty="0" err="1" smtClean="0"/>
              <a:t>Reseptörleri</a:t>
            </a:r>
            <a:endParaRPr lang="en-US" dirty="0" smtClean="0"/>
          </a:p>
          <a:p>
            <a:pPr marL="508000" lvl="1" indent="-333375" algn="just"/>
            <a:r>
              <a:rPr lang="en-US" sz="2100" dirty="0" err="1"/>
              <a:t>büyük</a:t>
            </a:r>
            <a:r>
              <a:rPr lang="en-US" sz="2100" dirty="0"/>
              <a:t> </a:t>
            </a:r>
            <a:r>
              <a:rPr lang="en-US" sz="2100" dirty="0" err="1"/>
              <a:t>bir</a:t>
            </a:r>
            <a:r>
              <a:rPr lang="en-US" sz="2100" dirty="0"/>
              <a:t> </a:t>
            </a:r>
            <a:r>
              <a:rPr lang="en-US" sz="2100" dirty="0" err="1"/>
              <a:t>reseptör</a:t>
            </a:r>
            <a:r>
              <a:rPr lang="en-US" sz="2100" dirty="0"/>
              <a:t> </a:t>
            </a:r>
            <a:r>
              <a:rPr lang="en-US" sz="2100" dirty="0" err="1"/>
              <a:t>sınıfıdır</a:t>
            </a:r>
            <a:endParaRPr lang="en-US" sz="2100" dirty="0"/>
          </a:p>
          <a:p>
            <a:pPr marL="508000" lvl="1" indent="-333375" algn="just"/>
            <a:r>
              <a:rPr lang="en-US" sz="2100" dirty="0" err="1"/>
              <a:t>Steroit</a:t>
            </a:r>
            <a:r>
              <a:rPr lang="en-US" sz="2100" dirty="0"/>
              <a:t> </a:t>
            </a:r>
            <a:r>
              <a:rPr lang="en-US" sz="2100" dirty="0" err="1"/>
              <a:t>hormonlar</a:t>
            </a:r>
            <a:r>
              <a:rPr lang="en-US" sz="2100" dirty="0"/>
              <a:t> gen </a:t>
            </a:r>
            <a:r>
              <a:rPr lang="en-US" sz="2100" dirty="0" err="1"/>
              <a:t>ifadelenmesinin</a:t>
            </a:r>
            <a:r>
              <a:rPr lang="en-US" sz="2100" dirty="0"/>
              <a:t> </a:t>
            </a:r>
            <a:r>
              <a:rPr lang="en-US" sz="2100" dirty="0" err="1"/>
              <a:t>düzenlenmesiyle</a:t>
            </a:r>
            <a:r>
              <a:rPr lang="en-US" sz="2100" dirty="0"/>
              <a:t> </a:t>
            </a:r>
            <a:r>
              <a:rPr lang="en-US" sz="2100" dirty="0" err="1"/>
              <a:t>ilişkili</a:t>
            </a:r>
            <a:r>
              <a:rPr lang="en-US" sz="2100" dirty="0"/>
              <a:t> </a:t>
            </a:r>
            <a:r>
              <a:rPr lang="en-US" sz="2100" dirty="0" err="1"/>
              <a:t>mekanizmalar</a:t>
            </a:r>
            <a:r>
              <a:rPr lang="en-US" sz="2100" dirty="0"/>
              <a:t> </a:t>
            </a:r>
            <a:r>
              <a:rPr lang="en-US" sz="2100" dirty="0" err="1"/>
              <a:t>aracılığıyla</a:t>
            </a:r>
            <a:r>
              <a:rPr lang="en-US" sz="2100" dirty="0"/>
              <a:t> </a:t>
            </a:r>
            <a:r>
              <a:rPr lang="en-US" sz="2100" dirty="0" err="1"/>
              <a:t>işlevlerini</a:t>
            </a:r>
            <a:r>
              <a:rPr lang="en-US" sz="2100" dirty="0"/>
              <a:t> </a:t>
            </a:r>
            <a:r>
              <a:rPr lang="en-US" sz="2100" dirty="0" err="1"/>
              <a:t>gerçekleştirirler</a:t>
            </a:r>
            <a:r>
              <a:rPr lang="en-US" sz="2100" dirty="0"/>
              <a:t>.</a:t>
            </a:r>
          </a:p>
          <a:p>
            <a:pPr marL="508000" lvl="1" indent="-333375" algn="just"/>
            <a:r>
              <a:rPr lang="en-US" sz="2100" dirty="0" err="1"/>
              <a:t>Örneğin</a:t>
            </a:r>
            <a:r>
              <a:rPr lang="en-US" sz="2100" dirty="0"/>
              <a:t> </a:t>
            </a:r>
            <a:r>
              <a:rPr lang="en-US" sz="2100" dirty="0" err="1"/>
              <a:t>östrojen</a:t>
            </a:r>
            <a:r>
              <a:rPr lang="en-US" sz="2100" dirty="0"/>
              <a:t> </a:t>
            </a:r>
            <a:r>
              <a:rPr lang="en-US" sz="2100" dirty="0" err="1"/>
              <a:t>bir</a:t>
            </a:r>
            <a:r>
              <a:rPr lang="en-US" sz="2100" dirty="0"/>
              <a:t>  </a:t>
            </a:r>
            <a:r>
              <a:rPr lang="en-US" sz="2100" dirty="0" err="1"/>
              <a:t>özgül</a:t>
            </a:r>
            <a:r>
              <a:rPr lang="en-US" sz="2100" dirty="0"/>
              <a:t> </a:t>
            </a:r>
            <a:r>
              <a:rPr lang="en-US" sz="2100" dirty="0" err="1"/>
              <a:t>liganda</a:t>
            </a:r>
            <a:r>
              <a:rPr lang="en-US" sz="2100" dirty="0"/>
              <a:t> </a:t>
            </a:r>
            <a:r>
              <a:rPr lang="en-US" sz="2100" dirty="0" err="1"/>
              <a:t>bağlandığı</a:t>
            </a:r>
            <a:r>
              <a:rPr lang="en-US" sz="2100" dirty="0"/>
              <a:t> zaman </a:t>
            </a:r>
            <a:r>
              <a:rPr lang="en-US" sz="2100" dirty="0" err="1"/>
              <a:t>özgül</a:t>
            </a:r>
            <a:r>
              <a:rPr lang="en-US" sz="2100" dirty="0"/>
              <a:t> </a:t>
            </a:r>
            <a:r>
              <a:rPr lang="en-US" sz="2100" dirty="0" err="1"/>
              <a:t>genlerin</a:t>
            </a:r>
            <a:r>
              <a:rPr lang="en-US" sz="2100" dirty="0"/>
              <a:t> </a:t>
            </a:r>
            <a:r>
              <a:rPr lang="en-US" sz="2100" dirty="0" err="1"/>
              <a:t>transkripsiyon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hücresel</a:t>
            </a:r>
            <a:r>
              <a:rPr lang="en-US" sz="2100" dirty="0"/>
              <a:t> </a:t>
            </a:r>
            <a:r>
              <a:rPr lang="en-US" sz="2100" dirty="0" err="1"/>
              <a:t>proteinlere</a:t>
            </a:r>
            <a:r>
              <a:rPr lang="en-US" sz="2100" dirty="0"/>
              <a:t> </a:t>
            </a:r>
            <a:r>
              <a:rPr lang="en-US" sz="2100" dirty="0" err="1"/>
              <a:t>translasyon</a:t>
            </a:r>
            <a:r>
              <a:rPr lang="en-US" sz="2100" dirty="0"/>
              <a:t> </a:t>
            </a:r>
            <a:r>
              <a:rPr lang="en-US" sz="2100" dirty="0" err="1"/>
              <a:t>hızını</a:t>
            </a:r>
            <a:r>
              <a:rPr lang="en-US" sz="2100" dirty="0"/>
              <a:t> </a:t>
            </a:r>
            <a:r>
              <a:rPr lang="en-US" sz="2100" dirty="0" err="1"/>
              <a:t>değiştirir</a:t>
            </a:r>
            <a:endParaRPr lang="en-US" sz="2100" dirty="0"/>
          </a:p>
          <a:p>
            <a:pPr marL="426645" lvl="1" indent="0" algn="just">
              <a:lnSpc>
                <a:spcPts val="2880"/>
              </a:lnSpc>
              <a:buNone/>
            </a:pPr>
            <a:endParaRPr lang="en-US" dirty="0" smtClean="0"/>
          </a:p>
          <a:p>
            <a:pPr marL="457200" indent="-457200" algn="just">
              <a:lnSpc>
                <a:spcPts val="2880"/>
              </a:lnSpc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85800"/>
            <a:ext cx="11277600" cy="60198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ts val="288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/>
              <a:t>Hormon</a:t>
            </a:r>
            <a:r>
              <a:rPr lang="tr-TR" sz="2800" dirty="0" err="1"/>
              <a:t>lar</a:t>
            </a:r>
            <a:r>
              <a:rPr lang="tr-TR" sz="2800" dirty="0"/>
              <a:t> </a:t>
            </a:r>
            <a:r>
              <a:rPr lang="tr-TR" sz="2800" dirty="0" err="1"/>
              <a:t>biyomoleküllerdir</a:t>
            </a:r>
            <a:r>
              <a:rPr lang="tr-TR" sz="2800" dirty="0"/>
              <a:t> ve </a:t>
            </a:r>
            <a:r>
              <a:rPr lang="en-US" sz="2800" dirty="0" err="1"/>
              <a:t>sinyal</a:t>
            </a:r>
            <a:r>
              <a:rPr lang="tr-TR" sz="2800" dirty="0"/>
              <a:t> olarak adlandırılan hücre</a:t>
            </a:r>
            <a:r>
              <a:rPr lang="en-US" sz="2800" dirty="0" err="1"/>
              <a:t>ler</a:t>
            </a:r>
            <a:r>
              <a:rPr lang="tr-TR" sz="2800" dirty="0"/>
              <a:t> ve dokular arası iletişimi sağlama görevin yerine getirirler.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865" b="50478"/>
          <a:stretch/>
        </p:blipFill>
        <p:spPr>
          <a:xfrm>
            <a:off x="515659" y="276467"/>
            <a:ext cx="5086854" cy="5838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49294" r="3328" b="3998"/>
          <a:stretch/>
        </p:blipFill>
        <p:spPr>
          <a:xfrm>
            <a:off x="6154056" y="374857"/>
            <a:ext cx="4876800" cy="5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055" y="872359"/>
            <a:ext cx="10799676" cy="2663826"/>
          </a:xfrm>
        </p:spPr>
        <p:txBody>
          <a:bodyPr/>
          <a:lstStyle/>
          <a:p>
            <a:pPr algn="ctr"/>
            <a:r>
              <a:rPr lang="tr-TR" dirty="0" smtClean="0"/>
              <a:t>Hormonlar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1727200" y="3327576"/>
            <a:ext cx="8534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14087" y="527461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Doç. Dr. Yasemin G. İŞGÖR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558" y="1447800"/>
            <a:ext cx="3592854" cy="45720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Hormon</a:t>
            </a:r>
            <a:r>
              <a:rPr lang="tr-TR" sz="1800" dirty="0" err="1"/>
              <a:t>lar</a:t>
            </a:r>
            <a:r>
              <a:rPr lang="tr-TR" sz="1800" dirty="0"/>
              <a:t> </a:t>
            </a:r>
            <a:r>
              <a:rPr lang="tr-TR" sz="1800" dirty="0" err="1"/>
              <a:t>biyomoleküllerdir</a:t>
            </a:r>
            <a:r>
              <a:rPr lang="tr-TR" sz="1800" dirty="0"/>
              <a:t> ve </a:t>
            </a:r>
            <a:r>
              <a:rPr lang="en-US" sz="1800" dirty="0" err="1"/>
              <a:t>sinyal</a:t>
            </a:r>
            <a:r>
              <a:rPr lang="tr-TR" sz="1800" dirty="0"/>
              <a:t> olarak adlandırılan hücre</a:t>
            </a:r>
            <a:r>
              <a:rPr lang="en-US" sz="1800" dirty="0" err="1"/>
              <a:t>ler</a:t>
            </a:r>
            <a:r>
              <a:rPr lang="tr-TR" sz="1800" dirty="0"/>
              <a:t> ve dokular arası iletişimi sağlama görevin yerine getirirler</a:t>
            </a:r>
            <a:r>
              <a:rPr lang="tr-TR" sz="1800" dirty="0" smtClean="0"/>
              <a:t>.</a:t>
            </a:r>
          </a:p>
          <a:p>
            <a:pPr algn="just"/>
            <a:r>
              <a:rPr lang="tr-TR" sz="1800" dirty="0" smtClean="0"/>
              <a:t>(Kaynak: Renkli Biyokimya Atlası)</a:t>
            </a:r>
          </a:p>
          <a:p>
            <a:pPr algn="just"/>
            <a:endParaRPr lang="tr-TR" sz="1800" dirty="0"/>
          </a:p>
          <a:p>
            <a:pPr algn="just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412" y="486263"/>
            <a:ext cx="7815749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9871" y="397566"/>
            <a:ext cx="10671711" cy="106159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>
              <a:spcBef>
                <a:spcPct val="0"/>
              </a:spcBef>
              <a:buNone/>
              <a:defRPr kumimoji="0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en-US" dirty="0"/>
              <a:t>Hormonların etki şekilleri</a:t>
            </a:r>
            <a:r>
              <a:rPr lang="en-US" altLang="en-US" dirty="0"/>
              <a:t>ne </a:t>
            </a:r>
            <a:r>
              <a:rPr lang="en-US" altLang="en-US" dirty="0" err="1"/>
              <a:t>göre</a:t>
            </a:r>
            <a:r>
              <a:rPr lang="en-US" altLang="en-US" dirty="0"/>
              <a:t> </a:t>
            </a:r>
            <a:r>
              <a:rPr lang="en-US" altLang="en-US" dirty="0" err="1"/>
              <a:t>sınıflandırılışı</a:t>
            </a:r>
            <a:endParaRPr lang="tr-TR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527" y="1828800"/>
            <a:ext cx="11351637" cy="41479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en-US" sz="2400" b="1" dirty="0" smtClean="0"/>
              <a:t>Endokrin</a:t>
            </a:r>
            <a:r>
              <a:rPr lang="tr-TR" altLang="en-US" sz="2400" dirty="0" smtClean="0"/>
              <a:t> etki: Kana salınma ve uzakta etki (hedef hücreye dolaşım yardımıyla ulaşılır, salgı hücresine uzaktır)</a:t>
            </a:r>
          </a:p>
          <a:p>
            <a:pPr>
              <a:defRPr/>
            </a:pPr>
            <a:endParaRPr lang="tr-TR" altLang="en-US" sz="2400" dirty="0" smtClean="0"/>
          </a:p>
          <a:p>
            <a:pPr>
              <a:defRPr/>
            </a:pPr>
            <a:r>
              <a:rPr lang="tr-TR" altLang="en-US" sz="2400" b="1" dirty="0" err="1" smtClean="0"/>
              <a:t>Parakrin</a:t>
            </a:r>
            <a:r>
              <a:rPr lang="tr-TR" altLang="en-US" sz="2400" dirty="0" smtClean="0"/>
              <a:t> etki: Komşu hedef dokuya etki (hedef hücre yakında ancak salgı hücresinden farklıdır)</a:t>
            </a:r>
          </a:p>
          <a:p>
            <a:pPr>
              <a:defRPr/>
            </a:pPr>
            <a:endParaRPr lang="tr-TR" altLang="en-US" sz="2400" dirty="0" smtClean="0"/>
          </a:p>
          <a:p>
            <a:pPr>
              <a:defRPr/>
            </a:pPr>
            <a:r>
              <a:rPr lang="tr-TR" altLang="en-US" sz="2400" b="1" dirty="0" err="1" smtClean="0"/>
              <a:t>Otokrin</a:t>
            </a:r>
            <a:r>
              <a:rPr lang="tr-TR" altLang="en-US" sz="2400" dirty="0" smtClean="0"/>
              <a:t> etki: Salgılandığı hücreye etki (salgılanan hücre ve hedef hücre aynıdır)</a:t>
            </a: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54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1307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Wingdings 2</vt:lpstr>
      <vt:lpstr>Business plan presentation</vt:lpstr>
      <vt:lpstr>Biyosinyal: Sinyal iletimi  ve Hormonlar</vt:lpstr>
      <vt:lpstr>PowerPoint Presentation</vt:lpstr>
      <vt:lpstr>Sinyal İletiminin Temel Özellikleri (1)</vt:lpstr>
      <vt:lpstr>Sinyal İletiminin Temel Özellikleri (2)</vt:lpstr>
      <vt:lpstr>PowerPoint Presentation</vt:lpstr>
      <vt:lpstr>PowerPoint Presentation</vt:lpstr>
      <vt:lpstr>Hormonlar</vt:lpstr>
      <vt:lpstr>PowerPoint Presentation</vt:lpstr>
      <vt:lpstr>PowerPoint Presentation</vt:lpstr>
      <vt:lpstr>Hormonların  Sentezlendikleri doku/Organa göre Sınıflandırılışı </vt:lpstr>
      <vt:lpstr>PowerPoint Presentation</vt:lpstr>
      <vt:lpstr>PowerPoint Presentation</vt:lpstr>
      <vt:lpstr>Hormonların etki mekanizmaları. </vt:lpstr>
      <vt:lpstr>PowerPoint Presentation</vt:lpstr>
      <vt:lpstr>PowerPoint Presentation</vt:lpstr>
      <vt:lpstr>PowerPoint Presentation</vt:lpstr>
      <vt:lpstr>Hormonların taşınmaları</vt:lpstr>
      <vt:lpstr>Hormon reseptörleri</vt:lpstr>
      <vt:lpstr>PowerPoint Presentation</vt:lpstr>
      <vt:lpstr>Gastrointestinal hormonlar ve diğer doku hormonları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2017-03-10T21:32:53Z</dcterms:created>
  <dcterms:modified xsi:type="dcterms:W3CDTF">2018-04-25T19:23:20Z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