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7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40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642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816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41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705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93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198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21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50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37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1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0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7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95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53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65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983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Temel elektronik </a:t>
            </a:r>
          </a:p>
          <a:p>
            <a:r>
              <a:rPr lang="tr-TR" sz="4000" b="1" dirty="0"/>
              <a:t>9.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1323975" cy="1323975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012" y="4012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97383D-33E9-4660-94F3-28BF1361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20" y="467095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AC775D-3F48-4240-9C97-FA31686CC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409" y="1592843"/>
            <a:ext cx="8463943" cy="50149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Devrenin RC kısmının C si aradaki </a:t>
            </a:r>
            <a:r>
              <a:rPr lang="tr-TR" dirty="0" err="1"/>
              <a:t>kublaj</a:t>
            </a:r>
            <a:r>
              <a:rPr lang="tr-TR" dirty="0"/>
              <a:t> kondansatörü , R si ise birinci </a:t>
            </a:r>
            <a:r>
              <a:rPr lang="tr-TR" dirty="0" err="1"/>
              <a:t>transistörün</a:t>
            </a:r>
            <a:r>
              <a:rPr lang="tr-TR" dirty="0"/>
              <a:t> RC si ve ikinci </a:t>
            </a:r>
            <a:r>
              <a:rPr lang="tr-TR" dirty="0" err="1"/>
              <a:t>transistörün</a:t>
            </a:r>
            <a:r>
              <a:rPr lang="tr-TR" dirty="0"/>
              <a:t> beyzine bağlı dirençlerdir. Kullanılan kondansatör , sinyal frekansına çok az empedans göstermelidir. Bilindiği gibi bir kondansatör DC gerilimi geçirmez , düşük frekanslara ise yüksek empedans gösterir. Bu nedenle RC </a:t>
            </a:r>
            <a:r>
              <a:rPr lang="tr-TR" dirty="0" err="1"/>
              <a:t>kublajlı</a:t>
            </a:r>
            <a:r>
              <a:rPr lang="tr-TR" dirty="0"/>
              <a:t> devrelerde düşük frekanslarda kazanç azalır. Yüksek frekanslara çıkıldıkça </a:t>
            </a:r>
            <a:r>
              <a:rPr lang="tr-TR" dirty="0" err="1"/>
              <a:t>kublaj</a:t>
            </a:r>
            <a:r>
              <a:rPr lang="tr-TR" dirty="0"/>
              <a:t> kondansatörün iyice azalacağı için devrenin kazancı da (teorik olarak ) artacaktır. Aslında böyle olamaz .Frekans arttıkça kullanılan </a:t>
            </a:r>
            <a:r>
              <a:rPr lang="tr-TR" dirty="0" err="1"/>
              <a:t>transistörün</a:t>
            </a:r>
            <a:r>
              <a:rPr lang="tr-TR" dirty="0"/>
              <a:t> yüksek frekans karakteristiği , </a:t>
            </a:r>
            <a:r>
              <a:rPr lang="tr-TR" dirty="0" err="1"/>
              <a:t>transistörün</a:t>
            </a:r>
            <a:r>
              <a:rPr lang="tr-TR" dirty="0"/>
              <a:t> küçücük iç kapasiteleri hatta devrenin baskı </a:t>
            </a:r>
            <a:r>
              <a:rPr lang="tr-TR" dirty="0" err="1"/>
              <a:t>devrresinin</a:t>
            </a:r>
            <a:r>
              <a:rPr lang="tr-TR" dirty="0"/>
              <a:t> şekli ve kullanılan malzemenin özelliğinden dolayı devrenin kazancı düşecektir. Direk </a:t>
            </a:r>
            <a:r>
              <a:rPr lang="tr-TR" dirty="0" err="1"/>
              <a:t>kublajlı</a:t>
            </a:r>
            <a:r>
              <a:rPr lang="tr-TR" dirty="0"/>
              <a:t> devrelerde aslında yüksek frekanslarda bu özellikleri gösterirler.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1604ABB-A0CC-4216-A14C-8E05AC71E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" y="4004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C1BC4088-B63B-4C8C-A30A-7DF503AE3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4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1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B861E3-FFB5-4797-8A51-ED981AAC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20" y="467096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 </a:t>
            </a:r>
          </a:p>
        </p:txBody>
      </p:sp>
      <p:pic>
        <p:nvPicPr>
          <p:cNvPr id="8" name="Resim 8" descr="metin, harita içeren bir resim&#10;&#10;Çok yüksek güvenilirlikle oluşturulmuş açıklama">
            <a:extLst>
              <a:ext uri="{FF2B5EF4-FFF2-40B4-BE49-F238E27FC236}">
                <a16:creationId xmlns:a16="http://schemas.microsoft.com/office/drawing/2014/main" id="{48EBB9D7-00F7-4BDA-A0E3-75360A40D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540" y="2117068"/>
            <a:ext cx="5372810" cy="242816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7B72819-ADA5-44AC-8013-D4FA07874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" y="4003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0EB4690-6C88-4144-ABB6-F3E4E756A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896" y="4003"/>
            <a:ext cx="932090" cy="932090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8DB87042-9D15-4C0F-B731-D8B8AFA9251D}"/>
              </a:ext>
            </a:extLst>
          </p:cNvPr>
          <p:cNvSpPr txBox="1"/>
          <p:nvPr/>
        </p:nvSpPr>
        <p:spPr>
          <a:xfrm>
            <a:off x="195532" y="1554192"/>
            <a:ext cx="8839200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dirty="0"/>
              <a:t>Aşağıdaki şekilde bir RC </a:t>
            </a:r>
            <a:r>
              <a:rPr lang="tr-TR" sz="2000" dirty="0" err="1"/>
              <a:t>kublajlı</a:t>
            </a:r>
            <a:r>
              <a:rPr lang="tr-TR" sz="2000" dirty="0"/>
              <a:t> devrenin frekans yanıtı görülmektedir. 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F5D65AFD-690E-4B11-B75D-A437021C325F}"/>
              </a:ext>
            </a:extLst>
          </p:cNvPr>
          <p:cNvSpPr txBox="1"/>
          <p:nvPr/>
        </p:nvSpPr>
        <p:spPr>
          <a:xfrm>
            <a:off x="123645" y="4990380"/>
            <a:ext cx="878169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0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2CF96D-6489-47A5-B1EC-BDC6304D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69" y="2336152"/>
            <a:ext cx="7053542" cy="1400530"/>
          </a:xfrm>
        </p:spPr>
        <p:txBody>
          <a:bodyPr/>
          <a:lstStyle/>
          <a:p>
            <a:pPr algn="ctr"/>
            <a:r>
              <a:rPr lang="tr-TR" sz="5400" b="1" dirty="0"/>
              <a:t>KAYNAKÇA </a:t>
            </a:r>
            <a:br>
              <a:rPr lang="tr-TR" sz="5400" b="1" dirty="0"/>
            </a:br>
            <a:r>
              <a:rPr lang="tr-TR" sz="2200" dirty="0"/>
              <a:t>http://hilmi.trakya.edu.tr/ders_notlari/elektronik/Transistor_Amplifikator.pdf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64B0763-F406-497E-A81A-74116DA62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" y="4002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2636BA7A-9D76-4E25-BC92-D7D647EA8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2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0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186243-DF50-42FE-93D5-2CF7EE35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23" y="1423102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CEBCA7-83EA-4F42-AE69-E37547333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508" y="2762045"/>
            <a:ext cx="8230504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ÇOK KATLI YÜKSELTEÇLER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849A369-03F5-41F2-B6BD-78026BB23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" y="4011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E9EA26D-307D-4A71-92D7-1302B5A3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8" y="4011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1713C7-5926-4D5C-A78A-3A38D404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756" y="642091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4D2247-282D-4C8A-A9F6-70724013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32" y="1593014"/>
            <a:ext cx="8603633" cy="4925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2500" b="1" dirty="0"/>
              <a:t>Çok katlı (</a:t>
            </a:r>
            <a:r>
              <a:rPr lang="tr-TR" sz="2500" b="1" dirty="0" err="1"/>
              <a:t>Mutli</a:t>
            </a:r>
            <a:r>
              <a:rPr lang="tr-TR" sz="2500" b="1" dirty="0"/>
              <a:t> </a:t>
            </a:r>
            <a:r>
              <a:rPr lang="tr-TR" sz="2500" b="1" dirty="0" err="1"/>
              <a:t>Stage</a:t>
            </a:r>
            <a:r>
              <a:rPr lang="tr-TR" sz="2500" b="1" dirty="0"/>
              <a:t> ) Yükselteçler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sz="2500" dirty="0"/>
              <a:t>Burada yükselteçlerin arka arkaya bağlanmasını konusunu inceleyeceğiz Tahmin edeceğiniz gibi tek transistörlü yükselteçler yeterli yükseltme sağlamazlar . Örneğin bir mikrofona konuştuğumuz zaman , mikrofon çıkışındaki 1-2 </a:t>
            </a:r>
            <a:r>
              <a:rPr lang="tr-TR" sz="2500" dirty="0" err="1"/>
              <a:t>mV</a:t>
            </a:r>
            <a:r>
              <a:rPr lang="tr-TR" sz="2500" dirty="0"/>
              <a:t> civarındaki sinyalin hoparlörden duyulabilmesi yada bir radyonun anteninde oluşan 0.1 </a:t>
            </a:r>
            <a:r>
              <a:rPr lang="tr-TR" sz="2500" dirty="0" err="1"/>
              <a:t>mV</a:t>
            </a:r>
            <a:r>
              <a:rPr lang="tr-TR" sz="2500" dirty="0"/>
              <a:t> civarındaki sinyalin hoparlörden duyulabilmesi için epeyce yükselteci arka arkaya bağlamak gereklidir. </a:t>
            </a:r>
            <a:endParaRPr lang="tr-TR" sz="2500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F612A3B-7CFA-4651-857B-9FD263212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1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C72D7FB-FABB-4408-B907-468356C76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1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557567-5712-477D-9D60-046D541C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16" y="467095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BDB4B7-5D2E-48A0-8AE2-ECC436BBB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71" y="1750994"/>
            <a:ext cx="8650849" cy="4957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Çok katlı yükselteçlerde ilk yükselteç yada ilk birkaç yükselteç çok önemlidir. Bu yükselteçleri oluşturan </a:t>
            </a:r>
            <a:r>
              <a:rPr lang="tr-TR" dirty="0" err="1"/>
              <a:t>transistörlerin</a:t>
            </a:r>
            <a:r>
              <a:rPr lang="tr-TR" dirty="0"/>
              <a:t> iç gürültüleri çok az olmalı . Bunun anlamı , çok katlı yükselteçlerde toplam kazanç her yükseltecin kazancının , bir sonraki yükseltecin kazancı ile çarpımına eşittir. Bu nedenle ilk </a:t>
            </a:r>
            <a:r>
              <a:rPr lang="tr-TR" dirty="0" err="1"/>
              <a:t>transistörde</a:t>
            </a:r>
            <a:r>
              <a:rPr lang="tr-TR" dirty="0"/>
              <a:t> üretilen gürültü çıkışta çok büyük bir gürültü haline dönüşebilir. </a:t>
            </a:r>
          </a:p>
          <a:p>
            <a:pPr>
              <a:buClr>
                <a:srgbClr val="8AD0D6"/>
              </a:buClr>
            </a:pPr>
            <a:r>
              <a:rPr lang="tr-TR" dirty="0"/>
              <a:t>Bir yükseltecin çıkışını diğer bir yükseltecin girişine bağlamak için bazı kurallara uymak zorundayız. Nedir bunlar?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1- Her yükseltecin DC çalışma şartı vardır .Yükselteçler arka arkaya bağlandıklarında birbirlerinin DC çalışma şartlarını bozmamalıdır. </a:t>
            </a:r>
          </a:p>
          <a:p>
            <a:pPr marL="0" indent="0">
              <a:buNone/>
            </a:pPr>
            <a:r>
              <a:rPr lang="tr-TR" dirty="0"/>
              <a:t>2- Bir yükselteç çıkışında oluşan sinyal diğer yükseltecin girişine bağlanırken en az kayıp ve bozulmaya uğramalıdır. </a:t>
            </a:r>
          </a:p>
          <a:p>
            <a:pPr marL="0" indent="0">
              <a:buNone/>
            </a:pPr>
            <a:r>
              <a:rPr lang="tr-TR" dirty="0"/>
              <a:t>3- Yükselteçler arka arkaya bağlanırken giriş ve çıkış empedanslarının (AC dirençlerinin ) birbirlerine uygun olması gereklidir.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36F2325-ED66-4709-B1AA-809D87FF0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6023A02D-B576-4B97-ADF6-722CA0D0B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9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CA5F56-EE11-4D31-8742-30D7EE2D6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01" y="524605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8FC662-4839-46B1-B91E-633C004DF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90" y="1578466"/>
            <a:ext cx="8622094" cy="51875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Direk Bağlama (Direct </a:t>
            </a:r>
            <a:r>
              <a:rPr lang="tr-TR" dirty="0" err="1"/>
              <a:t>Coupling</a:t>
            </a:r>
            <a:r>
              <a:rPr lang="tr-TR" dirty="0"/>
              <a:t>)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Özellikle ön yükselteçlerde kullanılan ve en ucuz olan bağlama </a:t>
            </a:r>
            <a:r>
              <a:rPr lang="tr-TR" dirty="0" err="1"/>
              <a:t>yöndemi</a:t>
            </a:r>
            <a:r>
              <a:rPr lang="tr-TR" dirty="0"/>
              <a:t> DİREK BAĞLAMA </a:t>
            </a:r>
            <a:r>
              <a:rPr lang="tr-TR" dirty="0" err="1"/>
              <a:t>yöndemidir</a:t>
            </a:r>
            <a:r>
              <a:rPr lang="tr-TR" dirty="0"/>
              <a:t>. Bu bağlama (bağlamaya </a:t>
            </a:r>
            <a:r>
              <a:rPr lang="tr-TR" dirty="0" err="1"/>
              <a:t>kublaj</a:t>
            </a:r>
            <a:r>
              <a:rPr lang="tr-TR" dirty="0"/>
              <a:t> da denir) şekli adından da anlaşılacağı üzere bir yükseltecin çıkışını diğerinin girişine doğrudan bağlamakla sağlanır.</a:t>
            </a:r>
          </a:p>
          <a:p>
            <a:pPr marL="0" indent="0">
              <a:buClr>
                <a:srgbClr val="8AD0D6"/>
              </a:buClr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28D33C-90F4-4AFE-988A-5629FEC15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" y="4009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B5FEA10-E267-4BF5-8AB2-6872C8355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9"/>
            <a:ext cx="932090" cy="932090"/>
          </a:xfrm>
          <a:prstGeom prst="rect">
            <a:avLst/>
          </a:prstGeom>
        </p:spPr>
      </p:pic>
      <p:pic>
        <p:nvPicPr>
          <p:cNvPr id="8" name="Resim 8" descr="cihaz, tartı içeren bir resim&#10;&#10;Yüksek güvenilirlikle oluşturulmuş açıklama">
            <a:extLst>
              <a:ext uri="{FF2B5EF4-FFF2-40B4-BE49-F238E27FC236}">
                <a16:creationId xmlns:a16="http://schemas.microsoft.com/office/drawing/2014/main" id="{A420C5AE-4975-4C9F-84E5-F02429505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041" y="3469469"/>
            <a:ext cx="5158596" cy="3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2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C2F246-BAAE-4344-BB0E-B7F30E82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56" y="639624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246BC-BFF4-42B9-A2EA-3C5A5878D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18" y="1621598"/>
            <a:ext cx="8348924" cy="47993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Şekilden de anlaşılacağı gibi her </a:t>
            </a:r>
            <a:r>
              <a:rPr lang="tr-TR" dirty="0" err="1"/>
              <a:t>transistörün</a:t>
            </a:r>
            <a:r>
              <a:rPr lang="tr-TR" dirty="0"/>
              <a:t> çıkış gerilimi aynı zamanda diğer </a:t>
            </a:r>
            <a:r>
              <a:rPr lang="tr-TR" dirty="0" err="1"/>
              <a:t>transistörün</a:t>
            </a:r>
            <a:r>
              <a:rPr lang="tr-TR" dirty="0"/>
              <a:t> </a:t>
            </a:r>
            <a:r>
              <a:rPr lang="tr-TR" dirty="0" err="1"/>
              <a:t>bayas</a:t>
            </a:r>
            <a:r>
              <a:rPr lang="tr-TR" dirty="0"/>
              <a:t> gerilimini sağlamaktadır. Bu tür devrelere DC yükselteç de denmektedir. DC yükselteçler özellikle çok düşük frekanslara hatta 0HZ (DC) den başlayarak devrenin izin verdiği en yüksek frekanslara kadar çalışırlar . Bu nedenle çok geniş uygulama alanlarına sahiptir. Örneğin DC regülatörler , ses yükselteçleri mantık devreleri gibi. Ayrıca entegre devrelerin iç yapılarında kondansatör ve bobin gibi hem AC hem de DC sinyaller girişten çıkışa kadar yükseltilirler. Devrenin girişinde oluşabilecek bir DC </a:t>
            </a:r>
            <a:r>
              <a:rPr lang="tr-TR" dirty="0" err="1"/>
              <a:t>bayas</a:t>
            </a:r>
            <a:r>
              <a:rPr lang="tr-TR" dirty="0"/>
              <a:t> kayması (ısı, , DC gerilimde olabilecek kaymalar) devrenin </a:t>
            </a:r>
            <a:r>
              <a:rPr lang="tr-TR" dirty="0" err="1"/>
              <a:t>çıkıında</a:t>
            </a:r>
            <a:r>
              <a:rPr lang="tr-TR" dirty="0"/>
              <a:t> çok büyük değişikliklere sebep olur . Devrenin kararlılığını sağlamak için bu tür devrelerde besleme geriliminin çok düzgün olması gerekmektedir.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134FBA5-B75F-4922-9C9F-904283CA8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" y="4008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DDF3C69F-E044-47FC-B6FD-E1ABB74D1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8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4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DC76C3-3ECC-4CAE-BFE7-E95340D4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20" y="524605"/>
            <a:ext cx="7053542" cy="1400530"/>
          </a:xfrm>
        </p:spPr>
        <p:txBody>
          <a:bodyPr/>
          <a:lstStyle/>
          <a:p>
            <a:r>
              <a:rPr lang="tr-TR" b="1" dirty="0"/>
              <a:t>ÇOK KATLI YÜKSELTEÇLER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39107B-7329-4AF4-9BD5-B445E51D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35" y="1535334"/>
            <a:ext cx="8392056" cy="4784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Ayrıca ek önlemler olarak bazı geri besleme devreleri ilave edilir . (Geri besleme ; bir devrenin gerek AC gerekse DC kararlılığını sağlamak üzere çıkıştan alınan sinyalin uygun şekilde girişe verilmesi ile sağlanır.) Direk bağlamalı devrelerde </a:t>
            </a:r>
            <a:r>
              <a:rPr lang="tr-TR" dirty="0" err="1"/>
              <a:t>transistörleri</a:t>
            </a:r>
            <a:r>
              <a:rPr lang="tr-TR" dirty="0"/>
              <a:t> tamamlayıcı (</a:t>
            </a:r>
            <a:r>
              <a:rPr lang="tr-TR" dirty="0" err="1"/>
              <a:t>Copmlementary</a:t>
            </a:r>
            <a:r>
              <a:rPr lang="tr-TR" dirty="0"/>
              <a:t>) şekilde bağlayarak da DC kararlılık kısmen sağlanabilir. Aşağıdaki iki şekilde </a:t>
            </a:r>
            <a:r>
              <a:rPr lang="tr-TR" dirty="0" err="1"/>
              <a:t>transistörün</a:t>
            </a:r>
            <a:r>
              <a:rPr lang="tr-TR" dirty="0"/>
              <a:t> Tamamlayıcı şekilde nasıl bağlanacağı görülmektedir. </a:t>
            </a:r>
          </a:p>
          <a:p>
            <a:pPr>
              <a:buClr>
                <a:srgbClr val="8AD0D6"/>
              </a:buClr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760D8A0-94BF-4742-B6EF-8B306A7B7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" y="4007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D2D6DADA-415F-4951-9285-11D6F3AF7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7"/>
            <a:ext cx="932090" cy="932090"/>
          </a:xfrm>
          <a:prstGeom prst="rect">
            <a:avLst/>
          </a:prstGeom>
        </p:spPr>
      </p:pic>
      <p:pic>
        <p:nvPicPr>
          <p:cNvPr id="8" name="Resim 8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76722EDD-AB1D-46B7-BFC0-79590478F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513" y="3863489"/>
            <a:ext cx="4094671" cy="265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2E241295-F3CC-4AA8-8466-24EFEC975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44" y="1592843"/>
            <a:ext cx="8463943" cy="49143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Direk bağlantılı yükselteçlerde toplam kazanç her yükseltecin kazancının çarpımına eşittir. Kazanç A ile gösterilir. Örneği iki katlı bir yükseltecin toplam gerilim kazancı ;</a:t>
            </a:r>
          </a:p>
          <a:p>
            <a:pPr>
              <a:buClr>
                <a:srgbClr val="8AD0D6"/>
              </a:buClr>
            </a:pPr>
            <a:r>
              <a:rPr lang="tr-TR" dirty="0"/>
              <a:t>Av = Av1 x  Av2    olarak ifade edilir.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 Direk bağlantılı iki transistörlü yükselteçler </a:t>
            </a:r>
            <a:r>
              <a:rPr lang="tr-TR" dirty="0" err="1"/>
              <a:t>Darlinton</a:t>
            </a:r>
            <a:r>
              <a:rPr lang="tr-TR" dirty="0"/>
              <a:t> bağlantısı adı verilen bir tür özellikle bağlanarak güç yükselteçlerinin çıkış katı olarak kullanılır. Bu iki </a:t>
            </a:r>
            <a:r>
              <a:rPr lang="tr-TR" dirty="0" err="1"/>
              <a:t>transistör</a:t>
            </a:r>
            <a:r>
              <a:rPr lang="tr-TR" dirty="0"/>
              <a:t> hazır olarak tek bir kılıf içinde olabileceği gibi bizde iki ayrı </a:t>
            </a:r>
            <a:r>
              <a:rPr lang="tr-TR" dirty="0" err="1"/>
              <a:t>transistörü</a:t>
            </a:r>
            <a:r>
              <a:rPr lang="tr-TR" dirty="0"/>
              <a:t> uygun şekilde bağlayarak </a:t>
            </a:r>
            <a:r>
              <a:rPr lang="tr-TR" dirty="0" err="1"/>
              <a:t>Darlinton</a:t>
            </a:r>
            <a:r>
              <a:rPr lang="tr-TR" dirty="0"/>
              <a:t> bir </a:t>
            </a:r>
            <a:r>
              <a:rPr lang="tr-TR" dirty="0" err="1"/>
              <a:t>transistör</a:t>
            </a:r>
            <a:r>
              <a:rPr lang="tr-TR" dirty="0"/>
              <a:t> elde edebiliriz . </a:t>
            </a:r>
            <a:r>
              <a:rPr lang="tr-TR" dirty="0" err="1"/>
              <a:t>Aşağıdadki</a:t>
            </a:r>
            <a:r>
              <a:rPr lang="tr-TR" dirty="0"/>
              <a:t> şekle dikkat edecek olursanız E  B  C  markalaması tek bir </a:t>
            </a:r>
            <a:r>
              <a:rPr lang="tr-TR" dirty="0" err="1"/>
              <a:t>transistör</a:t>
            </a:r>
            <a:r>
              <a:rPr lang="tr-TR" dirty="0"/>
              <a:t> için yapılmıştır. </a:t>
            </a: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1BB6768C-D667-4EFB-9141-41397751EC95}"/>
              </a:ext>
            </a:extLst>
          </p:cNvPr>
          <p:cNvSpPr txBox="1">
            <a:spLocks/>
          </p:cNvSpPr>
          <p:nvPr/>
        </p:nvSpPr>
        <p:spPr>
          <a:xfrm>
            <a:off x="1045301" y="467095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ÇOK KATLI YÜKSELTEÇLER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45D6DBA3-3FB6-40EE-8263-FFD63E663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" y="4006"/>
            <a:ext cx="932090" cy="93209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458A8CFC-126B-479F-BE2B-2CD3A737A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6"/>
            <a:ext cx="932090" cy="932090"/>
          </a:xfrm>
          <a:prstGeom prst="rect">
            <a:avLst/>
          </a:prstGeom>
        </p:spPr>
      </p:pic>
      <p:pic>
        <p:nvPicPr>
          <p:cNvPr id="14" name="Resim 14">
            <a:extLst>
              <a:ext uri="{FF2B5EF4-FFF2-40B4-BE49-F238E27FC236}">
                <a16:creationId xmlns:a16="http://schemas.microsoft.com/office/drawing/2014/main" id="{4FE413A8-BF90-43F3-95CE-1A80C3C90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279" y="5127595"/>
            <a:ext cx="1814424" cy="153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2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64D5B996-601A-4A48-BF85-BDC7BDB38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290919"/>
            <a:ext cx="8722736" cy="54319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RC Bağlama (RC </a:t>
            </a:r>
            <a:r>
              <a:rPr lang="tr-TR" dirty="0" err="1"/>
              <a:t>Coupling</a:t>
            </a:r>
            <a:r>
              <a:rPr lang="tr-TR" dirty="0"/>
              <a:t> )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 Bir devrenin çıkışındaki sadece AC sinyali sonraki devrenin girişine aktarmak istiyorsak ve bu iki devreyi birbirine bağlarken </a:t>
            </a:r>
            <a:r>
              <a:rPr lang="tr-TR" dirty="0" err="1"/>
              <a:t>emoedans</a:t>
            </a:r>
            <a:r>
              <a:rPr lang="tr-TR" dirty="0"/>
              <a:t> uyumu sorunu yoksa bağlama elemanı olarak kondansatör kullanılır . Bu kondansatöre </a:t>
            </a:r>
            <a:r>
              <a:rPr lang="tr-TR" dirty="0" err="1"/>
              <a:t>Kublaj</a:t>
            </a:r>
            <a:r>
              <a:rPr lang="tr-TR" dirty="0"/>
              <a:t> Kondansatörü denir . </a:t>
            </a: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889E7398-1000-42C9-A343-7A4D41741AE3}"/>
              </a:ext>
            </a:extLst>
          </p:cNvPr>
          <p:cNvSpPr txBox="1">
            <a:spLocks/>
          </p:cNvSpPr>
          <p:nvPr/>
        </p:nvSpPr>
        <p:spPr>
          <a:xfrm>
            <a:off x="1045300" y="33769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ÇOK KATLI YÜKSELTEÇLER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2371711C-DDFD-473B-A7CB-7ED71E748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" y="4005"/>
            <a:ext cx="932090" cy="93209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5350D4CB-EDB2-4B6B-BE23-D447343E7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5"/>
            <a:ext cx="932090" cy="932090"/>
          </a:xfrm>
          <a:prstGeom prst="rect">
            <a:avLst/>
          </a:prstGeom>
        </p:spPr>
      </p:pic>
      <p:pic>
        <p:nvPicPr>
          <p:cNvPr id="14" name="Resim 14" descr="nesne, cihaz içeren bir resim&#10;&#10;Yüksek güvenilirlikle oluşturulmuş açıklama">
            <a:extLst>
              <a:ext uri="{FF2B5EF4-FFF2-40B4-BE49-F238E27FC236}">
                <a16:creationId xmlns:a16="http://schemas.microsoft.com/office/drawing/2014/main" id="{250A4AAA-48B0-43D2-A01A-4BFE38691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513" y="3077671"/>
            <a:ext cx="5848709" cy="36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66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İyon</vt:lpstr>
      <vt:lpstr>A.Ü. GAMA MYO.  Elektrik ve Enerji Bölümü </vt:lpstr>
      <vt:lpstr>İÇİNDEKİLER</vt:lpstr>
      <vt:lpstr>ÇOK KATLI YÜKSELTEÇLER </vt:lpstr>
      <vt:lpstr>ÇOK KATLI YÜKSELTEÇLER </vt:lpstr>
      <vt:lpstr>ÇOK KATLI YÜKSELTEÇLER</vt:lpstr>
      <vt:lpstr>ÇOK KATLI YÜKSELTEÇLER</vt:lpstr>
      <vt:lpstr>ÇOK KATLI YÜKSELTEÇLER</vt:lpstr>
      <vt:lpstr>PowerPoint Sunusu</vt:lpstr>
      <vt:lpstr>PowerPoint Sunusu</vt:lpstr>
      <vt:lpstr>ÇOK KATLI YÜKSELTEÇLER </vt:lpstr>
      <vt:lpstr>ÇOK KATLI YÜKSELTEÇLER </vt:lpstr>
      <vt:lpstr>KAYNAKÇA  http://hilmi.trakya.edu.tr/ders_notlari/elektronik/Transistor_Amplifikator.pdf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5</cp:revision>
  <dcterms:created xsi:type="dcterms:W3CDTF">2012-08-15T22:53:30Z</dcterms:created>
  <dcterms:modified xsi:type="dcterms:W3CDTF">2018-04-24T19:16:40Z</dcterms:modified>
</cp:coreProperties>
</file>