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4" r:id="rId1"/>
  </p:sldMasterIdLst>
  <p:notesMasterIdLst>
    <p:notesMasterId r:id="rId21"/>
  </p:notesMasterIdLst>
  <p:sldIdLst>
    <p:sldId id="256" r:id="rId2"/>
    <p:sldId id="260" r:id="rId3"/>
    <p:sldId id="267" r:id="rId4"/>
    <p:sldId id="257"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289" r:id="rId19"/>
    <p:sldId id="25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EFCF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8309" autoAdjust="0"/>
    <p:restoredTop sz="94434" autoAdjust="0"/>
  </p:normalViewPr>
  <p:slideViewPr>
    <p:cSldViewPr snapToGrid="0">
      <p:cViewPr varScale="1">
        <p:scale>
          <a:sx n="91" d="100"/>
          <a:sy n="91" d="100"/>
        </p:scale>
        <p:origin x="-144" y="-114"/>
      </p:cViewPr>
      <p:guideLst>
        <p:guide orient="horz" pos="2160"/>
        <p:guide pos="3840"/>
      </p:guideLst>
    </p:cSldViewPr>
  </p:slideViewPr>
  <p:notesTextViewPr>
    <p:cViewPr>
      <p:scale>
        <a:sx n="1" d="1"/>
        <a:sy n="1" d="1"/>
      </p:scale>
      <p:origin x="0" y="0"/>
    </p:cViewPr>
  </p:notesTextViewPr>
  <p:sorterViewPr>
    <p:cViewPr>
      <p:scale>
        <a:sx n="100" d="100"/>
        <a:sy n="100" d="100"/>
      </p:scale>
      <p:origin x="0" y="-55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E96C4-278C-415A-A6AE-A1B7897EA188}" type="datetimeFigureOut">
              <a:rPr lang="en-US" smtClean="0"/>
              <a:pPr/>
              <a:t>4/27/2018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3B850-C214-4177-9E48-2699F87A1716}" type="slidenum">
              <a:rPr lang="en-US" smtClean="0"/>
              <a:pPr/>
              <a:t>‹#›</a:t>
            </a:fld>
            <a:endParaRPr lang="en-US"/>
          </a:p>
        </p:txBody>
      </p:sp>
    </p:spTree>
    <p:extLst>
      <p:ext uri="{BB962C8B-B14F-4D97-AF65-F5344CB8AC3E}">
        <p14:creationId xmlns:p14="http://schemas.microsoft.com/office/powerpoint/2010/main" xmlns="" val="3071810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Coleage</a:t>
            </a:r>
            <a:r>
              <a:rPr lang="en-US" dirty="0" smtClean="0"/>
              <a:t>: </a:t>
            </a:r>
            <a:r>
              <a:rPr lang="en-US" dirty="0" err="1" smtClean="0"/>
              <a:t>meslektas</a:t>
            </a:r>
            <a:endParaRPr lang="en-US" dirty="0" smtClean="0"/>
          </a:p>
          <a:p>
            <a:endParaRPr lang="en-US" dirty="0"/>
          </a:p>
        </p:txBody>
      </p:sp>
      <p:sp>
        <p:nvSpPr>
          <p:cNvPr id="4" name="Slide Number Placeholder 3"/>
          <p:cNvSpPr>
            <a:spLocks noGrp="1"/>
          </p:cNvSpPr>
          <p:nvPr>
            <p:ph type="sldNum" sz="quarter" idx="10"/>
          </p:nvPr>
        </p:nvSpPr>
        <p:spPr/>
        <p:txBody>
          <a:bodyPr/>
          <a:lstStyle/>
          <a:p>
            <a:fld id="{4A43B850-C214-4177-9E48-2699F87A1716}" type="slidenum">
              <a:rPr lang="en-US" smtClean="0"/>
              <a:pPr/>
              <a:t>4</a:t>
            </a:fld>
            <a:endParaRPr lang="en-US"/>
          </a:p>
        </p:txBody>
      </p:sp>
    </p:spTree>
    <p:extLst>
      <p:ext uri="{BB962C8B-B14F-4D97-AF65-F5344CB8AC3E}">
        <p14:creationId xmlns:p14="http://schemas.microsoft.com/office/powerpoint/2010/main" xmlns="" val="6909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03FCE02C-6EC6-4E09-BC2C-9FDED4DE236E}" type="datetimeFigureOut">
              <a:rPr lang="en-US" smtClean="0"/>
              <a:pPr/>
              <a:t>4/27/2018</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4FAB73BC-B049-4115-A692-8D63A059BFB8}" type="slidenum">
              <a:rPr lang="en-US" smtClean="0"/>
              <a:pPr/>
              <a:t>‹#›</a:t>
            </a:fld>
            <a:endParaRPr lang="en-US" dirty="0"/>
          </a:p>
        </p:txBody>
      </p:sp>
      <p:grpSp>
        <p:nvGrpSpPr>
          <p:cNvPr id="9" name="Group 8"/>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xmlns="" val="2679540996"/>
      </p:ext>
    </p:extLst>
  </p:cSld>
  <p:clrMapOvr>
    <a:masterClrMapping/>
  </p:clrMapOvr>
  <p:extLst mod="1">
    <p:ext uri="{DCECCB84-F9BA-43D5-87BE-67443E8EF086}">
      <p15:sldGuideLst xmlns:p15="http://schemas.microsoft.com/office/powerpoint/2012/main" xmlns="">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075A7A-4A9A-410F-B848-AB998ACC9419}" type="datetimeFigureOut">
              <a:rPr lang="en-US" smtClean="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906030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AA5F3E88-2D66-4D17-B0FA-EA13CB20B2FF}" type="datetimeFigureOut">
              <a:rPr lang="en-US" smtClean="0"/>
              <a:pPr/>
              <a:t>4/27/2018</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4FAB73BC-B049-4115-A692-8D63A059BFB8}" type="slidenum">
              <a:rPr lang="en-US" smtClean="0"/>
              <a:pPr/>
              <a:t>‹#›</a:t>
            </a:fld>
            <a:endParaRPr lang="en-US" dirty="0"/>
          </a:p>
        </p:txBody>
      </p:sp>
      <p:cxnSp>
        <p:nvCxnSpPr>
          <p:cNvPr id="7" name="Straight Connector 6"/>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2711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F36E1-9596-4E98-8786-4A17C5D29C65}" type="datetimeFigureOut">
              <a:rPr lang="en-US" smtClean="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506286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E4D1A55-63BC-4BA2-9538-7DDEADA10621}" type="datetimeFigureOut">
              <a:rPr lang="en-US" smtClean="0"/>
              <a:pPr/>
              <a:t>4/27/2018</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4FAB73BC-B049-4115-A692-8D63A059BFB8}"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xmlns="" val="331346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01ABB-8821-4BF5-97A9-E1A66ACAEAA9}" type="datetimeFigureOut">
              <a:rPr lang="en-US" smtClean="0"/>
              <a:pPr/>
              <a:t>4/27/2018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77181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C37B1C-D4A1-4A4F-A470-80868146AFC5}" type="datetimeFigureOut">
              <a:rPr lang="en-US" smtClean="0"/>
              <a:pPr/>
              <a:t>4/27/2018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8438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31D1B9-F39E-471E-80A9-595CAA5664AD}" type="datetimeFigureOut">
              <a:rPr lang="en-US" smtClean="0"/>
              <a:pPr/>
              <a:t>4/27/2018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04949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33FCEABC-E2B9-4606-A74F-CB06AF596887}" type="datetimeFigureOut">
              <a:rPr lang="en-US" smtClean="0"/>
              <a:pPr/>
              <a:t>4/27/2018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161142459"/>
      </p:ext>
    </p:extLst>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FA8850A0-01A3-4F4E-AA52-F716A9BFD4EB}" type="datetimeFigureOut">
              <a:rPr lang="en-US" smtClean="0"/>
              <a:pPr/>
              <a:t>4/27/2018</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120274495"/>
      </p:ext>
    </p:extLst>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E5811CCA-BB49-46C7-A0E2-F42339750F9A}" type="datetimeFigureOut">
              <a:rPr lang="en-US" smtClean="0"/>
              <a:pPr/>
              <a:t>4/27/2018</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557517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17205CAA-4E5A-4223-BD55-C5D2841AC9EF}" type="datetimeFigureOut">
              <a:rPr lang="en-US" smtClean="0"/>
              <a:pPr/>
              <a:t>4/27/2018</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4FAB73BC-B049-4115-A692-8D63A059BFB8}" type="slidenum">
              <a:rPr lang="en-US" smtClean="0"/>
              <a:pPr/>
              <a:t>‹#›</a:t>
            </a:fld>
            <a:endParaRPr lang="en-US" dirty="0"/>
          </a:p>
        </p:txBody>
      </p:sp>
      <p:cxnSp>
        <p:nvCxnSpPr>
          <p:cNvPr id="9" name="Straight Connector 8"/>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5630130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ature.com/nrurol/journal/v11/n9/full/nrurol.2014.195.html" TargetMode="External"/><Relationship Id="rId2" Type="http://schemas.openxmlformats.org/officeDocument/2006/relationships/hyperlink" Target="http://repository.upenn.edu/cgi/viewcontent.cgi?article=1022&amp;context=ime_papers" TargetMode="External"/><Relationship Id="rId1" Type="http://schemas.openxmlformats.org/officeDocument/2006/relationships/slideLayout" Target="../slideLayouts/slideLayout2.xml"/><Relationship Id="rId4" Type="http://schemas.openxmlformats.org/officeDocument/2006/relationships/hyperlink" Target="http://www.nature.com/jidsp/journal/v10/n2/full/5640186a.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5400" dirty="0" smtClean="0">
                <a:latin typeface="Times New Roman" panose="02020603050405020304" pitchFamily="18" charset="0"/>
                <a:cs typeface="Times New Roman" panose="02020603050405020304" pitchFamily="18" charset="0"/>
              </a:rPr>
              <a:t>Notch, Hippo &amp; GPCR </a:t>
            </a:r>
            <a:r>
              <a:rPr lang="tr-TR" sz="5400" dirty="0" smtClean="0">
                <a:latin typeface="Times New Roman" panose="02020603050405020304" pitchFamily="18" charset="0"/>
                <a:cs typeface="Times New Roman" panose="02020603050405020304" pitchFamily="18" charset="0"/>
              </a:rPr>
              <a:t>Sinyal Yolakları</a:t>
            </a:r>
            <a:endParaRPr lang="en-US" sz="5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pPr algn="ctr"/>
            <a:endParaRPr lang="en-US" dirty="0"/>
          </a:p>
        </p:txBody>
      </p:sp>
      <p:sp>
        <p:nvSpPr>
          <p:cNvPr id="5" name="Heart 4"/>
          <p:cNvSpPr/>
          <p:nvPr/>
        </p:nvSpPr>
        <p:spPr>
          <a:xfrm>
            <a:off x="7920752" y="4373508"/>
            <a:ext cx="849761" cy="571869"/>
          </a:xfrm>
          <a:prstGeom prst="hear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69636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Notch</a:t>
            </a:r>
            <a:r>
              <a:rPr lang="tr-TR" dirty="0" smtClean="0"/>
              <a:t> sinyal yolağı hem </a:t>
            </a:r>
            <a:r>
              <a:rPr lang="tr-TR" dirty="0" err="1" smtClean="0"/>
              <a:t>embriyonik</a:t>
            </a:r>
            <a:r>
              <a:rPr lang="tr-TR" dirty="0" smtClean="0"/>
              <a:t> gelişimde hem de organ </a:t>
            </a:r>
            <a:r>
              <a:rPr lang="tr-TR" dirty="0" err="1" smtClean="0"/>
              <a:t>homeostazında</a:t>
            </a:r>
            <a:r>
              <a:rPr lang="tr-TR" dirty="0" smtClean="0"/>
              <a:t> hücre kaderinin belirlenmesinde önemli rol oynar. </a:t>
            </a:r>
            <a:r>
              <a:rPr lang="tr-TR" dirty="0" err="1" smtClean="0"/>
              <a:t>Notch</a:t>
            </a:r>
            <a:r>
              <a:rPr lang="tr-TR" dirty="0" smtClean="0"/>
              <a:t> hücre döngüsü, gelişim ve sağ kalım ile ilgili yolakları içeren geniş ağlar boyunca </a:t>
            </a:r>
            <a:r>
              <a:rPr lang="tr-TR" dirty="0" err="1" smtClean="0"/>
              <a:t>apoptozu</a:t>
            </a:r>
            <a:r>
              <a:rPr lang="tr-TR" dirty="0" smtClean="0"/>
              <a:t> düzenler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Notch</a:t>
            </a:r>
            <a:r>
              <a:rPr lang="tr-TR" dirty="0" smtClean="0"/>
              <a:t> sinyal </a:t>
            </a:r>
            <a:r>
              <a:rPr lang="tr-TR" dirty="0" smtClean="0"/>
              <a:t>yolağı kanser ilişkisi</a:t>
            </a:r>
            <a:endParaRPr lang="tr-TR" dirty="0"/>
          </a:p>
        </p:txBody>
      </p:sp>
      <p:sp>
        <p:nvSpPr>
          <p:cNvPr id="3" name="2 İçerik Yer Tutucusu"/>
          <p:cNvSpPr>
            <a:spLocks noGrp="1"/>
          </p:cNvSpPr>
          <p:nvPr>
            <p:ph idx="1"/>
          </p:nvPr>
        </p:nvSpPr>
        <p:spPr/>
        <p:txBody>
          <a:bodyPr/>
          <a:lstStyle/>
          <a:p>
            <a:r>
              <a:rPr lang="tr-TR" dirty="0" err="1" smtClean="0"/>
              <a:t>Notch</a:t>
            </a:r>
            <a:r>
              <a:rPr lang="tr-TR" dirty="0" smtClean="0"/>
              <a:t> sinyal yolağı </a:t>
            </a:r>
            <a:r>
              <a:rPr lang="tr-TR" dirty="0" err="1" smtClean="0"/>
              <a:t>apoptoz</a:t>
            </a:r>
            <a:r>
              <a:rPr lang="tr-TR" dirty="0" smtClean="0"/>
              <a:t> ve kanser üzerindeki etkisinden dolayı p53 sinyal yolağı ile ilişkilidir. Aktive olmuş </a:t>
            </a:r>
            <a:r>
              <a:rPr lang="tr-TR" dirty="0" err="1" smtClean="0"/>
              <a:t>Notch'un</a:t>
            </a:r>
            <a:r>
              <a:rPr lang="tr-TR" dirty="0" smtClean="0"/>
              <a:t> ekspresyonu p53 ekspresyonu ile negatif olarak ilişkilidir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Apoptozu</a:t>
            </a:r>
            <a:r>
              <a:rPr lang="tr-TR" dirty="0" smtClean="0"/>
              <a:t> düzenlemede </a:t>
            </a:r>
            <a:r>
              <a:rPr lang="tr-TR" dirty="0" err="1" smtClean="0"/>
              <a:t>Notch'un</a:t>
            </a:r>
            <a:r>
              <a:rPr lang="tr-TR" dirty="0" smtClean="0"/>
              <a:t> NF-</a:t>
            </a:r>
            <a:r>
              <a:rPr lang="tr-TR" dirty="0" err="1" smtClean="0"/>
              <a:t>ƙB</a:t>
            </a:r>
            <a:r>
              <a:rPr lang="tr-TR" dirty="0" smtClean="0"/>
              <a:t> yolağını nasıl düzenlediğine dair modeller ileri sürülmüştür.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r>
              <a:rPr lang="tr-TR" dirty="0" smtClean="0"/>
              <a:t>Birinci modelde; aktive </a:t>
            </a:r>
            <a:r>
              <a:rPr lang="tr-TR" dirty="0" err="1" smtClean="0"/>
              <a:t>Notch</a:t>
            </a:r>
            <a:r>
              <a:rPr lang="tr-TR" dirty="0" smtClean="0"/>
              <a:t> p50, Re1A, Re1B ve cRe1 NF-</a:t>
            </a:r>
            <a:r>
              <a:rPr lang="tr-TR" dirty="0" err="1" smtClean="0"/>
              <a:t>ƙB</a:t>
            </a:r>
            <a:r>
              <a:rPr lang="tr-TR" dirty="0" smtClean="0"/>
              <a:t> genlerinin transkripsiyonunu uyarır. RBP-JK, bir </a:t>
            </a:r>
            <a:r>
              <a:rPr lang="tr-TR" dirty="0" err="1" smtClean="0"/>
              <a:t>Notch</a:t>
            </a:r>
            <a:r>
              <a:rPr lang="tr-TR" dirty="0" smtClean="0"/>
              <a:t> CSL proteini, normalde bu genlerin transkripsiyonunu baskılar. NICD varlığında transkripsiyon aktive edilir</a:t>
            </a:r>
            <a:r>
              <a:rPr lang="tr-TR" dirty="0" smtClean="0"/>
              <a:t>.</a:t>
            </a:r>
          </a:p>
          <a:p>
            <a:r>
              <a:rPr lang="tr-TR" dirty="0" smtClean="0"/>
              <a:t> </a:t>
            </a:r>
            <a:r>
              <a:rPr lang="tr-TR" dirty="0" smtClean="0"/>
              <a:t>İkinci modelde; NICD NF-</a:t>
            </a:r>
            <a:r>
              <a:rPr lang="tr-TR" dirty="0" err="1" smtClean="0"/>
              <a:t>ƙB'ye</a:t>
            </a:r>
            <a:r>
              <a:rPr lang="tr-TR" dirty="0" smtClean="0"/>
              <a:t> bağlanmak için </a:t>
            </a:r>
            <a:r>
              <a:rPr lang="tr-TR" dirty="0" err="1" smtClean="0"/>
              <a:t>IƙB</a:t>
            </a:r>
            <a:r>
              <a:rPr lang="tr-TR" dirty="0" smtClean="0"/>
              <a:t>-</a:t>
            </a:r>
            <a:r>
              <a:rPr lang="el-GR" dirty="0" smtClean="0"/>
              <a:t>α </a:t>
            </a:r>
            <a:r>
              <a:rPr lang="tr-TR" dirty="0" smtClean="0"/>
              <a:t>ile yarışır. Aktive </a:t>
            </a:r>
            <a:r>
              <a:rPr lang="tr-TR" dirty="0" err="1" smtClean="0"/>
              <a:t>Notch</a:t>
            </a:r>
            <a:r>
              <a:rPr lang="tr-TR" dirty="0" smtClean="0"/>
              <a:t> (NICD) </a:t>
            </a:r>
            <a:r>
              <a:rPr lang="tr-TR" dirty="0" err="1" smtClean="0"/>
              <a:t>sitoplazmik</a:t>
            </a:r>
            <a:r>
              <a:rPr lang="tr-TR" dirty="0" smtClean="0"/>
              <a:t> </a:t>
            </a:r>
            <a:r>
              <a:rPr lang="tr-TR" dirty="0" err="1" smtClean="0"/>
              <a:t>IKB'ye</a:t>
            </a:r>
            <a:r>
              <a:rPr lang="tr-TR" dirty="0" smtClean="0"/>
              <a:t> benzerlik gösteren 6 </a:t>
            </a:r>
            <a:r>
              <a:rPr lang="tr-TR" dirty="0" err="1" smtClean="0"/>
              <a:t>ankirin</a:t>
            </a:r>
            <a:r>
              <a:rPr lang="tr-TR" dirty="0" smtClean="0"/>
              <a:t> tekrarı içerir. </a:t>
            </a:r>
            <a:r>
              <a:rPr lang="tr-TR" dirty="0" err="1" smtClean="0"/>
              <a:t>IƙB</a:t>
            </a:r>
            <a:r>
              <a:rPr lang="tr-TR" dirty="0" smtClean="0"/>
              <a:t>-</a:t>
            </a:r>
            <a:r>
              <a:rPr lang="el-GR" dirty="0" smtClean="0"/>
              <a:t>α </a:t>
            </a:r>
            <a:r>
              <a:rPr lang="tr-TR" dirty="0" smtClean="0"/>
              <a:t>ile </a:t>
            </a:r>
            <a:r>
              <a:rPr lang="tr-TR" dirty="0" err="1" smtClean="0"/>
              <a:t>inhibe</a:t>
            </a:r>
            <a:r>
              <a:rPr lang="tr-TR" dirty="0" smtClean="0"/>
              <a:t> olan NF-</a:t>
            </a:r>
            <a:r>
              <a:rPr lang="tr-TR" dirty="0" err="1" smtClean="0"/>
              <a:t>ƙB</a:t>
            </a:r>
            <a:r>
              <a:rPr lang="tr-TR" dirty="0" smtClean="0"/>
              <a:t> </a:t>
            </a:r>
            <a:r>
              <a:rPr lang="tr-TR" dirty="0" err="1" smtClean="0"/>
              <a:t>dimerleri</a:t>
            </a:r>
            <a:r>
              <a:rPr lang="tr-TR" dirty="0" smtClean="0"/>
              <a:t> NICD ile ilişki kurunca serbest kalır ve bu da onların aktivasyonuyla sonuçlanır. </a:t>
            </a:r>
            <a:endParaRPr lang="tr-TR" dirty="0" smtClean="0"/>
          </a:p>
          <a:p>
            <a:r>
              <a:rPr lang="tr-TR" dirty="0" smtClean="0"/>
              <a:t>Diğer </a:t>
            </a:r>
            <a:r>
              <a:rPr lang="tr-TR" dirty="0" smtClean="0"/>
              <a:t>bir modelde ise; NICD </a:t>
            </a:r>
            <a:r>
              <a:rPr lang="tr-TR" dirty="0" err="1" smtClean="0"/>
              <a:t>IKK'ya</a:t>
            </a:r>
            <a:r>
              <a:rPr lang="tr-TR" dirty="0" smtClean="0"/>
              <a:t> bağlanarak </a:t>
            </a:r>
            <a:r>
              <a:rPr lang="tr-TR" dirty="0" err="1" smtClean="0"/>
              <a:t>IƙB'nin</a:t>
            </a:r>
            <a:r>
              <a:rPr lang="tr-TR" dirty="0" smtClean="0"/>
              <a:t> </a:t>
            </a:r>
            <a:r>
              <a:rPr lang="tr-TR" dirty="0" err="1" smtClean="0"/>
              <a:t>fosforilasyonunu</a:t>
            </a:r>
            <a:r>
              <a:rPr lang="tr-TR" dirty="0" smtClean="0"/>
              <a:t> artırır ve yıkımı ilerletir. Böylece serbest kalan NF-</a:t>
            </a:r>
            <a:r>
              <a:rPr lang="tr-TR" dirty="0" err="1" smtClean="0"/>
              <a:t>ƙB</a:t>
            </a:r>
            <a:r>
              <a:rPr lang="tr-TR" dirty="0" smtClean="0"/>
              <a:t> </a:t>
            </a:r>
            <a:r>
              <a:rPr lang="tr-TR" dirty="0" err="1" smtClean="0"/>
              <a:t>dimerlerinin</a:t>
            </a:r>
            <a:r>
              <a:rPr lang="tr-TR" dirty="0" smtClean="0"/>
              <a:t> aktivitesi artar (Dang, 2012).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Bütün bu mekanizmalar aracılığıyla </a:t>
            </a:r>
            <a:r>
              <a:rPr lang="tr-TR" dirty="0" err="1" smtClean="0"/>
              <a:t>Notch</a:t>
            </a:r>
            <a:r>
              <a:rPr lang="tr-TR" dirty="0" smtClean="0"/>
              <a:t> NF-</a:t>
            </a:r>
            <a:r>
              <a:rPr lang="tr-TR" dirty="0" err="1" smtClean="0"/>
              <a:t>ƙB'nın</a:t>
            </a:r>
            <a:r>
              <a:rPr lang="tr-TR" dirty="0" smtClean="0"/>
              <a:t> </a:t>
            </a:r>
            <a:r>
              <a:rPr lang="tr-TR" dirty="0" err="1" smtClean="0"/>
              <a:t>apoptozu</a:t>
            </a:r>
            <a:r>
              <a:rPr lang="tr-TR" dirty="0" smtClean="0"/>
              <a:t> </a:t>
            </a:r>
            <a:r>
              <a:rPr lang="tr-TR" dirty="0" err="1" smtClean="0"/>
              <a:t>inhibe</a:t>
            </a:r>
            <a:r>
              <a:rPr lang="tr-TR" dirty="0" smtClean="0"/>
              <a:t> etme fonksiyonuna NF-</a:t>
            </a:r>
            <a:r>
              <a:rPr lang="tr-TR" dirty="0" err="1" smtClean="0"/>
              <a:t>ƙB</a:t>
            </a:r>
            <a:r>
              <a:rPr lang="tr-TR" dirty="0" smtClean="0"/>
              <a:t> aktivitesini artırarak dahil olur ve böylece kanserleşme sürecine katkıda bulunur.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err="1" smtClean="0"/>
              <a:t>Notch</a:t>
            </a:r>
            <a:r>
              <a:rPr lang="tr-TR" dirty="0" smtClean="0"/>
              <a:t> yolağının </a:t>
            </a:r>
            <a:r>
              <a:rPr lang="tr-TR" dirty="0" err="1" smtClean="0"/>
              <a:t>onkojenik</a:t>
            </a:r>
            <a:r>
              <a:rPr lang="tr-TR" dirty="0" smtClean="0"/>
              <a:t> potansiyeli 1980'lerin sonlarında akut T hücre </a:t>
            </a:r>
            <a:r>
              <a:rPr lang="tr-TR" dirty="0" err="1" smtClean="0"/>
              <a:t>lenfoblastik</a:t>
            </a:r>
            <a:r>
              <a:rPr lang="tr-TR" dirty="0" smtClean="0"/>
              <a:t> lösemisinde (T-ALL) tanımlanmıştır</a:t>
            </a:r>
            <a:r>
              <a:rPr lang="tr-TR" dirty="0" smtClean="0"/>
              <a:t>.</a:t>
            </a:r>
          </a:p>
          <a:p>
            <a:r>
              <a:rPr lang="tr-TR" dirty="0" err="1" smtClean="0"/>
              <a:t>Notch</a:t>
            </a:r>
            <a:r>
              <a:rPr lang="tr-TR" dirty="0" smtClean="0"/>
              <a:t> sinyal yolunun anormal ifadesi de yumurtalık </a:t>
            </a:r>
            <a:r>
              <a:rPr lang="tr-TR" dirty="0" err="1" smtClean="0"/>
              <a:t>karsinoması</a:t>
            </a:r>
            <a:r>
              <a:rPr lang="tr-TR" dirty="0" smtClean="0"/>
              <a:t> ilerlemesi ile de ilişkilidir. Yumurtalık kanseri dokusu, yüksek seviyedeki Notch1 proteini ile de </a:t>
            </a:r>
            <a:r>
              <a:rPr lang="tr-TR" dirty="0" smtClean="0"/>
              <a:t>karakterizedir</a:t>
            </a:r>
          </a:p>
          <a:p>
            <a:r>
              <a:rPr lang="tr-TR" dirty="0" err="1" smtClean="0"/>
              <a:t>Notch</a:t>
            </a:r>
            <a:r>
              <a:rPr lang="tr-TR" dirty="0" smtClean="0"/>
              <a:t> proteinlerinin aşırı ekspresyonu pankreas </a:t>
            </a:r>
            <a:r>
              <a:rPr lang="tr-TR" dirty="0" err="1" smtClean="0"/>
              <a:t>adenokarsinoması</a:t>
            </a:r>
            <a:r>
              <a:rPr lang="tr-TR" dirty="0" smtClean="0"/>
              <a:t> durumunda tespit edilmiştir</a:t>
            </a:r>
            <a:r>
              <a:rPr lang="tr-TR" dirty="0" smtClean="0"/>
              <a:t>.</a:t>
            </a:r>
          </a:p>
          <a:p>
            <a:r>
              <a:rPr lang="tr-TR" dirty="0" err="1" smtClean="0"/>
              <a:t>Notch</a:t>
            </a:r>
            <a:r>
              <a:rPr lang="tr-TR" dirty="0" smtClean="0"/>
              <a:t> bileşenlerin </a:t>
            </a:r>
            <a:r>
              <a:rPr lang="tr-TR" dirty="0" err="1" smtClean="0"/>
              <a:t>up</a:t>
            </a:r>
            <a:r>
              <a:rPr lang="tr-TR" dirty="0" smtClean="0"/>
              <a:t>-regülasyonu da mide kanseri </a:t>
            </a:r>
            <a:r>
              <a:rPr lang="tr-TR" dirty="0" err="1" smtClean="0"/>
              <a:t>progresyonuyla</a:t>
            </a:r>
            <a:r>
              <a:rPr lang="tr-TR" dirty="0" smtClean="0"/>
              <a:t> ilişkilidir</a:t>
            </a:r>
            <a:r>
              <a:rPr lang="tr-TR" dirty="0" smtClean="0"/>
              <a:t>.</a:t>
            </a:r>
          </a:p>
          <a:p>
            <a:r>
              <a:rPr lang="tr-TR" dirty="0" err="1" smtClean="0"/>
              <a:t>Notch</a:t>
            </a:r>
            <a:r>
              <a:rPr lang="tr-TR" dirty="0" smtClean="0"/>
              <a:t> sinyal yolağı, kanserlerde kemik metastazında önemli rol oynar. Bu yolak göğüs ve prostat kanserinde kemiklere metastaza katkıda bulunur fakat </a:t>
            </a:r>
            <a:r>
              <a:rPr lang="tr-TR" dirty="0" err="1" smtClean="0"/>
              <a:t>NSCLC'de</a:t>
            </a:r>
            <a:r>
              <a:rPr lang="tr-TR" dirty="0" smtClean="0"/>
              <a:t> bu yöndeki etkisi henüz net değildir.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Akciğer </a:t>
            </a:r>
            <a:r>
              <a:rPr lang="tr-TR" dirty="0" err="1" smtClean="0"/>
              <a:t>karsinoması</a:t>
            </a:r>
            <a:r>
              <a:rPr lang="tr-TR" dirty="0" smtClean="0"/>
              <a:t> ile </a:t>
            </a:r>
            <a:r>
              <a:rPr lang="tr-TR" dirty="0" smtClean="0"/>
              <a:t>ilgili olarak, </a:t>
            </a:r>
            <a:r>
              <a:rPr lang="tr-TR" dirty="0" err="1" smtClean="0"/>
              <a:t>SCLC'de</a:t>
            </a:r>
            <a:r>
              <a:rPr lang="tr-TR" dirty="0" smtClean="0"/>
              <a:t> tümör </a:t>
            </a:r>
            <a:r>
              <a:rPr lang="tr-TR" dirty="0" err="1" smtClean="0"/>
              <a:t>invazyonunu</a:t>
            </a:r>
            <a:r>
              <a:rPr lang="tr-TR" dirty="0" smtClean="0"/>
              <a:t> </a:t>
            </a:r>
            <a:r>
              <a:rPr lang="tr-TR" dirty="0" err="1" smtClean="0"/>
              <a:t>inhibe</a:t>
            </a:r>
            <a:r>
              <a:rPr lang="tr-TR" dirty="0" smtClean="0"/>
              <a:t> etmenin yanı sıra SCLC ve </a:t>
            </a:r>
            <a:r>
              <a:rPr lang="tr-TR" dirty="0" err="1" smtClean="0"/>
              <a:t>NSCLC'de</a:t>
            </a:r>
            <a:r>
              <a:rPr lang="tr-TR" dirty="0" smtClean="0"/>
              <a:t> hücre </a:t>
            </a:r>
            <a:r>
              <a:rPr lang="tr-TR" dirty="0" err="1" smtClean="0"/>
              <a:t>proliferasyonunu</a:t>
            </a:r>
            <a:r>
              <a:rPr lang="tr-TR" dirty="0" smtClean="0"/>
              <a:t>, </a:t>
            </a:r>
            <a:r>
              <a:rPr lang="tr-TR" dirty="0" err="1" smtClean="0"/>
              <a:t>apoptozu</a:t>
            </a:r>
            <a:r>
              <a:rPr lang="tr-TR" dirty="0" smtClean="0"/>
              <a:t> ve tümör </a:t>
            </a:r>
            <a:r>
              <a:rPr lang="tr-TR" dirty="0" err="1" smtClean="0"/>
              <a:t>diferansiyasyonunu</a:t>
            </a:r>
            <a:r>
              <a:rPr lang="tr-TR" dirty="0" smtClean="0"/>
              <a:t> kontrol etmede Notch1 </a:t>
            </a:r>
            <a:r>
              <a:rPr lang="tr-TR" dirty="0" err="1" smtClean="0"/>
              <a:t>sinyallemesinin</a:t>
            </a:r>
            <a:r>
              <a:rPr lang="tr-TR" dirty="0" smtClean="0"/>
              <a:t> belirgin bir rolü olduğu gösterilmiştir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Notch</a:t>
            </a:r>
            <a:r>
              <a:rPr lang="tr-TR" dirty="0" smtClean="0"/>
              <a:t> sinyal yolağı </a:t>
            </a:r>
            <a:r>
              <a:rPr lang="tr-TR" dirty="0" err="1" smtClean="0"/>
              <a:t>embriyonik</a:t>
            </a:r>
            <a:r>
              <a:rPr lang="tr-TR" dirty="0" smtClean="0"/>
              <a:t> dönemde ve </a:t>
            </a:r>
            <a:r>
              <a:rPr lang="tr-TR" dirty="0" err="1" smtClean="0"/>
              <a:t>organogenezde</a:t>
            </a:r>
            <a:r>
              <a:rPr lang="tr-TR" dirty="0" smtClean="0"/>
              <a:t> rol oynayarak ve </a:t>
            </a:r>
            <a:r>
              <a:rPr lang="tr-TR" dirty="0" err="1" smtClean="0"/>
              <a:t>apoptozu</a:t>
            </a:r>
            <a:r>
              <a:rPr lang="tr-TR" dirty="0" smtClean="0"/>
              <a:t> çeşitli yolaklar aracılığıyla etkileyerek kanserleşmeye katkıda bulunabilmektedir. Kanser türlerinde genellikle </a:t>
            </a:r>
            <a:r>
              <a:rPr lang="tr-TR" dirty="0" err="1" smtClean="0"/>
              <a:t>Notch</a:t>
            </a:r>
            <a:r>
              <a:rPr lang="tr-TR" dirty="0" smtClean="0"/>
              <a:t> sinyalinin aşırı ekspresyonuna rastlanmaktadır ve bu bulgular </a:t>
            </a:r>
            <a:r>
              <a:rPr lang="tr-TR" dirty="0" err="1" smtClean="0"/>
              <a:t>notch</a:t>
            </a:r>
            <a:r>
              <a:rPr lang="tr-TR" dirty="0" smtClean="0"/>
              <a:t> sinyali </a:t>
            </a:r>
            <a:r>
              <a:rPr lang="tr-TR" dirty="0" err="1" smtClean="0"/>
              <a:t>inhibisyonunun</a:t>
            </a:r>
            <a:r>
              <a:rPr lang="tr-TR" dirty="0" smtClean="0"/>
              <a:t> tümör tedavisinde yeni ve heyecan verici bir dönemi başlatabileceğini göstermektedir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Tedavide</a:t>
            </a:r>
            <a:endParaRPr lang="en-US" dirty="0"/>
          </a:p>
        </p:txBody>
      </p:sp>
      <p:sp>
        <p:nvSpPr>
          <p:cNvPr id="3" name="Content Placeholder 2"/>
          <p:cNvSpPr>
            <a:spLocks noGrp="1"/>
          </p:cNvSpPr>
          <p:nvPr>
            <p:ph idx="1"/>
          </p:nvPr>
        </p:nvSpPr>
        <p:spPr/>
        <p:txBody>
          <a:bodyPr/>
          <a:lstStyle/>
          <a:p>
            <a:pPr marL="0" indent="0" algn="just">
              <a:buNone/>
            </a:pPr>
            <a:r>
              <a:rPr lang="tr-TR" b="1" dirty="0" smtClean="0"/>
              <a:t>N</a:t>
            </a:r>
            <a:r>
              <a:rPr lang="en-US" b="1" dirty="0" err="1" smtClean="0"/>
              <a:t>otch</a:t>
            </a:r>
            <a:r>
              <a:rPr lang="en-US" b="1" dirty="0" smtClean="0"/>
              <a:t> inhibit</a:t>
            </a:r>
            <a:r>
              <a:rPr lang="tr-TR" b="1" dirty="0" smtClean="0"/>
              <a:t>ö</a:t>
            </a:r>
            <a:r>
              <a:rPr lang="en-US" b="1" dirty="0" smtClean="0"/>
              <a:t>r</a:t>
            </a:r>
            <a:r>
              <a:rPr lang="tr-TR" b="1" dirty="0" err="1" smtClean="0"/>
              <a:t>leri</a:t>
            </a:r>
            <a:r>
              <a:rPr lang="tr-TR" b="1" dirty="0" smtClean="0"/>
              <a:t> klinik çalışmalar</a:t>
            </a:r>
            <a:endParaRPr lang="en-US" b="1" dirty="0" smtClean="0"/>
          </a:p>
          <a:p>
            <a:pPr algn="just"/>
            <a:r>
              <a:rPr lang="en-US" b="1" dirty="0" smtClean="0"/>
              <a:t>NUMB</a:t>
            </a:r>
            <a:r>
              <a:rPr lang="en-US" dirty="0" smtClean="0"/>
              <a:t> </a:t>
            </a:r>
            <a:r>
              <a:rPr lang="tr-TR" dirty="0" smtClean="0"/>
              <a:t> --</a:t>
            </a:r>
            <a:r>
              <a:rPr lang="en-US" b="1" dirty="0" smtClean="0"/>
              <a:t>Prostate </a:t>
            </a:r>
            <a:r>
              <a:rPr lang="en-US" b="1" dirty="0" smtClean="0"/>
              <a:t>Cancer.</a:t>
            </a:r>
            <a:endParaRPr lang="en-US" b="1" dirty="0"/>
          </a:p>
          <a:p>
            <a:pPr algn="just"/>
            <a:r>
              <a:rPr lang="en-US" b="1" dirty="0"/>
              <a:t>γ-</a:t>
            </a:r>
            <a:r>
              <a:rPr lang="en-US" b="1" dirty="0" err="1"/>
              <a:t>secretase</a:t>
            </a:r>
            <a:r>
              <a:rPr lang="en-US" dirty="0"/>
              <a:t> </a:t>
            </a:r>
            <a:r>
              <a:rPr lang="tr-TR" dirty="0" smtClean="0"/>
              <a:t>---</a:t>
            </a:r>
            <a:r>
              <a:rPr lang="en-US" b="1" dirty="0" smtClean="0"/>
              <a:t>Breast </a:t>
            </a:r>
            <a:r>
              <a:rPr lang="en-US" b="1" dirty="0" smtClean="0"/>
              <a:t>Cancers.</a:t>
            </a:r>
          </a:p>
          <a:p>
            <a:pPr algn="just"/>
            <a:r>
              <a:rPr lang="en-US" b="1" dirty="0" smtClean="0"/>
              <a:t>BMS-906024 </a:t>
            </a:r>
            <a:r>
              <a:rPr lang="tr-TR" dirty="0" smtClean="0"/>
              <a:t>---</a:t>
            </a:r>
            <a:r>
              <a:rPr lang="tr-TR" b="1" dirty="0" smtClean="0"/>
              <a:t>k</a:t>
            </a:r>
            <a:r>
              <a:rPr lang="en-US" b="1" dirty="0" err="1" smtClean="0"/>
              <a:t>olon</a:t>
            </a:r>
            <a:r>
              <a:rPr lang="en-US" b="1" dirty="0"/>
              <a:t>, </a:t>
            </a:r>
            <a:r>
              <a:rPr lang="tr-TR" b="1" dirty="0" smtClean="0"/>
              <a:t>akciğer</a:t>
            </a:r>
            <a:r>
              <a:rPr lang="en-US" b="1" dirty="0" smtClean="0"/>
              <a:t>, </a:t>
            </a:r>
            <a:r>
              <a:rPr lang="tr-TR" b="1" dirty="0" smtClean="0"/>
              <a:t>meme</a:t>
            </a:r>
            <a:r>
              <a:rPr lang="en-US" dirty="0" smtClean="0"/>
              <a:t> </a:t>
            </a:r>
            <a:endParaRPr lang="en-US" dirty="0" smtClean="0"/>
          </a:p>
          <a:p>
            <a:pPr algn="just"/>
            <a:r>
              <a:rPr lang="en-US" b="1" dirty="0"/>
              <a:t>MK-0752</a:t>
            </a:r>
            <a:r>
              <a:rPr lang="en-US" dirty="0"/>
              <a:t> </a:t>
            </a:r>
            <a:r>
              <a:rPr lang="tr-TR" dirty="0" smtClean="0"/>
              <a:t>---</a:t>
            </a:r>
            <a:r>
              <a:rPr lang="en-US" b="1" dirty="0" smtClean="0"/>
              <a:t>breast </a:t>
            </a:r>
            <a:r>
              <a:rPr lang="en-US" b="1" dirty="0" smtClean="0"/>
              <a:t>cancer.</a:t>
            </a:r>
            <a:endParaRPr lang="en-US" b="1" dirty="0"/>
          </a:p>
        </p:txBody>
      </p:sp>
    </p:spTree>
    <p:extLst>
      <p:ext uri="{BB962C8B-B14F-4D97-AF65-F5344CB8AC3E}">
        <p14:creationId xmlns:p14="http://schemas.microsoft.com/office/powerpoint/2010/main" xmlns="" val="3966248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r>
              <a:rPr lang="tr-TR" dirty="0" err="1" smtClean="0"/>
              <a:t>eferanslar</a:t>
            </a:r>
            <a:endParaRPr lang="en-US" dirty="0"/>
          </a:p>
        </p:txBody>
      </p:sp>
      <p:sp>
        <p:nvSpPr>
          <p:cNvPr id="3" name="Content Placeholder 2"/>
          <p:cNvSpPr>
            <a:spLocks noGrp="1"/>
          </p:cNvSpPr>
          <p:nvPr>
            <p:ph idx="1"/>
          </p:nvPr>
        </p:nvSpPr>
        <p:spPr/>
        <p:txBody>
          <a:bodyPr>
            <a:normAutofit lnSpcReduction="10000"/>
          </a:bodyPr>
          <a:lstStyle/>
          <a:p>
            <a:pPr algn="just"/>
            <a:r>
              <a:rPr lang="tr-TR" sz="1800" dirty="0">
                <a:solidFill>
                  <a:schemeClr val="accent2">
                    <a:lumMod val="50000"/>
                  </a:schemeClr>
                </a:solidFill>
                <a:latin typeface="Times New Roman" panose="02020603050405020304" pitchFamily="18" charset="0"/>
                <a:cs typeface="Times New Roman" panose="02020603050405020304" pitchFamily="18" charset="0"/>
              </a:rPr>
              <a:t>Notch Signaling in </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Cancer</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 </a:t>
            </a:r>
            <a:r>
              <a:rPr lang="tr-TR" sz="1800" dirty="0">
                <a:solidFill>
                  <a:schemeClr val="accent2">
                    <a:lumMod val="50000"/>
                  </a:schemeClr>
                </a:solidFill>
                <a:latin typeface="Times New Roman" panose="02020603050405020304" pitchFamily="18" charset="0"/>
                <a:cs typeface="Times New Roman" panose="02020603050405020304" pitchFamily="18" charset="0"/>
              </a:rPr>
              <a:t>Eric J. </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Allenspach</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 </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I</a:t>
            </a:r>
            <a:r>
              <a:rPr lang="en-US" sz="1800" dirty="0">
                <a:solidFill>
                  <a:schemeClr val="accent2">
                    <a:lumMod val="50000"/>
                  </a:schemeClr>
                </a:solidFill>
                <a:latin typeface="Times New Roman" panose="02020603050405020304" pitchFamily="18" charset="0"/>
                <a:cs typeface="Times New Roman" panose="02020603050405020304" pitchFamily="18" charset="0"/>
              </a:rPr>
              <a:t>.</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Maillard</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a:t>
            </a:r>
            <a:r>
              <a:rPr lang="tr-TR" sz="1800" dirty="0">
                <a:solidFill>
                  <a:schemeClr val="accent2">
                    <a:lumMod val="50000"/>
                  </a:schemeClr>
                </a:solidFill>
                <a:latin typeface="Times New Roman" panose="02020603050405020304" pitchFamily="18" charset="0"/>
                <a:cs typeface="Times New Roman" panose="02020603050405020304" pitchFamily="18" charset="0"/>
              </a:rPr>
              <a:t> Jon C. </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Aster</a:t>
            </a:r>
            <a:r>
              <a:rPr lang="en-US" sz="1800" dirty="0">
                <a:solidFill>
                  <a:schemeClr val="accent2">
                    <a:lumMod val="50000"/>
                  </a:schemeClr>
                </a:solidFill>
                <a:latin typeface="Times New Roman" panose="02020603050405020304" pitchFamily="18" charset="0"/>
                <a:cs typeface="Times New Roman" panose="02020603050405020304" pitchFamily="18" charset="0"/>
              </a:rPr>
              <a:t>. Institute for Medicine and Engineering </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 </a:t>
            </a:r>
            <a:r>
              <a:rPr lang="tr-TR" sz="1800" dirty="0">
                <a:solidFill>
                  <a:schemeClr val="accent2">
                    <a:lumMod val="50000"/>
                  </a:schemeClr>
                </a:solidFill>
                <a:latin typeface="Times New Roman" panose="02020603050405020304" pitchFamily="18" charset="0"/>
                <a:cs typeface="Times New Roman" panose="02020603050405020304" pitchFamily="18" charset="0"/>
              </a:rPr>
              <a:t>September </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2002</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1800" dirty="0" smtClean="0">
                <a:solidFill>
                  <a:schemeClr val="accent2">
                    <a:lumMod val="50000"/>
                  </a:schemeClr>
                </a:solidFill>
                <a:latin typeface="Times New Roman" panose="02020603050405020304" pitchFamily="18" charset="0"/>
                <a:cs typeface="Times New Roman" panose="02020603050405020304" pitchFamily="18" charset="0"/>
                <a:hlinkClick r:id="rId2"/>
              </a:rPr>
              <a:t>http</a:t>
            </a:r>
            <a:r>
              <a:rPr lang="en-US" sz="1800" dirty="0">
                <a:solidFill>
                  <a:schemeClr val="accent2">
                    <a:lumMod val="50000"/>
                  </a:schemeClr>
                </a:solidFill>
                <a:latin typeface="Times New Roman" panose="02020603050405020304" pitchFamily="18" charset="0"/>
                <a:cs typeface="Times New Roman" panose="02020603050405020304" pitchFamily="18" charset="0"/>
                <a:hlinkClick r:id="rId2"/>
              </a:rPr>
              <a:t>://repository.upenn.edu/cgi/viewcontent.cgi?article=1022&amp;context=ime_papers</a:t>
            </a:r>
            <a:endParaRPr lang="en-US" sz="1800" dirty="0">
              <a:solidFill>
                <a:schemeClr val="accent2">
                  <a:lumMod val="50000"/>
                </a:schemeClr>
              </a:solidFill>
              <a:latin typeface="Times New Roman" panose="02020603050405020304" pitchFamily="18" charset="0"/>
              <a:cs typeface="Times New Roman" panose="02020603050405020304" pitchFamily="18" charset="0"/>
            </a:endParaRPr>
          </a:p>
          <a:p>
            <a:pPr algn="just"/>
            <a:r>
              <a:rPr lang="en-US" sz="1800" dirty="0">
                <a:solidFill>
                  <a:schemeClr val="accent2">
                    <a:lumMod val="50000"/>
                  </a:schemeClr>
                </a:solidFill>
                <a:latin typeface="Times New Roman" panose="02020603050405020304" pitchFamily="18" charset="0"/>
                <a:cs typeface="Times New Roman" panose="02020603050405020304" pitchFamily="18" charset="0"/>
              </a:rPr>
              <a:t>NUMB inhibition of NOTCH </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signaling </a:t>
            </a:r>
            <a:r>
              <a:rPr lang="en-US" sz="1800" dirty="0">
                <a:solidFill>
                  <a:schemeClr val="accent2">
                    <a:lumMod val="50000"/>
                  </a:schemeClr>
                </a:solidFill>
                <a:latin typeface="Times New Roman" panose="02020603050405020304" pitchFamily="18" charset="0"/>
                <a:cs typeface="Times New Roman" panose="02020603050405020304" pitchFamily="18" charset="0"/>
              </a:rPr>
              <a:t>as a therapeutic target in prostate </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cancer, </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N</a:t>
            </a:r>
            <a:r>
              <a:rPr lang="tr-TR" sz="1800" dirty="0">
                <a:solidFill>
                  <a:schemeClr val="accent2">
                    <a:lumMod val="50000"/>
                  </a:schemeClr>
                </a:solidFill>
                <a:latin typeface="Times New Roman" panose="02020603050405020304" pitchFamily="18" charset="0"/>
                <a:cs typeface="Times New Roman" panose="02020603050405020304" pitchFamily="18" charset="0"/>
              </a:rPr>
              <a:t>. Flores, </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N</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 </a:t>
            </a:r>
            <a:r>
              <a:rPr lang="tr-TR" sz="1800" dirty="0">
                <a:solidFill>
                  <a:schemeClr val="accent2">
                    <a:lumMod val="50000"/>
                  </a:schemeClr>
                </a:solidFill>
                <a:latin typeface="Times New Roman" panose="02020603050405020304" pitchFamily="18" charset="0"/>
                <a:cs typeface="Times New Roman" panose="02020603050405020304" pitchFamily="18" charset="0"/>
              </a:rPr>
              <a:t>McDermott, </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et all. </a:t>
            </a:r>
            <a:r>
              <a:rPr lang="tr-TR" sz="1800" i="1" cap="all" dirty="0">
                <a:solidFill>
                  <a:schemeClr val="accent2">
                    <a:lumMod val="50000"/>
                  </a:schemeClr>
                </a:solidFill>
                <a:latin typeface="Times New Roman" panose="02020603050405020304" pitchFamily="18" charset="0"/>
                <a:cs typeface="Times New Roman" panose="02020603050405020304" pitchFamily="18" charset="0"/>
              </a:rPr>
              <a:t>NATURE REVIEWS </a:t>
            </a:r>
            <a:r>
              <a:rPr lang="tr-TR" sz="1800" i="1" cap="all" dirty="0" smtClean="0">
                <a:solidFill>
                  <a:schemeClr val="accent2">
                    <a:lumMod val="50000"/>
                  </a:schemeClr>
                </a:solidFill>
                <a:latin typeface="Times New Roman" panose="02020603050405020304" pitchFamily="18" charset="0"/>
                <a:cs typeface="Times New Roman" panose="02020603050405020304" pitchFamily="18" charset="0"/>
              </a:rPr>
              <a:t>UROLOGY</a:t>
            </a:r>
            <a:r>
              <a:rPr lang="en-US" sz="1800" i="1" cap="all" dirty="0" smtClean="0">
                <a:solidFill>
                  <a:schemeClr val="accent2">
                    <a:lumMod val="50000"/>
                  </a:schemeClr>
                </a:solidFill>
                <a:latin typeface="Times New Roman" panose="02020603050405020304" pitchFamily="18" charset="0"/>
                <a:cs typeface="Times New Roman" panose="02020603050405020304" pitchFamily="18" charset="0"/>
              </a:rPr>
              <a:t>, </a:t>
            </a:r>
            <a:r>
              <a:rPr lang="tr-TR" sz="1800" dirty="0">
                <a:solidFill>
                  <a:schemeClr val="accent2">
                    <a:lumMod val="50000"/>
                  </a:schemeClr>
                </a:solidFill>
                <a:latin typeface="Times New Roman" panose="02020603050405020304" pitchFamily="18" charset="0"/>
                <a:cs typeface="Times New Roman" panose="02020603050405020304" pitchFamily="18" charset="0"/>
              </a:rPr>
              <a:t>(2014</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1800" dirty="0" smtClean="0">
                <a:solidFill>
                  <a:schemeClr val="accent2">
                    <a:lumMod val="50000"/>
                  </a:schemeClr>
                </a:solidFill>
                <a:latin typeface="Times New Roman" panose="02020603050405020304" pitchFamily="18" charset="0"/>
                <a:cs typeface="Times New Roman" panose="02020603050405020304" pitchFamily="18" charset="0"/>
                <a:hlinkClick r:id="rId3"/>
              </a:rPr>
              <a:t>http</a:t>
            </a:r>
            <a:r>
              <a:rPr lang="en-US" sz="1800" dirty="0">
                <a:solidFill>
                  <a:schemeClr val="accent2">
                    <a:lumMod val="50000"/>
                  </a:schemeClr>
                </a:solidFill>
                <a:latin typeface="Times New Roman" panose="02020603050405020304" pitchFamily="18" charset="0"/>
                <a:cs typeface="Times New Roman" panose="02020603050405020304" pitchFamily="18" charset="0"/>
                <a:hlinkClick r:id="rId3"/>
              </a:rPr>
              <a:t>://</a:t>
            </a:r>
            <a:r>
              <a:rPr lang="en-US" sz="1800" dirty="0" smtClean="0">
                <a:solidFill>
                  <a:schemeClr val="accent2">
                    <a:lumMod val="50000"/>
                  </a:schemeClr>
                </a:solidFill>
                <a:latin typeface="Times New Roman" panose="02020603050405020304" pitchFamily="18" charset="0"/>
                <a:cs typeface="Times New Roman" panose="02020603050405020304" pitchFamily="18" charset="0"/>
                <a:hlinkClick r:id="rId3"/>
              </a:rPr>
              <a:t>www.nature.com/nrurol/journal/v11/n9/full/nrurol.2014.195.html</a:t>
            </a:r>
            <a:endParaRPr lang="en-US" sz="1800" dirty="0" smtClean="0">
              <a:solidFill>
                <a:schemeClr val="accent2">
                  <a:lumMod val="50000"/>
                </a:schemeClr>
              </a:solidFill>
              <a:latin typeface="Times New Roman" panose="02020603050405020304" pitchFamily="18" charset="0"/>
              <a:cs typeface="Times New Roman" panose="02020603050405020304" pitchFamily="18" charset="0"/>
            </a:endParaRPr>
          </a:p>
          <a:p>
            <a:pPr algn="just"/>
            <a:r>
              <a:rPr lang="en-US" sz="1800" dirty="0">
                <a:solidFill>
                  <a:schemeClr val="accent2">
                    <a:lumMod val="50000"/>
                  </a:schemeClr>
                </a:solidFill>
                <a:latin typeface="Times New Roman" panose="02020603050405020304" pitchFamily="18" charset="0"/>
                <a:cs typeface="Times New Roman" panose="02020603050405020304" pitchFamily="18" charset="0"/>
              </a:rPr>
              <a:t>Notch and NOXA-Related Pathways in Melanoma </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Cells </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B</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J</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a:t>
            </a:r>
            <a:r>
              <a:rPr lang="tr-TR" sz="1800" dirty="0" smtClean="0">
                <a:solidFill>
                  <a:schemeClr val="accent2">
                    <a:lumMod val="50000"/>
                  </a:schemeClr>
                </a:solidFill>
                <a:latin typeface="Times New Roman" panose="02020603050405020304" pitchFamily="18" charset="0"/>
                <a:cs typeface="Times New Roman" panose="02020603050405020304" pitchFamily="18" charset="0"/>
              </a:rPr>
              <a:t>Nickoloff</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 et all, </a:t>
            </a:r>
            <a:r>
              <a:rPr lang="en-US" sz="1800" i="1" dirty="0">
                <a:solidFill>
                  <a:schemeClr val="accent2">
                    <a:lumMod val="50000"/>
                  </a:schemeClr>
                </a:solidFill>
                <a:latin typeface="Times New Roman" panose="02020603050405020304" pitchFamily="18" charset="0"/>
                <a:cs typeface="Times New Roman" panose="02020603050405020304" pitchFamily="18" charset="0"/>
              </a:rPr>
              <a:t>Journal of Investigative Dermatology Symposium Proceedings</a:t>
            </a:r>
            <a:r>
              <a:rPr lang="en-US" sz="1800" dirty="0">
                <a:solidFill>
                  <a:schemeClr val="accent2">
                    <a:lumMod val="50000"/>
                  </a:schemeClr>
                </a:solidFill>
                <a:latin typeface="Times New Roman" panose="02020603050405020304" pitchFamily="18" charset="0"/>
                <a:cs typeface="Times New Roman" panose="02020603050405020304" pitchFamily="18" charset="0"/>
              </a:rPr>
              <a:t> (2005</a:t>
            </a:r>
            <a:r>
              <a:rPr lang="en-US" sz="1800"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1800" dirty="0" smtClean="0">
                <a:solidFill>
                  <a:schemeClr val="accent2">
                    <a:lumMod val="50000"/>
                  </a:schemeClr>
                </a:solidFill>
                <a:latin typeface="Times New Roman" panose="02020603050405020304" pitchFamily="18" charset="0"/>
                <a:cs typeface="Times New Roman" panose="02020603050405020304" pitchFamily="18" charset="0"/>
                <a:hlinkClick r:id="rId4"/>
              </a:rPr>
              <a:t>http</a:t>
            </a:r>
            <a:r>
              <a:rPr lang="en-US" sz="1800" dirty="0">
                <a:solidFill>
                  <a:schemeClr val="accent2">
                    <a:lumMod val="50000"/>
                  </a:schemeClr>
                </a:solidFill>
                <a:latin typeface="Times New Roman" panose="02020603050405020304" pitchFamily="18" charset="0"/>
                <a:cs typeface="Times New Roman" panose="02020603050405020304" pitchFamily="18" charset="0"/>
                <a:hlinkClick r:id="rId4"/>
              </a:rPr>
              <a:t>://</a:t>
            </a:r>
            <a:r>
              <a:rPr lang="en-US" sz="1800" dirty="0" smtClean="0">
                <a:solidFill>
                  <a:schemeClr val="accent2">
                    <a:lumMod val="50000"/>
                  </a:schemeClr>
                </a:solidFill>
                <a:latin typeface="Times New Roman" panose="02020603050405020304" pitchFamily="18" charset="0"/>
                <a:cs typeface="Times New Roman" panose="02020603050405020304" pitchFamily="18" charset="0"/>
                <a:hlinkClick r:id="rId4"/>
              </a:rPr>
              <a:t>www.nature.com/jidsp/journal/v10/n2/full/5640186a.html</a:t>
            </a:r>
            <a:endParaRPr lang="tr-TR" sz="1800" dirty="0" smtClean="0">
              <a:solidFill>
                <a:schemeClr val="accent2">
                  <a:lumMod val="50000"/>
                </a:schemeClr>
              </a:solidFill>
              <a:latin typeface="Times New Roman" panose="02020603050405020304" pitchFamily="18" charset="0"/>
              <a:cs typeface="Times New Roman" panose="02020603050405020304" pitchFamily="18" charset="0"/>
            </a:endParaRPr>
          </a:p>
          <a:p>
            <a:pPr algn="just"/>
            <a:r>
              <a:rPr lang="tr-TR" sz="1800" dirty="0" smtClean="0"/>
              <a:t>Yağcı E, Güneş Hasan </a:t>
            </a:r>
            <a:r>
              <a:rPr lang="tr-TR" sz="1800" dirty="0" err="1" smtClean="0"/>
              <a:t>Veysi</a:t>
            </a:r>
            <a:r>
              <a:rPr lang="tr-TR" sz="1800" dirty="0" smtClean="0"/>
              <a:t>. 2017, </a:t>
            </a:r>
            <a:r>
              <a:rPr lang="tr-TR" sz="1800" dirty="0" err="1" smtClean="0"/>
              <a:t>Notch</a:t>
            </a:r>
            <a:r>
              <a:rPr lang="tr-TR" sz="1800" dirty="0" smtClean="0"/>
              <a:t> </a:t>
            </a:r>
            <a:r>
              <a:rPr lang="tr-TR" sz="1800" dirty="0" err="1" smtClean="0"/>
              <a:t>Signaling</a:t>
            </a:r>
            <a:r>
              <a:rPr lang="tr-TR" sz="1800" dirty="0" smtClean="0"/>
              <a:t> </a:t>
            </a:r>
            <a:r>
              <a:rPr lang="tr-TR" sz="1800" dirty="0" err="1" smtClean="0"/>
              <a:t>Pathway</a:t>
            </a:r>
            <a:r>
              <a:rPr lang="tr-TR" sz="1800" dirty="0" smtClean="0"/>
              <a:t> </a:t>
            </a:r>
            <a:r>
              <a:rPr lang="tr-TR" sz="1800" dirty="0" err="1" smtClean="0"/>
              <a:t>and</a:t>
            </a:r>
            <a:r>
              <a:rPr lang="tr-TR" sz="1800" dirty="0" smtClean="0"/>
              <a:t> </a:t>
            </a:r>
            <a:r>
              <a:rPr lang="tr-TR" sz="1800" dirty="0" err="1" smtClean="0"/>
              <a:t>Carcinogenesis</a:t>
            </a:r>
            <a:r>
              <a:rPr lang="tr-TR" sz="1800" dirty="0" smtClean="0"/>
              <a:t>, Osmangazi </a:t>
            </a:r>
            <a:r>
              <a:rPr lang="tr-TR" sz="1800" dirty="0" err="1" smtClean="0"/>
              <a:t>Journal</a:t>
            </a:r>
            <a:r>
              <a:rPr lang="tr-TR" sz="1800" dirty="0" smtClean="0"/>
              <a:t> of </a:t>
            </a:r>
            <a:r>
              <a:rPr lang="tr-TR" sz="1800" dirty="0" err="1" smtClean="0"/>
              <a:t>Medicine</a:t>
            </a:r>
            <a:r>
              <a:rPr lang="tr-TR" sz="1800" dirty="0" smtClean="0"/>
              <a:t> 2017, 39(109- 116): </a:t>
            </a:r>
            <a:r>
              <a:rPr lang="tr-TR" sz="1800" dirty="0" err="1" smtClean="0"/>
              <a:t>Doi</a:t>
            </a:r>
            <a:r>
              <a:rPr lang="tr-TR" sz="1800" dirty="0" smtClean="0"/>
              <a:t>: 10.20515/</a:t>
            </a:r>
            <a:r>
              <a:rPr lang="tr-TR" sz="1800" dirty="0" err="1" smtClean="0"/>
              <a:t>otd</a:t>
            </a:r>
            <a:r>
              <a:rPr lang="tr-TR" sz="1800" dirty="0" smtClean="0"/>
              <a:t>. 287890</a:t>
            </a:r>
            <a:endParaRPr lang="en-US" sz="1600" dirty="0" smtClean="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1535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Sunum Akışı</a:t>
            </a:r>
            <a:endParaRPr lang="en-US" dirty="0"/>
          </a:p>
        </p:txBody>
      </p:sp>
      <p:sp>
        <p:nvSpPr>
          <p:cNvPr id="3" name="Content Placeholder 2"/>
          <p:cNvSpPr>
            <a:spLocks noGrp="1"/>
          </p:cNvSpPr>
          <p:nvPr>
            <p:ph idx="1"/>
          </p:nvPr>
        </p:nvSpPr>
        <p:spPr/>
        <p:txBody>
          <a:bodyPr/>
          <a:lstStyle/>
          <a:p>
            <a:r>
              <a:rPr lang="en-US" b="1" dirty="0" smtClean="0">
                <a:solidFill>
                  <a:schemeClr val="accent2">
                    <a:lumMod val="50000"/>
                  </a:schemeClr>
                </a:solidFill>
              </a:rPr>
              <a:t>Notch </a:t>
            </a:r>
            <a:r>
              <a:rPr lang="tr-TR" b="1" dirty="0" smtClean="0">
                <a:solidFill>
                  <a:schemeClr val="accent2">
                    <a:lumMod val="50000"/>
                  </a:schemeClr>
                </a:solidFill>
              </a:rPr>
              <a:t>Sinyal yolağı</a:t>
            </a:r>
            <a:endParaRPr lang="en-US" b="1" dirty="0" smtClean="0">
              <a:solidFill>
                <a:schemeClr val="accent2">
                  <a:lumMod val="50000"/>
                </a:schemeClr>
              </a:solidFill>
            </a:endParaRPr>
          </a:p>
          <a:p>
            <a:r>
              <a:rPr lang="tr-TR" b="1" dirty="0" err="1" smtClean="0">
                <a:solidFill>
                  <a:schemeClr val="accent2">
                    <a:lumMod val="50000"/>
                  </a:schemeClr>
                </a:solidFill>
              </a:rPr>
              <a:t>Notch</a:t>
            </a:r>
            <a:r>
              <a:rPr lang="tr-TR" b="1" dirty="0" smtClean="0">
                <a:solidFill>
                  <a:schemeClr val="accent2">
                    <a:lumMod val="50000"/>
                  </a:schemeClr>
                </a:solidFill>
              </a:rPr>
              <a:t> Kanser ilişkisi</a:t>
            </a:r>
            <a:endParaRPr lang="en-US" b="1" dirty="0" smtClean="0">
              <a:solidFill>
                <a:schemeClr val="accent2">
                  <a:lumMod val="50000"/>
                </a:schemeClr>
              </a:solidFill>
            </a:endParaRPr>
          </a:p>
          <a:p>
            <a:r>
              <a:rPr lang="tr-TR" b="1" dirty="0" smtClean="0">
                <a:solidFill>
                  <a:schemeClr val="accent2">
                    <a:lumMod val="50000"/>
                  </a:schemeClr>
                </a:solidFill>
              </a:rPr>
              <a:t>Tedavide </a:t>
            </a:r>
            <a:r>
              <a:rPr lang="tr-TR" b="1" smtClean="0">
                <a:solidFill>
                  <a:schemeClr val="accent2">
                    <a:lumMod val="50000"/>
                  </a:schemeClr>
                </a:solidFill>
              </a:rPr>
              <a:t>kullanım çalışmaları</a:t>
            </a:r>
            <a:endParaRPr lang="en-US" b="1" dirty="0" smtClean="0">
              <a:solidFill>
                <a:schemeClr val="accent2">
                  <a:lumMod val="50000"/>
                </a:schemeClr>
              </a:solidFill>
            </a:endParaRPr>
          </a:p>
        </p:txBody>
      </p:sp>
    </p:spTree>
    <p:extLst>
      <p:ext uri="{BB962C8B-B14F-4D97-AF65-F5344CB8AC3E}">
        <p14:creationId xmlns:p14="http://schemas.microsoft.com/office/powerpoint/2010/main" xmlns="" val="131012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62301" y="2176530"/>
            <a:ext cx="5859724" cy="1495764"/>
          </a:xfrm>
        </p:spPr>
        <p:txBody>
          <a:bodyPr>
            <a:normAutofit/>
          </a:bodyPr>
          <a:lstStyle/>
          <a:p>
            <a:r>
              <a:rPr lang="en-US" sz="4000" dirty="0" smtClean="0">
                <a:solidFill>
                  <a:schemeClr val="accent2">
                    <a:lumMod val="50000"/>
                  </a:schemeClr>
                </a:solidFill>
              </a:rPr>
              <a:t>Notch </a:t>
            </a:r>
            <a:br>
              <a:rPr lang="en-US" sz="4000" dirty="0" smtClean="0">
                <a:solidFill>
                  <a:schemeClr val="accent2">
                    <a:lumMod val="50000"/>
                  </a:schemeClr>
                </a:solidFill>
              </a:rPr>
            </a:br>
            <a:r>
              <a:rPr lang="tr-TR" sz="4000" dirty="0" smtClean="0">
                <a:solidFill>
                  <a:schemeClr val="accent2">
                    <a:lumMod val="50000"/>
                  </a:schemeClr>
                </a:solidFill>
              </a:rPr>
              <a:t>Sinyal Yolağı</a:t>
            </a:r>
            <a:endParaRPr lang="en-US" sz="4000" dirty="0">
              <a:solidFill>
                <a:schemeClr val="accent2">
                  <a:lumMod val="50000"/>
                </a:schemeClr>
              </a:solidFill>
            </a:endParaRPr>
          </a:p>
        </p:txBody>
      </p:sp>
    </p:spTree>
    <p:extLst>
      <p:ext uri="{BB962C8B-B14F-4D97-AF65-F5344CB8AC3E}">
        <p14:creationId xmlns:p14="http://schemas.microsoft.com/office/powerpoint/2010/main" xmlns="" val="1669999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568345"/>
            <a:ext cx="8897565" cy="72786"/>
          </a:xfrm>
        </p:spPr>
        <p:txBody>
          <a:bodyPr>
            <a:normAutofit fontScale="90000"/>
          </a:bodyPr>
          <a:lstStyle/>
          <a:p>
            <a:endParaRPr lang="en-US" dirty="0"/>
          </a:p>
        </p:txBody>
      </p:sp>
      <p:sp>
        <p:nvSpPr>
          <p:cNvPr id="3" name="Content Placeholder 2"/>
          <p:cNvSpPr>
            <a:spLocks noGrp="1"/>
          </p:cNvSpPr>
          <p:nvPr>
            <p:ph idx="1"/>
          </p:nvPr>
        </p:nvSpPr>
        <p:spPr/>
        <p:txBody>
          <a:bodyPr/>
          <a:lstStyle/>
          <a:p>
            <a:pPr marL="0" indent="0" algn="just">
              <a:buNone/>
            </a:pPr>
            <a:r>
              <a:rPr lang="tr-TR" dirty="0" err="1" smtClean="0"/>
              <a:t>Notch</a:t>
            </a:r>
            <a:r>
              <a:rPr lang="tr-TR" dirty="0" smtClean="0"/>
              <a:t> </a:t>
            </a:r>
            <a:r>
              <a:rPr lang="tr-TR" dirty="0" smtClean="0"/>
              <a:t>sinyal yolağı, gelişim döneminde hücre kaderinin belirlenmesinde rol oynayan bir mekanizmadır. </a:t>
            </a:r>
            <a:r>
              <a:rPr lang="tr-TR" dirty="0" err="1" smtClean="0"/>
              <a:t>Notch</a:t>
            </a:r>
            <a:r>
              <a:rPr lang="tr-TR" dirty="0" smtClean="0"/>
              <a:t> reseptörü boyunca komşu hücreler arasındaki sinyal alışverişi artar. </a:t>
            </a:r>
            <a:r>
              <a:rPr lang="tr-TR" dirty="0" err="1" smtClean="0"/>
              <a:t>Notch</a:t>
            </a:r>
            <a:r>
              <a:rPr lang="tr-TR" dirty="0" smtClean="0"/>
              <a:t> aktivitesi organ oluşumu ve </a:t>
            </a:r>
            <a:r>
              <a:rPr lang="tr-TR" dirty="0" err="1" smtClean="0"/>
              <a:t>morfogenezde</a:t>
            </a:r>
            <a:r>
              <a:rPr lang="tr-TR" dirty="0" smtClean="0"/>
              <a:t> rol oynayarak farklılaşma, çoğalma ve </a:t>
            </a:r>
            <a:r>
              <a:rPr lang="tr-TR" dirty="0" err="1" smtClean="0"/>
              <a:t>apoptozu</a:t>
            </a:r>
            <a:r>
              <a:rPr lang="tr-TR" dirty="0" smtClean="0"/>
              <a:t> etkiler. Son çalışmalar </a:t>
            </a:r>
            <a:r>
              <a:rPr lang="tr-TR" dirty="0" err="1" smtClean="0"/>
              <a:t>Notch</a:t>
            </a:r>
            <a:r>
              <a:rPr lang="tr-TR" dirty="0" smtClean="0"/>
              <a:t> sinyalinin hücre farklılaşması ve </a:t>
            </a:r>
            <a:r>
              <a:rPr lang="tr-TR" dirty="0" err="1" smtClean="0"/>
              <a:t>proliferasyonu</a:t>
            </a:r>
            <a:r>
              <a:rPr lang="tr-TR" dirty="0" smtClean="0"/>
              <a:t> ile </a:t>
            </a:r>
            <a:r>
              <a:rPr lang="tr-TR" dirty="0" err="1" smtClean="0"/>
              <a:t>apoptotik</a:t>
            </a:r>
            <a:r>
              <a:rPr lang="tr-TR" dirty="0" smtClean="0"/>
              <a:t> olaylarda rol oynadığını kanıtlanmıştır. Ayrıca kanserli hücrelerde </a:t>
            </a:r>
            <a:r>
              <a:rPr lang="tr-TR" dirty="0" err="1" smtClean="0"/>
              <a:t>Notch</a:t>
            </a:r>
            <a:r>
              <a:rPr lang="tr-TR" dirty="0" smtClean="0"/>
              <a:t> aktivasyonunun anormal hücre çoğalmasına neden olduğu görülmüştür. </a:t>
            </a:r>
            <a:r>
              <a:rPr lang="tr-TR" dirty="0" err="1" smtClean="0"/>
              <a:t>Notch</a:t>
            </a:r>
            <a:r>
              <a:rPr lang="tr-TR" dirty="0" smtClean="0"/>
              <a:t> ile hücre çoğalması arasında önemli bir bağlantı olduğu birçok çalışmada gösterilmiştir.</a:t>
            </a:r>
            <a:endParaRPr lang="en-US" dirty="0" smtClean="0">
              <a:solidFill>
                <a:schemeClr val="accent2">
                  <a:lumMod val="50000"/>
                </a:schemeClr>
              </a:solidFill>
            </a:endParaRPr>
          </a:p>
        </p:txBody>
      </p:sp>
    </p:spTree>
    <p:extLst>
      <p:ext uri="{BB962C8B-B14F-4D97-AF65-F5344CB8AC3E}">
        <p14:creationId xmlns:p14="http://schemas.microsoft.com/office/powerpoint/2010/main" xmlns="" val="1629263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06706" y="568345"/>
            <a:ext cx="8897565" cy="451158"/>
          </a:xfrm>
        </p:spPr>
        <p:txBody>
          <a:bodyPr>
            <a:normAutofit fontScale="90000"/>
          </a:bodyPr>
          <a:lstStyle/>
          <a:p>
            <a:endParaRPr lang="tr-TR" dirty="0"/>
          </a:p>
        </p:txBody>
      </p:sp>
      <p:sp>
        <p:nvSpPr>
          <p:cNvPr id="3" name="2 İçerik Yer Tutucusu"/>
          <p:cNvSpPr>
            <a:spLocks noGrp="1"/>
          </p:cNvSpPr>
          <p:nvPr>
            <p:ph idx="1"/>
          </p:nvPr>
        </p:nvSpPr>
        <p:spPr/>
        <p:txBody>
          <a:bodyPr/>
          <a:lstStyle/>
          <a:p>
            <a:r>
              <a:rPr lang="tr-TR" dirty="0" err="1" smtClean="0"/>
              <a:t>Notch</a:t>
            </a:r>
            <a:r>
              <a:rPr lang="tr-TR" dirty="0" smtClean="0"/>
              <a:t> yolağına ilk olarak </a:t>
            </a:r>
            <a:r>
              <a:rPr lang="tr-TR" dirty="0" err="1" smtClean="0"/>
              <a:t>Drosophila</a:t>
            </a:r>
            <a:r>
              <a:rPr lang="tr-TR" dirty="0" smtClean="0"/>
              <a:t> </a:t>
            </a:r>
            <a:r>
              <a:rPr lang="tr-TR" dirty="0" err="1" smtClean="0"/>
              <a:t>melanogaster'de</a:t>
            </a:r>
            <a:r>
              <a:rPr lang="tr-TR" dirty="0" smtClean="0"/>
              <a:t> rastlanmış ve insandan ziyade model organizmalarda gelişimdeki fonksiyonu daha yoğun olarak çalışılmıştır. Şu anda bir insan kanseri yolağı olduğu kesin olarak ispatlanmış olup aynı zamanda Alzheimer hastalığı ile ilişkili bir faktör olarak nitelendirilmektedir.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Kanserde etkinliği bilinen TGFß ve STAT yolakları gibi </a:t>
            </a:r>
            <a:r>
              <a:rPr lang="tr-TR" dirty="0" err="1" smtClean="0"/>
              <a:t>Notch</a:t>
            </a:r>
            <a:r>
              <a:rPr lang="tr-TR" dirty="0" smtClean="0"/>
              <a:t> yolağı da farklı hücre tiplerinde fonksiyon kaybı ya da aşırı aktivite gibi farklı özellikler göstererek kanser gelişimine neden olur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Notch</a:t>
            </a:r>
            <a:r>
              <a:rPr lang="tr-TR" dirty="0" smtClean="0"/>
              <a:t> yolağı kök ve öncü hücre katmanlarını kontrol eder. Karakteristik fonksiyonu iki yönlü hücre akıbeti kararlarının regülasyonudur. Bu, hücrenin bir doku öncülü olarak mı kalacağı veya epidermisin bazal tabakasında olduğu gibi farklılaşmaya mı gideceği kararlarını da içerir. </a:t>
            </a:r>
            <a:r>
              <a:rPr lang="tr-TR" dirty="0" err="1" smtClean="0"/>
              <a:t>Notch</a:t>
            </a:r>
            <a:r>
              <a:rPr lang="tr-TR" dirty="0" smtClean="0"/>
              <a:t> sinyalleşmesi aynı zamanda farklılaşmış bir </a:t>
            </a:r>
            <a:r>
              <a:rPr lang="tr-TR" dirty="0" err="1" smtClean="0"/>
              <a:t>intestinal</a:t>
            </a:r>
            <a:r>
              <a:rPr lang="tr-TR" dirty="0" smtClean="0"/>
              <a:t> hücrenin bir </a:t>
            </a:r>
            <a:r>
              <a:rPr lang="tr-TR" dirty="0" err="1" smtClean="0"/>
              <a:t>enterosit</a:t>
            </a:r>
            <a:r>
              <a:rPr lang="tr-TR" dirty="0" smtClean="0"/>
              <a:t> mi, </a:t>
            </a:r>
            <a:r>
              <a:rPr lang="tr-TR" dirty="0" err="1" smtClean="0"/>
              <a:t>goblet</a:t>
            </a:r>
            <a:r>
              <a:rPr lang="tr-TR" dirty="0" smtClean="0"/>
              <a:t> hücresi mi olacağı veya lenfosit hattında T hücre veya B hücresi alt hatlarına mı geçeceği ile ilgili kararları da içerir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Notch</a:t>
            </a:r>
            <a:r>
              <a:rPr lang="tr-TR" dirty="0" smtClean="0"/>
              <a:t> sinyal yolağı evrim süresince korunmuş, gelişim döneminde hücre kaderinin belirlenmesinde rol oynayan hücre etkileşim mekanizmalarından biridir. </a:t>
            </a:r>
            <a:r>
              <a:rPr lang="tr-TR" dirty="0" err="1" smtClean="0"/>
              <a:t>Notch</a:t>
            </a:r>
            <a:r>
              <a:rPr lang="tr-TR" dirty="0" smtClean="0"/>
              <a:t> sinyal yolağı organ oluşumunu ve </a:t>
            </a:r>
            <a:r>
              <a:rPr lang="tr-TR" dirty="0" err="1" smtClean="0"/>
              <a:t>morfogenezi</a:t>
            </a:r>
            <a:r>
              <a:rPr lang="tr-TR" dirty="0" smtClean="0"/>
              <a:t> etkileyerek </a:t>
            </a:r>
            <a:r>
              <a:rPr lang="tr-TR" dirty="0" err="1" smtClean="0"/>
              <a:t>proliferasyonda</a:t>
            </a:r>
            <a:r>
              <a:rPr lang="tr-TR" dirty="0" smtClean="0"/>
              <a:t>, farklılaşmada ve </a:t>
            </a:r>
            <a:r>
              <a:rPr lang="tr-TR" dirty="0" err="1" smtClean="0"/>
              <a:t>apoptozda</a:t>
            </a:r>
            <a:r>
              <a:rPr lang="tr-TR" dirty="0" smtClean="0"/>
              <a:t> düzenleyici rol oynar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err="1" smtClean="0"/>
              <a:t>Notch</a:t>
            </a:r>
            <a:r>
              <a:rPr lang="tr-TR" dirty="0" smtClean="0"/>
              <a:t>, komşu hücreler ile liganlar aracılığıyla iletişim kurarak hücrelerin farklılaşmasında rol oynayan bir proteindir. İlk olarak </a:t>
            </a:r>
            <a:r>
              <a:rPr lang="tr-TR" dirty="0" err="1" smtClean="0"/>
              <a:t>Drosophila</a:t>
            </a:r>
            <a:r>
              <a:rPr lang="tr-TR" dirty="0" smtClean="0"/>
              <a:t> </a:t>
            </a:r>
            <a:r>
              <a:rPr lang="tr-TR" dirty="0" err="1" smtClean="0"/>
              <a:t>melanogaster'de</a:t>
            </a:r>
            <a:r>
              <a:rPr lang="tr-TR" dirty="0" smtClean="0"/>
              <a:t> karakterize edilen </a:t>
            </a:r>
            <a:r>
              <a:rPr lang="tr-TR" dirty="0" err="1" smtClean="0"/>
              <a:t>Notch</a:t>
            </a:r>
            <a:r>
              <a:rPr lang="tr-TR" dirty="0" smtClean="0"/>
              <a:t> geni 300 </a:t>
            </a:r>
            <a:r>
              <a:rPr lang="tr-TR" dirty="0" err="1" smtClean="0"/>
              <a:t>kd'luk</a:t>
            </a:r>
            <a:r>
              <a:rPr lang="tr-TR" dirty="0" smtClean="0"/>
              <a:t> tek geçişli </a:t>
            </a:r>
            <a:r>
              <a:rPr lang="tr-TR" dirty="0" err="1" smtClean="0"/>
              <a:t>transmembran</a:t>
            </a:r>
            <a:r>
              <a:rPr lang="tr-TR" dirty="0" smtClean="0"/>
              <a:t> reseptörü kodlar. </a:t>
            </a:r>
            <a:r>
              <a:rPr lang="tr-TR" dirty="0" err="1" smtClean="0"/>
              <a:t>Notch</a:t>
            </a:r>
            <a:r>
              <a:rPr lang="tr-TR" dirty="0" smtClean="0"/>
              <a:t> reseptörü hücre içi ve hücre dışı kısımlar olmak üzere iki kısımdan oluşur. Büyük </a:t>
            </a:r>
            <a:r>
              <a:rPr lang="tr-TR" dirty="0" err="1" smtClean="0"/>
              <a:t>ekstraselüler</a:t>
            </a:r>
            <a:r>
              <a:rPr lang="tr-TR" dirty="0" smtClean="0"/>
              <a:t> bölge 36 ardışık EGF (</a:t>
            </a:r>
            <a:r>
              <a:rPr lang="tr-TR" dirty="0" err="1" smtClean="0"/>
              <a:t>Epidermal</a:t>
            </a:r>
            <a:r>
              <a:rPr lang="tr-TR" dirty="0" smtClean="0"/>
              <a:t> </a:t>
            </a:r>
            <a:r>
              <a:rPr lang="tr-TR" dirty="0" err="1" smtClean="0"/>
              <a:t>Growth</a:t>
            </a:r>
            <a:r>
              <a:rPr lang="tr-TR" dirty="0" smtClean="0"/>
              <a:t> </a:t>
            </a:r>
            <a:r>
              <a:rPr lang="tr-TR" dirty="0" err="1" smtClean="0"/>
              <a:t>Factor</a:t>
            </a:r>
            <a:r>
              <a:rPr lang="tr-TR" dirty="0" smtClean="0"/>
              <a:t>) benzeri tekrar ve 3 </a:t>
            </a:r>
            <a:r>
              <a:rPr lang="tr-TR" dirty="0" err="1" smtClean="0"/>
              <a:t>sisteince</a:t>
            </a:r>
            <a:r>
              <a:rPr lang="tr-TR" dirty="0" smtClean="0"/>
              <a:t> zengin LIN 12 tekrarı bulundurur. EGF tekrarları </a:t>
            </a:r>
            <a:r>
              <a:rPr lang="tr-TR" dirty="0" err="1" smtClean="0"/>
              <a:t>Notch</a:t>
            </a:r>
            <a:r>
              <a:rPr lang="tr-TR" dirty="0" smtClean="0"/>
              <a:t> reseptörünün </a:t>
            </a:r>
            <a:r>
              <a:rPr lang="tr-TR" dirty="0" err="1" smtClean="0"/>
              <a:t>ligandlarla</a:t>
            </a:r>
            <a:r>
              <a:rPr lang="tr-TR" dirty="0" smtClean="0"/>
              <a:t> etkileşimini sağlar. </a:t>
            </a:r>
            <a:r>
              <a:rPr lang="tr-TR" dirty="0" err="1" smtClean="0"/>
              <a:t>Notch</a:t>
            </a:r>
            <a:r>
              <a:rPr lang="tr-TR" dirty="0" smtClean="0"/>
              <a:t> reseptörünün hücre içi kısmına </a:t>
            </a:r>
            <a:r>
              <a:rPr lang="tr-TR" dirty="0" err="1" smtClean="0"/>
              <a:t>Notch</a:t>
            </a:r>
            <a:r>
              <a:rPr lang="tr-TR" dirty="0" smtClean="0"/>
              <a:t> hücre içi bölge (</a:t>
            </a:r>
            <a:r>
              <a:rPr lang="tr-TR" dirty="0" err="1" smtClean="0"/>
              <a:t>Notch</a:t>
            </a:r>
            <a:r>
              <a:rPr lang="tr-TR" dirty="0" smtClean="0"/>
              <a:t> </a:t>
            </a:r>
            <a:r>
              <a:rPr lang="tr-TR" dirty="0" err="1" smtClean="0"/>
              <a:t>Intraselüler</a:t>
            </a:r>
            <a:r>
              <a:rPr lang="tr-TR" dirty="0" smtClean="0"/>
              <a:t> Domain: NICD) de denir. Hücre içi bölgede ise; 6 ardışık </a:t>
            </a:r>
            <a:r>
              <a:rPr lang="tr-TR" dirty="0" err="1" smtClean="0"/>
              <a:t>ankirin</a:t>
            </a:r>
            <a:r>
              <a:rPr lang="tr-TR" dirty="0" smtClean="0"/>
              <a:t> tekrarı, RAM 23 bölgesi, bir </a:t>
            </a:r>
            <a:r>
              <a:rPr lang="tr-TR" dirty="0" err="1" smtClean="0"/>
              <a:t>glutamin</a:t>
            </a:r>
            <a:r>
              <a:rPr lang="tr-TR" dirty="0" smtClean="0"/>
              <a:t> zengin bölge (</a:t>
            </a:r>
            <a:r>
              <a:rPr lang="tr-TR" dirty="0" err="1" smtClean="0"/>
              <a:t>opa</a:t>
            </a:r>
            <a:r>
              <a:rPr lang="tr-TR" dirty="0" smtClean="0"/>
              <a:t>) ve </a:t>
            </a:r>
            <a:r>
              <a:rPr lang="tr-TR" dirty="0" err="1" smtClean="0"/>
              <a:t>prolin</a:t>
            </a:r>
            <a:r>
              <a:rPr lang="tr-TR" dirty="0" smtClean="0"/>
              <a:t>, </a:t>
            </a:r>
            <a:r>
              <a:rPr lang="tr-TR" dirty="0" err="1" smtClean="0"/>
              <a:t>glutamat</a:t>
            </a:r>
            <a:r>
              <a:rPr lang="tr-TR" dirty="0" smtClean="0"/>
              <a:t>, serin ve </a:t>
            </a:r>
            <a:r>
              <a:rPr lang="tr-TR" dirty="0" err="1" smtClean="0"/>
              <a:t>treonince</a:t>
            </a:r>
            <a:r>
              <a:rPr lang="tr-TR" dirty="0" smtClean="0"/>
              <a:t> zengin PEST bölgesi </a:t>
            </a:r>
            <a:r>
              <a:rPr lang="tr-TR" dirty="0" smtClean="0"/>
              <a:t>bulunur. </a:t>
            </a:r>
            <a:r>
              <a:rPr lang="tr-TR" dirty="0" smtClean="0"/>
              <a:t>RAM 23 </a:t>
            </a:r>
            <a:r>
              <a:rPr lang="tr-TR" dirty="0" err="1" smtClean="0"/>
              <a:t>domaini</a:t>
            </a:r>
            <a:r>
              <a:rPr lang="tr-TR" dirty="0" smtClean="0"/>
              <a:t> ve </a:t>
            </a:r>
            <a:r>
              <a:rPr lang="tr-TR" dirty="0" err="1" smtClean="0"/>
              <a:t>ankirin</a:t>
            </a:r>
            <a:r>
              <a:rPr lang="tr-TR" dirty="0" smtClean="0"/>
              <a:t> tekrarları </a:t>
            </a:r>
            <a:r>
              <a:rPr lang="tr-TR" dirty="0" err="1" smtClean="0"/>
              <a:t>Notch</a:t>
            </a:r>
            <a:r>
              <a:rPr lang="tr-TR" dirty="0" smtClean="0"/>
              <a:t> reseptörünün </a:t>
            </a:r>
            <a:r>
              <a:rPr lang="tr-TR" dirty="0" err="1" smtClean="0"/>
              <a:t>nükleustaki</a:t>
            </a:r>
            <a:r>
              <a:rPr lang="tr-TR" dirty="0" smtClean="0"/>
              <a:t> transkripsiyon faktörleri ile bağlantısını </a:t>
            </a:r>
            <a:r>
              <a:rPr lang="tr-TR" dirty="0" smtClean="0"/>
              <a:t>güçlendirir,</a:t>
            </a:r>
            <a:endParaRPr lang="tr-TR" dirty="0"/>
          </a:p>
        </p:txBody>
      </p:sp>
    </p:spTree>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eathered" id="{EEC9B30E-2747-4D42-BCBE-A02BDEEEA114}" vid="{0DE630C6-BBA0-46FD-9C6B-084D4C5F4F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Feathered</Template>
  <TotalTime>2376</TotalTime>
  <Words>914</Words>
  <Application>Microsoft Office PowerPoint</Application>
  <PresentationFormat>Özel</PresentationFormat>
  <Paragraphs>40</Paragraphs>
  <Slides>19</Slides>
  <Notes>1</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Feathered</vt:lpstr>
      <vt:lpstr>Notch, Hippo &amp; GPCR Sinyal Yolakları</vt:lpstr>
      <vt:lpstr>Sunum Akışı</vt:lpstr>
      <vt:lpstr>Notch  Sinyal Yolağı</vt:lpstr>
      <vt:lpstr>Slayt 4</vt:lpstr>
      <vt:lpstr>Slayt 5</vt:lpstr>
      <vt:lpstr>Slayt 6</vt:lpstr>
      <vt:lpstr>Slayt 7</vt:lpstr>
      <vt:lpstr>Slayt 8</vt:lpstr>
      <vt:lpstr>Slayt 9</vt:lpstr>
      <vt:lpstr>Slayt 10</vt:lpstr>
      <vt:lpstr>Notch sinyal yolağı kanser ilişkisi</vt:lpstr>
      <vt:lpstr>Slayt 12</vt:lpstr>
      <vt:lpstr>Slayt 13</vt:lpstr>
      <vt:lpstr>Slayt 14</vt:lpstr>
      <vt:lpstr>Slayt 15</vt:lpstr>
      <vt:lpstr>Slayt 16</vt:lpstr>
      <vt:lpstr>Slayt 17</vt:lpstr>
      <vt:lpstr>Tedavide</vt:lpstr>
      <vt:lpstr>Referanslar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Notch, Hippo &amp; GPCR Signaling Pathways</dc:title>
  <dc:creator>samira abdi</dc:creator>
  <cp:lastModifiedBy>user</cp:lastModifiedBy>
  <cp:revision>123</cp:revision>
  <dcterms:created xsi:type="dcterms:W3CDTF">2015-12-09T19:00:48Z</dcterms:created>
  <dcterms:modified xsi:type="dcterms:W3CDTF">2018-04-27T13:02:47Z</dcterms:modified>
</cp:coreProperties>
</file>