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70" r:id="rId3"/>
    <p:sldId id="271" r:id="rId4"/>
    <p:sldId id="280" r:id="rId5"/>
    <p:sldId id="277" r:id="rId6"/>
    <p:sldId id="276" r:id="rId7"/>
    <p:sldId id="278" r:id="rId8"/>
    <p:sldId id="279" r:id="rId9"/>
    <p:sldId id="28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8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3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50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2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3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3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1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2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1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93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1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2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2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56670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476924" y="2671771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80408" y="2535381"/>
            <a:ext cx="4663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Türlerin genel özellikleri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Damızlık-Yavru Temini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Yapay yumurta alım teknikleri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Kuluçka yöntemleri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Larva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Yavru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Sofralık balık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3074" name="Picture 2" descr="Alaba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3" y="2818015"/>
            <a:ext cx="5328659" cy="260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706794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68859" y="1258608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4974" y="2443941"/>
            <a:ext cx="9247079" cy="7173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800" b="1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SAZANLARDA YAVRU ÜRETİM  TEKNİKLERİ</a:t>
            </a:r>
            <a:r>
              <a:rPr lang="tr-TR" altLang="tr-TR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54973" y="2955174"/>
            <a:ext cx="9418321" cy="345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cs typeface="Times New Roman" panose="02020603050405020304" pitchFamily="18" charset="0"/>
              </a:rPr>
              <a:t>Sazan üretiminde; </a:t>
            </a:r>
          </a:p>
          <a:p>
            <a:r>
              <a:rPr lang="tr-TR" altLang="tr-TR" sz="2400" dirty="0" smtClean="0">
                <a:cs typeface="Times New Roman" panose="02020603050405020304" pitchFamily="18" charset="0"/>
              </a:rPr>
              <a:t>kontrolsüz,</a:t>
            </a:r>
          </a:p>
          <a:p>
            <a:r>
              <a:rPr lang="tr-TR" altLang="tr-TR" sz="2400" dirty="0" smtClean="0">
                <a:cs typeface="Times New Roman" panose="02020603050405020304" pitchFamily="18" charset="0"/>
              </a:rPr>
              <a:t>yarı kontrollü ve </a:t>
            </a:r>
          </a:p>
          <a:p>
            <a:r>
              <a:rPr lang="tr-TR" altLang="tr-TR" sz="2400" dirty="0" smtClean="0">
                <a:cs typeface="Times New Roman" panose="02020603050405020304" pitchFamily="18" charset="0"/>
              </a:rPr>
              <a:t>tam kontrollü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>
                <a:cs typeface="Times New Roman" panose="02020603050405020304" pitchFamily="18" charset="0"/>
              </a:rPr>
              <a:t>olmak üzere üç şekilde yavru üretimi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>
                <a:cs typeface="Times New Roman" panose="02020603050405020304" pitchFamily="18" charset="0"/>
              </a:rPr>
              <a:t>yapılabilir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681856" y="640911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1277418" y="1358360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8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520" y="2355471"/>
            <a:ext cx="5935284" cy="351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889466" y="3560816"/>
            <a:ext cx="422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Dubisch</a:t>
            </a: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yumurtlatma havuzu</a:t>
            </a:r>
            <a:endParaRPr lang="tr-TR" sz="24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04453" y="1243644"/>
            <a:ext cx="564177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400" b="1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YARI Kontrollü Yavru Üretimi </a:t>
            </a:r>
            <a:r>
              <a:rPr lang="tr-TR" altLang="tr-TR" sz="2400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740045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127790" y="477211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8503" y="2493819"/>
            <a:ext cx="6944100" cy="602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altLang="tr-TR" sz="2000" b="1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Tam Kontrollü Yavru Üretimi (Yapay Üretim)</a:t>
            </a:r>
            <a:r>
              <a:rPr lang="tr-TR" altLang="tr-TR" sz="2000" dirty="0" smtClean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80655" y="2362355"/>
            <a:ext cx="10083338" cy="4277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dirty="0" smtClean="0">
                <a:cs typeface="Times New Roman" panose="02020603050405020304" pitchFamily="18" charset="0"/>
              </a:rPr>
              <a:t>Yapay üretim için damızlık stok, ebeveynleri  iyi  kalitede  olan  bireylerden  seçilerek muhafaza edilir. Yapılacak  seçimde; </a:t>
            </a:r>
          </a:p>
          <a:p>
            <a:r>
              <a:rPr lang="tr-TR" altLang="tr-TR" dirty="0" smtClean="0">
                <a:cs typeface="Times New Roman" panose="02020603050405020304" pitchFamily="18" charset="0"/>
              </a:rPr>
              <a:t>- Hızlı  büyüme, </a:t>
            </a:r>
          </a:p>
          <a:p>
            <a:r>
              <a:rPr lang="tr-TR" altLang="tr-TR" dirty="0" smtClean="0">
                <a:cs typeface="Times New Roman" panose="02020603050405020304" pitchFamily="18" charset="0"/>
              </a:rPr>
              <a:t>- Yemi iyi  değerlendirme, </a:t>
            </a:r>
          </a:p>
          <a:p>
            <a:r>
              <a:rPr lang="tr-TR" altLang="tr-TR" dirty="0" smtClean="0">
                <a:cs typeface="Times New Roman" panose="02020603050405020304" pitchFamily="18" charset="0"/>
              </a:rPr>
              <a:t>- Yağ  oranının düşük olması ve </a:t>
            </a:r>
          </a:p>
          <a:p>
            <a:r>
              <a:rPr lang="tr-TR" altLang="tr-TR" dirty="0" smtClean="0">
                <a:cs typeface="Times New Roman" panose="02020603050405020304" pitchFamily="18" charset="0"/>
              </a:rPr>
              <a:t>- Hastalıklara  karşı  dayanıklılık </a:t>
            </a:r>
          </a:p>
          <a:p>
            <a:pPr marL="0" indent="0">
              <a:buNone/>
            </a:pPr>
            <a:r>
              <a:rPr lang="tr-TR" altLang="tr-TR" dirty="0" smtClean="0">
                <a:cs typeface="Times New Roman" panose="02020603050405020304" pitchFamily="18" charset="0"/>
              </a:rPr>
              <a:t> başlıca özelliklerdir.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769139" y="640568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1260793" y="1280160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2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8719" y="2809702"/>
            <a:ext cx="9975273" cy="2356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Sazan balıklarında tam kontrollü yavru üretimi, hipofiz uygulamasıyla gerçekleştirilir. Hipofiz bezi balıkların kafalarından çeşitli yöntemlerle kışın veya en iyisi İlkbaharda çıkarılır. Hipofiz bezi çıkarılacak balıklar 1 kg veya daha ağır olmalıdır. Doğada bu ağırlığa ulaşmış olan sazanlar 3 yaşından büyüktürler.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769138" y="6392489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02357" y="1383299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889760" y="2709082"/>
            <a:ext cx="503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6"/>
                </a:solidFill>
              </a:rPr>
              <a:t>HİPOFİZ UYGULAMASI</a:t>
            </a:r>
            <a:endParaRPr lang="tr-TR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388224" y="2568632"/>
            <a:ext cx="523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Gökkuşağı Alabalığı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Üretimi;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05344" y="3401446"/>
            <a:ext cx="6242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cs typeface="Times New Roman" panose="02020603050405020304" pitchFamily="18" charset="0"/>
              </a:rPr>
              <a:t>Üreme dönemini etkileyen faktörler:</a:t>
            </a:r>
          </a:p>
          <a:p>
            <a:endParaRPr lang="tr-TR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>
                <a:cs typeface="Times New Roman" panose="02020603050405020304" pitchFamily="18" charset="0"/>
              </a:rPr>
              <a:t>Genotip</a:t>
            </a:r>
            <a:endParaRPr lang="tr-TR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cs typeface="Times New Roman" panose="02020603050405020304" pitchFamily="18" charset="0"/>
              </a:rPr>
              <a:t>Çevresel faktörler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cs typeface="Times New Roman" panose="02020603050405020304" pitchFamily="18" charset="0"/>
              </a:rPr>
              <a:t>Damızlık balığın sağlık durumu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400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48357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07897" y="1383298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3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47157" y="2540308"/>
            <a:ext cx="59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Yumurta alımı ve kuluçka </a:t>
            </a:r>
            <a:r>
              <a:rPr lang="tr-TR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periyodu;</a:t>
            </a:r>
            <a:endParaRPr lang="tr-TR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7065" y="2938386"/>
            <a:ext cx="9730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Dişi balıklardan yumurta, erkek balıklardan sperma </a:t>
            </a:r>
            <a:r>
              <a:rPr lang="tr-TR" dirty="0" err="1" smtClean="0">
                <a:cs typeface="Times New Roman" panose="02020603050405020304" pitchFamily="18" charset="0"/>
              </a:rPr>
              <a:t>eldesinde</a:t>
            </a:r>
            <a:r>
              <a:rPr lang="tr-TR" dirty="0" smtClean="0">
                <a:cs typeface="Times New Roman" panose="02020603050405020304" pitchFamily="18" charset="0"/>
              </a:rPr>
              <a:t> sağım yöntemi kullanılır.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Göz lekeli döneme kadar hassas olan döllenen yumurtalar, su alarak şişer.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Döllenen yumurtalar 28-30. günde açılır.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Yumurta sayımında;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Doğrudan sayım yöntemi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Ağırlık yöntemi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Hacim yöntemi 			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kullanılır.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23420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2288" y="1458113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3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56211" y="2509985"/>
            <a:ext cx="59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Larva Yetiştiriciliği</a:t>
            </a:r>
            <a:endParaRPr lang="tr-TR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19069" y="2756984"/>
            <a:ext cx="973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Besin keseli larvaların ağız ve sindirim organları gelişmemiştir.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Besin kesesinin üçte biri çekildiğinde larvalar yüzmeye ve dış kaynaklı yeme başlar.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522750" y="3592336"/>
            <a:ext cx="59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Yavru Yetiştiriciliği</a:t>
            </a:r>
            <a:endParaRPr lang="tr-TR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709872" y="5335147"/>
            <a:ext cx="973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Yavrular 3-5 g ağırlıkta havuz veya kafese nakledilir.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Yavruların stoklama büyüklüğü pazar boyuna getirme süresi dikkate alınarak belirlenir.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901497" y="5150481"/>
            <a:ext cx="934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Havuz –Kafeslerde Sofralık Alabalık Yetiştiriciliği</a:t>
            </a:r>
            <a:endParaRPr lang="tr-TR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901497" y="3873690"/>
            <a:ext cx="97301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Yavru dönemine gelen balıklar daha derin ve büyük havuzlara alınır.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cs typeface="Times New Roman" panose="02020603050405020304" pitchFamily="18" charset="0"/>
              </a:rPr>
              <a:t>Yavruların kaçmasını önlemek için savak kısımlarına ızgara konulur.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 smtClean="0">
                <a:cs typeface="Times New Roman" panose="02020603050405020304" pitchFamily="18" charset="0"/>
              </a:rPr>
              <a:t>Kannibalizm</a:t>
            </a:r>
            <a:r>
              <a:rPr lang="tr-TR" dirty="0" smtClean="0">
                <a:cs typeface="Times New Roman" panose="02020603050405020304" pitchFamily="18" charset="0"/>
              </a:rPr>
              <a:t> nedeni ile boylama yapılır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823174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281681" y="1413241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İç su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0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558</TotalTime>
  <Words>346</Words>
  <Application>Microsoft Office PowerPoint</Application>
  <PresentationFormat>Geniş ekran</PresentationFormat>
  <Paragraphs>68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Bodoni MT Poster Compressed</vt:lpstr>
      <vt:lpstr>Garamond</vt:lpstr>
      <vt:lpstr>Times New Roman</vt:lpstr>
      <vt:lpstr>Wingdings</vt:lpstr>
      <vt:lpstr>Wingdings 3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xx</cp:lastModifiedBy>
  <cp:revision>76</cp:revision>
  <dcterms:created xsi:type="dcterms:W3CDTF">2017-06-01T08:33:22Z</dcterms:created>
  <dcterms:modified xsi:type="dcterms:W3CDTF">2018-04-27T13:03:16Z</dcterms:modified>
</cp:coreProperties>
</file>