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5" r:id="rId2"/>
    <p:sldId id="270" r:id="rId3"/>
    <p:sldId id="271" r:id="rId4"/>
    <p:sldId id="280" r:id="rId5"/>
    <p:sldId id="277" r:id="rId6"/>
    <p:sldId id="276" r:id="rId7"/>
    <p:sldId id="278" r:id="rId8"/>
    <p:sldId id="279" r:id="rId9"/>
    <p:sldId id="28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76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6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5911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85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3306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496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011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59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43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05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37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12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48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26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37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29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81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10.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476924" y="2671771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İç su Balıkları Yetiştiriciliği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86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180408" y="2535381"/>
            <a:ext cx="46634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Türlerin genel özellikleri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Damızlık-Yavru Temini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Yapay yumurta alım teknikleri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Kuluçka yöntemleri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Larva yetiştiriciliği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Yavru yetiştiriciliği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Sofralık balık yetiştiriciliği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sz="3200" dirty="0">
              <a:latin typeface="Bodoni MT Poster Compressed" panose="02070706080601050204" pitchFamily="18" charset="-94"/>
            </a:endParaRPr>
          </a:p>
        </p:txBody>
      </p:sp>
      <p:pic>
        <p:nvPicPr>
          <p:cNvPr id="3074" name="Picture 2" descr="Alabal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3" y="2818015"/>
            <a:ext cx="5328659" cy="2601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368859" y="1258608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İç su Balıkları Yetiştiriciliği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10.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7833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54974" y="2443941"/>
            <a:ext cx="9247079" cy="71735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sz="2800" b="1" dirty="0" smtClean="0">
                <a:latin typeface="+mn-lt"/>
                <a:cs typeface="Times New Roman" panose="02020603050405020304" pitchFamily="18" charset="0"/>
              </a:rPr>
              <a:t>SAZANLARDA YAVRU ÜRETİM  TEKNİKLERİ</a:t>
            </a:r>
            <a:r>
              <a:rPr lang="tr-TR" altLang="tr-TR" dirty="0" smtClean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54973" y="2955174"/>
            <a:ext cx="9418321" cy="3453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Sazan üretiminde; </a:t>
            </a:r>
          </a:p>
          <a:p>
            <a:r>
              <a:rPr lang="tr-TR" alt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kontrolsüz,</a:t>
            </a:r>
          </a:p>
          <a:p>
            <a:r>
              <a:rPr lang="tr-TR" alt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yarı kontrollü ve </a:t>
            </a:r>
          </a:p>
          <a:p>
            <a:r>
              <a:rPr lang="tr-TR" alt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tam kontrollü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olmak üzere üç şekilde yavru üretimi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yapılabilir </a:t>
            </a:r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1277418" y="1358360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İç su Balıkları Yetiştiriciliği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10.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5718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56338" y="2355850"/>
            <a:ext cx="5935662" cy="3516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Metin kutusu 1"/>
          <p:cNvSpPr txBox="1"/>
          <p:nvPr/>
        </p:nvSpPr>
        <p:spPr>
          <a:xfrm>
            <a:off x="889466" y="3560816"/>
            <a:ext cx="4222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latin typeface="+mj-lt"/>
                <a:cs typeface="Times New Roman" panose="02020603050405020304" pitchFamily="18" charset="0"/>
              </a:rPr>
              <a:t>Dubisch</a:t>
            </a:r>
            <a:r>
              <a:rPr lang="tr-TR" sz="2400" b="1" dirty="0" smtClean="0">
                <a:latin typeface="+mj-lt"/>
                <a:cs typeface="Times New Roman" panose="02020603050405020304" pitchFamily="18" charset="0"/>
              </a:rPr>
              <a:t> yumurtlatma havuzu</a:t>
            </a:r>
            <a:endParaRPr lang="tr-TR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604453" y="1243644"/>
            <a:ext cx="5641773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sz="2400" b="1" dirty="0" smtClean="0">
                <a:latin typeface="+mn-lt"/>
                <a:cs typeface="Times New Roman" panose="02020603050405020304" pitchFamily="18" charset="0"/>
              </a:rPr>
              <a:t>YARI Kontrollü Yavru Üretimi </a:t>
            </a:r>
            <a:r>
              <a:rPr lang="tr-TR" altLang="tr-TR" sz="2400" dirty="0" smtClean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127790" y="477211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İç su Balıkları Yetiştiriciliği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10.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09827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18503" y="2493819"/>
            <a:ext cx="6944100" cy="6026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altLang="tr-TR" sz="2000" b="1" dirty="0" smtClean="0">
                <a:latin typeface="+mn-lt"/>
                <a:cs typeface="Times New Roman" panose="02020603050405020304" pitchFamily="18" charset="0"/>
              </a:rPr>
              <a:t>Tam Kontrollü Yavru Üretimi (Yapay Üretim)</a:t>
            </a:r>
            <a:r>
              <a:rPr lang="tr-TR" altLang="tr-TR" sz="2000" dirty="0" smtClean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80655" y="2362355"/>
            <a:ext cx="10083338" cy="4277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Yapay üretim için damızlık stok, ebeveynleri  iyi  kalitede  olan  bireylerden  seçilerek muhafaza edilir. Yapılacak  seçimde; </a:t>
            </a:r>
          </a:p>
          <a:p>
            <a:r>
              <a:rPr lang="tr-TR" altLang="tr-TR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 Hızlı  büyüme, </a:t>
            </a:r>
          </a:p>
          <a:p>
            <a:r>
              <a:rPr lang="tr-TR" altLang="tr-TR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 Yemi iyi  değerlendirme, </a:t>
            </a:r>
          </a:p>
          <a:p>
            <a:r>
              <a:rPr lang="tr-TR" altLang="tr-TR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 Yağ  oranının düşük olması ve </a:t>
            </a:r>
          </a:p>
          <a:p>
            <a:r>
              <a:rPr lang="tr-TR" altLang="tr-TR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 Hastalıklara  karşı  dayanıklılık </a:t>
            </a:r>
          </a:p>
          <a:p>
            <a:pPr marL="0" indent="0">
              <a:buNone/>
            </a:pPr>
            <a:r>
              <a:rPr lang="tr-TR" altLang="tr-TR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başlıca özelliklerdir.</a:t>
            </a:r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1260793" y="1280160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İç su Balıkları Yetiştiriciliği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10.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8272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78521" y="3236991"/>
            <a:ext cx="9975273" cy="2356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alt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Sazan balıklarında tam kontrollü yavru üretimi, hipofiz uygulamasıyla gerçekleştirilir. Hipofiz bezi balıkların kafalarından çeşitli yöntemlerle kışın veya en iyisi İlkbaharda çıkarılır. Hipofiz bezi çıkarılacak balıklar 1 kg veya daha ağır olmalıdır. Doğada bu ağırlığa ulaşmış olan sazanlar 3 yaşından büyüktürler. </a:t>
            </a: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302357" y="1383299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İç su Balıkları Yetiştiriciliği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889760" y="2709082"/>
            <a:ext cx="5034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HİPOFİZ UYGULAMASI</a:t>
            </a:r>
            <a:endParaRPr lang="tr-TR" sz="2400" b="1" dirty="0"/>
          </a:p>
        </p:txBody>
      </p:sp>
      <p:sp>
        <p:nvSpPr>
          <p:cNvPr id="8" name="Metin kutusu 7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10.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061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388224" y="2568632"/>
            <a:ext cx="6089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cs typeface="Times New Roman" panose="02020603050405020304" pitchFamily="18" charset="0"/>
              </a:rPr>
              <a:t>Gökkuşağı Alabalığı Üretimi;</a:t>
            </a:r>
            <a:endParaRPr lang="tr-TR" sz="3200" b="1" dirty="0"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205344" y="3401446"/>
            <a:ext cx="62428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cs typeface="Times New Roman" panose="02020603050405020304" pitchFamily="18" charset="0"/>
              </a:rPr>
              <a:t>Üreme dönemini etkileyen faktörler:</a:t>
            </a:r>
          </a:p>
          <a:p>
            <a:endParaRPr lang="tr-TR" sz="2400" dirty="0" smtClean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400" dirty="0" err="1" smtClean="0">
                <a:cs typeface="Times New Roman" panose="02020603050405020304" pitchFamily="18" charset="0"/>
              </a:rPr>
              <a:t>Genotip</a:t>
            </a:r>
            <a:endParaRPr lang="tr-TR" sz="2400" dirty="0" smtClean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400" dirty="0" smtClean="0">
                <a:cs typeface="Times New Roman" panose="02020603050405020304" pitchFamily="18" charset="0"/>
              </a:rPr>
              <a:t>Çevresel faktörler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400" dirty="0" smtClean="0">
                <a:cs typeface="Times New Roman" panose="02020603050405020304" pitchFamily="18" charset="0"/>
              </a:rPr>
              <a:t>Damızlık balığın sağlık durumu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2400" dirty="0">
              <a:cs typeface="Times New Roman" panose="02020603050405020304" pitchFamily="18" charset="0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307897" y="1383298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İç su Balıkları Yetiştiriciliği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10.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3423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47157" y="2540308"/>
            <a:ext cx="5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cs typeface="Times New Roman" panose="02020603050405020304" pitchFamily="18" charset="0"/>
              </a:rPr>
              <a:t>Yumurta alımı ve kuluçka periyodu;</a:t>
            </a:r>
            <a:endParaRPr lang="tr-TR" b="1" dirty="0"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47065" y="2938386"/>
            <a:ext cx="97301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Dişi balıklardan yumurta, erkek balıklardan sperma </a:t>
            </a:r>
            <a:r>
              <a:rPr lang="tr-TR" dirty="0" err="1" smtClean="0">
                <a:cs typeface="Times New Roman" panose="02020603050405020304" pitchFamily="18" charset="0"/>
              </a:rPr>
              <a:t>eldesinde</a:t>
            </a:r>
            <a:r>
              <a:rPr lang="tr-TR" dirty="0" smtClean="0">
                <a:cs typeface="Times New Roman" panose="02020603050405020304" pitchFamily="18" charset="0"/>
              </a:rPr>
              <a:t> sağım yöntemi kullanılır.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Göz lekeli döneme kadar hassas olan döllenen yumurtalar, su alarak şişer.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Döllenen yumurtalar 28-30. günde açılır.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Yumurta sayımında;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cs typeface="Times New Roman" panose="02020603050405020304" pitchFamily="18" charset="0"/>
              </a:rPr>
              <a:t>Doğrudan sayım yöntemi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cs typeface="Times New Roman" panose="02020603050405020304" pitchFamily="18" charset="0"/>
              </a:rPr>
              <a:t>Ağırlık yöntemi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cs typeface="Times New Roman" panose="02020603050405020304" pitchFamily="18" charset="0"/>
              </a:rPr>
              <a:t>Hacim yöntemi 			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cs typeface="Times New Roman" panose="02020603050405020304" pitchFamily="18" charset="0"/>
              </a:rPr>
              <a:t>kullanılır.</a:t>
            </a: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372288" y="1458113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İç su Balıkları Yetiştiriciliği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10.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3613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856211" y="2509985"/>
            <a:ext cx="5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Larva Yetiştiriciliği</a:t>
            </a:r>
            <a:endParaRPr lang="tr-TR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019069" y="2756984"/>
            <a:ext cx="9730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Besin keseli larvaların ağız ve sindirim organları gelişmemiştir.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Besin kesesinin üçte biri çekildiğinde larvalar yüzmeye ve dış kaynaklı yeme başlar.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522750" y="3592336"/>
            <a:ext cx="5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Yavru Yetiştiriciliği</a:t>
            </a:r>
            <a:endParaRPr lang="tr-TR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709872" y="5335147"/>
            <a:ext cx="9730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Yavrular 3-5 g ağırlıkta havuz veya kafese nakledilir.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Yavruların stoklama büyüklüğü pazar boyuna getirme süresi dikkate alınarak belirlenir.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901497" y="5150481"/>
            <a:ext cx="9343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Havuz –Kafeslerde Sofralık Alabalık Yetiştiriciliği</a:t>
            </a:r>
            <a:endParaRPr lang="tr-TR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901497" y="3873690"/>
            <a:ext cx="97301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Yavru dönemine gelen balıklar daha derin ve büyük havuzlara alınır.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smtClean="0">
                <a:cs typeface="Times New Roman" panose="02020603050405020304" pitchFamily="18" charset="0"/>
              </a:rPr>
              <a:t>Yavruların kaçmasını önlemek için savak kısımlarına ızgara konulur.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err="1" smtClean="0">
                <a:cs typeface="Times New Roman" panose="02020603050405020304" pitchFamily="18" charset="0"/>
              </a:rPr>
              <a:t>Kannibalizm</a:t>
            </a:r>
            <a:r>
              <a:rPr lang="tr-TR" dirty="0" smtClean="0">
                <a:cs typeface="Times New Roman" panose="02020603050405020304" pitchFamily="18" charset="0"/>
              </a:rPr>
              <a:t> nedeni ile boylama yapılır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1281681" y="1413241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>
                <a:solidFill>
                  <a:schemeClr val="tx1"/>
                </a:solidFill>
                <a:latin typeface="+mn-lt"/>
              </a:rPr>
              <a:t>İç su Balıkları Yetiştiriciliği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10. </a:t>
            </a:r>
            <a:r>
              <a:rPr lang="tr-TR" sz="2000" i="1" dirty="0" smtClean="0">
                <a:latin typeface="Bodoni MT Poster Compressed" panose="02070706080601050204" pitchFamily="18" charset="-94"/>
              </a:rPr>
              <a:t>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8020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560</TotalTime>
  <Words>346</Words>
  <Application>Microsoft Office PowerPoint</Application>
  <PresentationFormat>Geniş ekran</PresentationFormat>
  <Paragraphs>68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Bodoni MT Poster Compressed</vt:lpstr>
      <vt:lpstr>Times New Roman</vt:lpstr>
      <vt:lpstr>Trebuchet MS</vt:lpstr>
      <vt:lpstr>Wingdings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Akasya Topçu</dc:creator>
  <cp:lastModifiedBy>Akasya Topçu</cp:lastModifiedBy>
  <cp:revision>78</cp:revision>
  <dcterms:created xsi:type="dcterms:W3CDTF">2017-06-01T08:33:22Z</dcterms:created>
  <dcterms:modified xsi:type="dcterms:W3CDTF">2018-04-30T13:10:42Z</dcterms:modified>
</cp:coreProperties>
</file>