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298" r:id="rId3"/>
    <p:sldId id="301" r:id="rId4"/>
    <p:sldId id="299" r:id="rId5"/>
    <p:sldId id="300" r:id="rId6"/>
    <p:sldId id="306" r:id="rId7"/>
    <p:sldId id="308" r:id="rId8"/>
    <p:sldId id="309" r:id="rId9"/>
    <p:sldId id="311" r:id="rId10"/>
    <p:sldId id="312" r:id="rId11"/>
    <p:sldId id="313" r:id="rId12"/>
    <p:sldId id="314" r:id="rId13"/>
    <p:sldId id="315" r:id="rId14"/>
    <p:sldId id="316" r:id="rId15"/>
    <p:sldId id="342" r:id="rId16"/>
    <p:sldId id="337" r:id="rId17"/>
    <p:sldId id="339" r:id="rId18"/>
    <p:sldId id="329" r:id="rId19"/>
    <p:sldId id="336" r:id="rId20"/>
    <p:sldId id="330" r:id="rId21"/>
    <p:sldId id="333" r:id="rId22"/>
    <p:sldId id="334" r:id="rId23"/>
    <p:sldId id="335" r:id="rId24"/>
    <p:sldId id="318" r:id="rId25"/>
    <p:sldId id="317" r:id="rId26"/>
    <p:sldId id="319" r:id="rId27"/>
    <p:sldId id="322" r:id="rId28"/>
    <p:sldId id="320" r:id="rId29"/>
    <p:sldId id="323" r:id="rId30"/>
    <p:sldId id="321" r:id="rId31"/>
    <p:sldId id="325" r:id="rId32"/>
    <p:sldId id="324" r:id="rId33"/>
    <p:sldId id="326" r:id="rId34"/>
    <p:sldId id="328" r:id="rId35"/>
    <p:sldId id="327" r:id="rId36"/>
    <p:sldId id="343" r:id="rId37"/>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74545" autoAdjust="0"/>
  </p:normalViewPr>
  <p:slideViewPr>
    <p:cSldViewPr>
      <p:cViewPr varScale="1">
        <p:scale>
          <a:sx n="70" d="100"/>
          <a:sy n="70" d="100"/>
        </p:scale>
        <p:origin x="133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A4B6B958-B071-4158-AE2E-70EC68E72484}" type="datetimeFigureOut">
              <a:rPr lang="tr-TR"/>
              <a:pPr>
                <a:defRPr/>
              </a:pPr>
              <a:t>16.04.2018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smtClean="0"/>
              <a:t>Asıl metin stillerini düzenle</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6C94DF19-34D1-4D06-B024-477650297828}"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6" name="Rectangle 6"/>
          <p:cNvSpPr>
            <a:spLocks noGrp="1" noChangeArrowheads="1"/>
          </p:cNvSpPr>
          <p:nvPr>
            <p:ph type="sldNum" sz="quarter" idx="12"/>
          </p:nvPr>
        </p:nvSpPr>
        <p:spPr>
          <a:ln/>
        </p:spPr>
        <p:txBody>
          <a:bodyPr/>
          <a:lstStyle>
            <a:lvl1pPr>
              <a:defRPr/>
            </a:lvl1pPr>
          </a:lstStyle>
          <a:p>
            <a:pPr>
              <a:defRPr/>
            </a:pPr>
            <a:fld id="{182D2F1B-8A95-436E-93AE-0D1225D07AAC}" type="slidenum">
              <a:rPr lang="es-ES" altLang="tr-TR"/>
              <a:pPr>
                <a:defRPr/>
              </a:pPr>
              <a:t>‹#›</a:t>
            </a:fld>
            <a:endParaRPr lang="es-ES" altLang="tr-TR"/>
          </a:p>
        </p:txBody>
      </p:sp>
    </p:spTree>
    <p:extLst>
      <p:ext uri="{BB962C8B-B14F-4D97-AF65-F5344CB8AC3E}">
        <p14:creationId xmlns:p14="http://schemas.microsoft.com/office/powerpoint/2010/main" val="106097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6" name="Rectangle 6"/>
          <p:cNvSpPr>
            <a:spLocks noGrp="1" noChangeArrowheads="1"/>
          </p:cNvSpPr>
          <p:nvPr>
            <p:ph type="sldNum" sz="quarter" idx="12"/>
          </p:nvPr>
        </p:nvSpPr>
        <p:spPr>
          <a:ln/>
        </p:spPr>
        <p:txBody>
          <a:bodyPr/>
          <a:lstStyle>
            <a:lvl1pPr>
              <a:defRPr/>
            </a:lvl1pPr>
          </a:lstStyle>
          <a:p>
            <a:pPr>
              <a:defRPr/>
            </a:pPr>
            <a:fld id="{0C55224F-4B7B-4348-8EFB-83BB6AEF8FE9}" type="slidenum">
              <a:rPr lang="es-ES" altLang="tr-TR"/>
              <a:pPr>
                <a:defRPr/>
              </a:pPr>
              <a:t>‹#›</a:t>
            </a:fld>
            <a:endParaRPr lang="es-ES" altLang="tr-TR"/>
          </a:p>
        </p:txBody>
      </p:sp>
    </p:spTree>
    <p:extLst>
      <p:ext uri="{BB962C8B-B14F-4D97-AF65-F5344CB8AC3E}">
        <p14:creationId xmlns:p14="http://schemas.microsoft.com/office/powerpoint/2010/main" val="15237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6" name="Rectangle 6"/>
          <p:cNvSpPr>
            <a:spLocks noGrp="1" noChangeArrowheads="1"/>
          </p:cNvSpPr>
          <p:nvPr>
            <p:ph type="sldNum" sz="quarter" idx="12"/>
          </p:nvPr>
        </p:nvSpPr>
        <p:spPr>
          <a:ln/>
        </p:spPr>
        <p:txBody>
          <a:bodyPr/>
          <a:lstStyle>
            <a:lvl1pPr>
              <a:defRPr/>
            </a:lvl1pPr>
          </a:lstStyle>
          <a:p>
            <a:pPr>
              <a:defRPr/>
            </a:pPr>
            <a:fld id="{3A9E18F7-051C-409A-B86C-6B6223E1874E}" type="slidenum">
              <a:rPr lang="es-ES" altLang="tr-TR"/>
              <a:pPr>
                <a:defRPr/>
              </a:pPr>
              <a:t>‹#›</a:t>
            </a:fld>
            <a:endParaRPr lang="es-ES" altLang="tr-TR"/>
          </a:p>
        </p:txBody>
      </p:sp>
    </p:spTree>
    <p:extLst>
      <p:ext uri="{BB962C8B-B14F-4D97-AF65-F5344CB8AC3E}">
        <p14:creationId xmlns:p14="http://schemas.microsoft.com/office/powerpoint/2010/main" val="405830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6" name="Rectangle 6"/>
          <p:cNvSpPr>
            <a:spLocks noGrp="1" noChangeArrowheads="1"/>
          </p:cNvSpPr>
          <p:nvPr>
            <p:ph type="sldNum" sz="quarter" idx="12"/>
          </p:nvPr>
        </p:nvSpPr>
        <p:spPr>
          <a:ln/>
        </p:spPr>
        <p:txBody>
          <a:bodyPr/>
          <a:lstStyle>
            <a:lvl1pPr>
              <a:defRPr/>
            </a:lvl1pPr>
          </a:lstStyle>
          <a:p>
            <a:pPr>
              <a:defRPr/>
            </a:pPr>
            <a:fld id="{2E596FE9-E266-4783-BE76-CF786C02BEA0}" type="slidenum">
              <a:rPr lang="es-ES" altLang="tr-TR"/>
              <a:pPr>
                <a:defRPr/>
              </a:pPr>
              <a:t>‹#›</a:t>
            </a:fld>
            <a:endParaRPr lang="es-ES" altLang="tr-TR"/>
          </a:p>
        </p:txBody>
      </p:sp>
    </p:spTree>
    <p:extLst>
      <p:ext uri="{BB962C8B-B14F-4D97-AF65-F5344CB8AC3E}">
        <p14:creationId xmlns:p14="http://schemas.microsoft.com/office/powerpoint/2010/main" val="402664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6" name="Rectangle 6"/>
          <p:cNvSpPr>
            <a:spLocks noGrp="1" noChangeArrowheads="1"/>
          </p:cNvSpPr>
          <p:nvPr>
            <p:ph type="sldNum" sz="quarter" idx="12"/>
          </p:nvPr>
        </p:nvSpPr>
        <p:spPr>
          <a:ln/>
        </p:spPr>
        <p:txBody>
          <a:bodyPr/>
          <a:lstStyle>
            <a:lvl1pPr>
              <a:defRPr/>
            </a:lvl1pPr>
          </a:lstStyle>
          <a:p>
            <a:pPr>
              <a:defRPr/>
            </a:pPr>
            <a:fld id="{BDBF2080-B895-4A5B-95F7-F9B027931CAD}" type="slidenum">
              <a:rPr lang="es-ES" altLang="tr-TR"/>
              <a:pPr>
                <a:defRPr/>
              </a:pPr>
              <a:t>‹#›</a:t>
            </a:fld>
            <a:endParaRPr lang="es-ES" altLang="tr-TR"/>
          </a:p>
        </p:txBody>
      </p:sp>
    </p:spTree>
    <p:extLst>
      <p:ext uri="{BB962C8B-B14F-4D97-AF65-F5344CB8AC3E}">
        <p14:creationId xmlns:p14="http://schemas.microsoft.com/office/powerpoint/2010/main" val="240397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7" name="Rectangle 6"/>
          <p:cNvSpPr>
            <a:spLocks noGrp="1" noChangeArrowheads="1"/>
          </p:cNvSpPr>
          <p:nvPr>
            <p:ph type="sldNum" sz="quarter" idx="12"/>
          </p:nvPr>
        </p:nvSpPr>
        <p:spPr>
          <a:ln/>
        </p:spPr>
        <p:txBody>
          <a:bodyPr/>
          <a:lstStyle>
            <a:lvl1pPr>
              <a:defRPr/>
            </a:lvl1pPr>
          </a:lstStyle>
          <a:p>
            <a:pPr>
              <a:defRPr/>
            </a:pPr>
            <a:fld id="{7B59A460-AFB9-4EDB-AF18-11865DC93AF4}" type="slidenum">
              <a:rPr lang="es-ES" altLang="tr-TR"/>
              <a:pPr>
                <a:defRPr/>
              </a:pPr>
              <a:t>‹#›</a:t>
            </a:fld>
            <a:endParaRPr lang="es-ES" altLang="tr-TR"/>
          </a:p>
        </p:txBody>
      </p:sp>
    </p:spTree>
    <p:extLst>
      <p:ext uri="{BB962C8B-B14F-4D97-AF65-F5344CB8AC3E}">
        <p14:creationId xmlns:p14="http://schemas.microsoft.com/office/powerpoint/2010/main" val="97449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8"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9" name="Rectangle 6"/>
          <p:cNvSpPr>
            <a:spLocks noGrp="1" noChangeArrowheads="1"/>
          </p:cNvSpPr>
          <p:nvPr>
            <p:ph type="sldNum" sz="quarter" idx="12"/>
          </p:nvPr>
        </p:nvSpPr>
        <p:spPr>
          <a:ln/>
        </p:spPr>
        <p:txBody>
          <a:bodyPr/>
          <a:lstStyle>
            <a:lvl1pPr>
              <a:defRPr/>
            </a:lvl1pPr>
          </a:lstStyle>
          <a:p>
            <a:pPr>
              <a:defRPr/>
            </a:pPr>
            <a:fld id="{E0E302F7-032D-46BD-84E3-CD61E4311A2D}" type="slidenum">
              <a:rPr lang="es-ES" altLang="tr-TR"/>
              <a:pPr>
                <a:defRPr/>
              </a:pPr>
              <a:t>‹#›</a:t>
            </a:fld>
            <a:endParaRPr lang="es-ES" altLang="tr-TR"/>
          </a:p>
        </p:txBody>
      </p:sp>
    </p:spTree>
    <p:extLst>
      <p:ext uri="{BB962C8B-B14F-4D97-AF65-F5344CB8AC3E}">
        <p14:creationId xmlns:p14="http://schemas.microsoft.com/office/powerpoint/2010/main" val="379880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4"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5" name="Rectangle 6"/>
          <p:cNvSpPr>
            <a:spLocks noGrp="1" noChangeArrowheads="1"/>
          </p:cNvSpPr>
          <p:nvPr>
            <p:ph type="sldNum" sz="quarter" idx="12"/>
          </p:nvPr>
        </p:nvSpPr>
        <p:spPr>
          <a:ln/>
        </p:spPr>
        <p:txBody>
          <a:bodyPr/>
          <a:lstStyle>
            <a:lvl1pPr>
              <a:defRPr/>
            </a:lvl1pPr>
          </a:lstStyle>
          <a:p>
            <a:pPr>
              <a:defRPr/>
            </a:pPr>
            <a:fld id="{DC828F58-D83A-4EA0-A737-89BC1B54ED61}" type="slidenum">
              <a:rPr lang="es-ES" altLang="tr-TR"/>
              <a:pPr>
                <a:defRPr/>
              </a:pPr>
              <a:t>‹#›</a:t>
            </a:fld>
            <a:endParaRPr lang="es-ES" altLang="tr-TR"/>
          </a:p>
        </p:txBody>
      </p:sp>
    </p:spTree>
    <p:extLst>
      <p:ext uri="{BB962C8B-B14F-4D97-AF65-F5344CB8AC3E}">
        <p14:creationId xmlns:p14="http://schemas.microsoft.com/office/powerpoint/2010/main" val="333259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3"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4" name="Rectangle 6"/>
          <p:cNvSpPr>
            <a:spLocks noGrp="1" noChangeArrowheads="1"/>
          </p:cNvSpPr>
          <p:nvPr>
            <p:ph type="sldNum" sz="quarter" idx="12"/>
          </p:nvPr>
        </p:nvSpPr>
        <p:spPr>
          <a:ln/>
        </p:spPr>
        <p:txBody>
          <a:bodyPr/>
          <a:lstStyle>
            <a:lvl1pPr>
              <a:defRPr/>
            </a:lvl1pPr>
          </a:lstStyle>
          <a:p>
            <a:pPr>
              <a:defRPr/>
            </a:pPr>
            <a:fld id="{B17773E3-8980-4844-AC50-097BF8A4483D}" type="slidenum">
              <a:rPr lang="es-ES" altLang="tr-TR"/>
              <a:pPr>
                <a:defRPr/>
              </a:pPr>
              <a:t>‹#›</a:t>
            </a:fld>
            <a:endParaRPr lang="es-ES" altLang="tr-TR"/>
          </a:p>
        </p:txBody>
      </p:sp>
    </p:spTree>
    <p:extLst>
      <p:ext uri="{BB962C8B-B14F-4D97-AF65-F5344CB8AC3E}">
        <p14:creationId xmlns:p14="http://schemas.microsoft.com/office/powerpoint/2010/main" val="199053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7" name="Rectangle 6"/>
          <p:cNvSpPr>
            <a:spLocks noGrp="1" noChangeArrowheads="1"/>
          </p:cNvSpPr>
          <p:nvPr>
            <p:ph type="sldNum" sz="quarter" idx="12"/>
          </p:nvPr>
        </p:nvSpPr>
        <p:spPr>
          <a:ln/>
        </p:spPr>
        <p:txBody>
          <a:bodyPr/>
          <a:lstStyle>
            <a:lvl1pPr>
              <a:defRPr/>
            </a:lvl1pPr>
          </a:lstStyle>
          <a:p>
            <a:pPr>
              <a:defRPr/>
            </a:pPr>
            <a:fld id="{F02B1C5A-F05E-4BA6-80AE-26579B71B311}" type="slidenum">
              <a:rPr lang="es-ES" altLang="tr-TR"/>
              <a:pPr>
                <a:defRPr/>
              </a:pPr>
              <a:t>‹#›</a:t>
            </a:fld>
            <a:endParaRPr lang="es-ES" altLang="tr-TR"/>
          </a:p>
        </p:txBody>
      </p:sp>
    </p:spTree>
    <p:extLst>
      <p:ext uri="{BB962C8B-B14F-4D97-AF65-F5344CB8AC3E}">
        <p14:creationId xmlns:p14="http://schemas.microsoft.com/office/powerpoint/2010/main" val="375378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7" name="Rectangle 6"/>
          <p:cNvSpPr>
            <a:spLocks noGrp="1" noChangeArrowheads="1"/>
          </p:cNvSpPr>
          <p:nvPr>
            <p:ph type="sldNum" sz="quarter" idx="12"/>
          </p:nvPr>
        </p:nvSpPr>
        <p:spPr>
          <a:ln/>
        </p:spPr>
        <p:txBody>
          <a:bodyPr/>
          <a:lstStyle>
            <a:lvl1pPr>
              <a:defRPr/>
            </a:lvl1pPr>
          </a:lstStyle>
          <a:p>
            <a:pPr>
              <a:defRPr/>
            </a:pPr>
            <a:fld id="{74CC2ECB-7DC2-4516-BBF0-F474F02BC46E}" type="slidenum">
              <a:rPr lang="es-ES" altLang="tr-TR"/>
              <a:pPr>
                <a:defRPr/>
              </a:pPr>
              <a:t>‹#›</a:t>
            </a:fld>
            <a:endParaRPr lang="es-ES" altLang="tr-TR"/>
          </a:p>
        </p:txBody>
      </p:sp>
    </p:spTree>
    <p:extLst>
      <p:ext uri="{BB962C8B-B14F-4D97-AF65-F5344CB8AC3E}">
        <p14:creationId xmlns:p14="http://schemas.microsoft.com/office/powerpoint/2010/main" val="201166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smtClean="0"/>
              <a:t>Haga clic para modificar el estilo de texto del patrón</a:t>
            </a:r>
          </a:p>
          <a:p>
            <a:pPr lvl="1"/>
            <a:r>
              <a:rPr lang="es-ES" altLang="tr-TR" smtClean="0"/>
              <a:t>Segundo nivel</a:t>
            </a:r>
          </a:p>
          <a:p>
            <a:pPr lvl="2"/>
            <a:r>
              <a:rPr lang="es-ES" altLang="tr-TR" smtClean="0"/>
              <a:t>Tercer nivel</a:t>
            </a:r>
          </a:p>
          <a:p>
            <a:pPr lvl="3"/>
            <a:r>
              <a:rPr lang="es-ES" altLang="tr-TR" smtClean="0"/>
              <a:t>Cuarto nivel</a:t>
            </a:r>
          </a:p>
          <a:p>
            <a:pPr lvl="4"/>
            <a:r>
              <a:rPr lang="es-ES" altLang="tr-TR"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s-ES" altLang="tr-TR"/>
              <a:t>Dr. Nüket BİLGEN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F131EDB-54DA-41B6-A68E-E2AD250373A4}" type="slidenum">
              <a:rPr lang="es-ES" altLang="tr-TR"/>
              <a:pPr>
                <a:defRPr/>
              </a:pPr>
              <a:t>‹#›</a:t>
            </a:fld>
            <a:endParaRPr lang="es-E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User\Desktop\Documents\Ekolojij%20ve%20&#231;evre%20biyolojisi%20&#304;ngilizce\Earths_Water_Cycle_HQ.mp4" TargetMode="External"/><Relationship Id="rId1" Type="http://schemas.microsoft.com/office/2007/relationships/media" Target="file:///C:\Users\User\Desktop\Documents\Ekolojij%20ve%20&#231;evre%20biyolojisi%20&#304;ngilizce\Earths_Water_Cycle_HQ.mp4"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limatedata.info/forcing/albedo/" TargetMode="External"/><Relationship Id="rId2" Type="http://schemas.openxmlformats.org/officeDocument/2006/relationships/hyperlink" Target="https://www.youtube.com/watch?v=ZouWWVyz9v8"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2"/>
          <p:cNvSpPr>
            <a:spLocks noGrp="1" noChangeArrowheads="1"/>
          </p:cNvSpPr>
          <p:nvPr>
            <p:ph type="ctrTitle"/>
          </p:nvPr>
        </p:nvSpPr>
        <p:spPr>
          <a:xfrm>
            <a:off x="684213" y="1844675"/>
            <a:ext cx="7772400" cy="1830388"/>
          </a:xfrm>
        </p:spPr>
        <p:txBody>
          <a:bodyPr anchor="ctr"/>
          <a:lstStyle/>
          <a:p>
            <a:pPr eaLnBrk="1" hangingPunct="1"/>
            <a:r>
              <a:rPr lang="en-US" altLang="tr-TR" sz="4400" b="1" dirty="0" smtClean="0">
                <a:solidFill>
                  <a:srgbClr val="00B050"/>
                </a:solidFill>
                <a:effectLst>
                  <a:outerShdw blurRad="38100" dist="38100" dir="2700000" algn="tl">
                    <a:srgbClr val="000000">
                      <a:alpha val="43137"/>
                    </a:srgbClr>
                  </a:outerShdw>
                </a:effectLst>
              </a:rPr>
              <a:t>Ecology and Environmental Biology</a:t>
            </a:r>
            <a:r>
              <a:rPr lang="tr-TR" altLang="tr-TR" sz="4400" b="1" dirty="0" smtClean="0">
                <a:solidFill>
                  <a:srgbClr val="00B050"/>
                </a:solidFill>
                <a:effectLst>
                  <a:outerShdw blurRad="38100" dist="38100" dir="2700000" algn="tl">
                    <a:srgbClr val="000000">
                      <a:alpha val="43137"/>
                    </a:srgbClr>
                  </a:outerShdw>
                </a:effectLst>
              </a:rPr>
              <a:t/>
            </a:r>
            <a:br>
              <a:rPr lang="tr-TR" altLang="tr-TR" sz="4400" b="1" dirty="0" smtClean="0">
                <a:solidFill>
                  <a:srgbClr val="00B050"/>
                </a:solidFill>
                <a:effectLst>
                  <a:outerShdw blurRad="38100" dist="38100" dir="2700000" algn="tl">
                    <a:srgbClr val="000000">
                      <a:alpha val="43137"/>
                    </a:srgbClr>
                  </a:outerShdw>
                </a:effectLst>
              </a:rPr>
            </a:br>
            <a:endParaRPr lang="en-US" altLang="tr-TR" sz="4400" b="1" dirty="0" smtClean="0">
              <a:solidFill>
                <a:srgbClr val="00B050"/>
              </a:solidFill>
              <a:effectLst>
                <a:outerShdw blurRad="38100" dist="38100" dir="2700000" algn="tl">
                  <a:srgbClr val="000000">
                    <a:alpha val="43137"/>
                  </a:srgbClr>
                </a:outerShdw>
              </a:effectLst>
            </a:endParaRPr>
          </a:p>
        </p:txBody>
      </p:sp>
      <p:sp>
        <p:nvSpPr>
          <p:cNvPr id="3075" name="Metin kutusu 5"/>
          <p:cNvSpPr txBox="1">
            <a:spLocks noChangeArrowheads="1"/>
          </p:cNvSpPr>
          <p:nvPr/>
        </p:nvSpPr>
        <p:spPr bwMode="auto">
          <a:xfrm>
            <a:off x="2987675" y="4581525"/>
            <a:ext cx="39608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tr-TR" altLang="tr-TR" sz="2800" b="1" dirty="0">
                <a:solidFill>
                  <a:srgbClr val="FFC000"/>
                </a:solidFill>
                <a:effectLst>
                  <a:outerShdw blurRad="38100" dist="38100" dir="2700000" algn="tl">
                    <a:srgbClr val="000000">
                      <a:alpha val="43137"/>
                    </a:srgbClr>
                  </a:outerShdw>
                </a:effectLst>
              </a:rPr>
              <a:t>Dr. Nüket BİLGEN</a:t>
            </a:r>
            <a:r>
              <a:rPr lang="en-US" altLang="tr-TR" sz="2800" b="1" dirty="0">
                <a:solidFill>
                  <a:srgbClr val="FFC000"/>
                </a:solidFill>
                <a:effectLst>
                  <a:outerShdw blurRad="38100" dist="38100" dir="2700000" algn="tl">
                    <a:srgbClr val="000000">
                      <a:alpha val="43137"/>
                    </a:srgbClr>
                  </a:outerShdw>
                </a:effectLst>
              </a:rPr>
              <a:t/>
            </a:r>
            <a:br>
              <a:rPr lang="en-US" altLang="tr-TR" sz="2800" b="1" dirty="0">
                <a:solidFill>
                  <a:srgbClr val="FFC000"/>
                </a:solidFill>
                <a:effectLst>
                  <a:outerShdw blurRad="38100" dist="38100" dir="2700000" algn="tl">
                    <a:srgbClr val="000000">
                      <a:alpha val="43137"/>
                    </a:srgbClr>
                  </a:outerShdw>
                </a:effectLst>
              </a:rPr>
            </a:br>
            <a:endParaRPr lang="tr-TR" altLang="en-US" sz="2800"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err="1" smtClean="0"/>
              <a:t>Fungi</a:t>
            </a:r>
            <a:r>
              <a:rPr lang="tr-TR" dirty="0" smtClean="0"/>
              <a:t> </a:t>
            </a:r>
            <a:r>
              <a:rPr lang="tr-TR" dirty="0" err="1" smtClean="0"/>
              <a:t>and</a:t>
            </a:r>
            <a:r>
              <a:rPr lang="tr-TR" dirty="0" smtClean="0"/>
              <a:t> </a:t>
            </a:r>
            <a:r>
              <a:rPr lang="tr-TR" dirty="0" err="1" smtClean="0"/>
              <a:t>bacteria</a:t>
            </a:r>
            <a:r>
              <a:rPr lang="tr-TR" dirty="0" smtClean="0"/>
              <a:t> </a:t>
            </a:r>
            <a:r>
              <a:rPr lang="tr-TR" dirty="0" err="1" smtClean="0"/>
              <a:t>are</a:t>
            </a:r>
            <a:r>
              <a:rPr lang="tr-TR" dirty="0" smtClean="0"/>
              <a:t> </a:t>
            </a:r>
            <a:r>
              <a:rPr lang="tr-TR" dirty="0" err="1" smtClean="0"/>
              <a:t>major</a:t>
            </a:r>
            <a:r>
              <a:rPr lang="tr-TR" dirty="0" smtClean="0"/>
              <a:t> </a:t>
            </a:r>
            <a:r>
              <a:rPr lang="tr-TR" dirty="0" err="1" smtClean="0"/>
              <a:t>decomposers</a:t>
            </a:r>
            <a:r>
              <a:rPr lang="tr-TR" dirty="0" smtClean="0"/>
              <a:t> of </a:t>
            </a:r>
            <a:r>
              <a:rPr lang="tr-TR" dirty="0" err="1" smtClean="0"/>
              <a:t>plant</a:t>
            </a:r>
            <a:r>
              <a:rPr lang="tr-TR" dirty="0" smtClean="0"/>
              <a:t> </a:t>
            </a:r>
            <a:r>
              <a:rPr lang="tr-TR" dirty="0" err="1" smtClean="0"/>
              <a:t>and</a:t>
            </a:r>
            <a:r>
              <a:rPr lang="tr-TR" dirty="0" smtClean="0"/>
              <a:t> </a:t>
            </a:r>
            <a:r>
              <a:rPr lang="tr-TR" dirty="0" err="1" smtClean="0"/>
              <a:t>animal</a:t>
            </a:r>
            <a:r>
              <a:rPr lang="tr-TR" dirty="0" smtClean="0"/>
              <a:t> </a:t>
            </a:r>
            <a:r>
              <a:rPr lang="tr-TR" dirty="0" err="1" smtClean="0"/>
              <a:t>tissue</a:t>
            </a:r>
            <a:r>
              <a:rPr lang="tr-TR" dirty="0" smtClean="0"/>
              <a:t>.</a:t>
            </a:r>
          </a:p>
          <a:p>
            <a:endParaRPr lang="tr-TR" dirty="0" smtClean="0"/>
          </a:p>
          <a:p>
            <a:r>
              <a:rPr lang="tr-TR" dirty="0" err="1" smtClean="0"/>
              <a:t>Megafauna</a:t>
            </a:r>
            <a:r>
              <a:rPr lang="tr-TR" dirty="0" smtClean="0"/>
              <a:t> (</a:t>
            </a:r>
            <a:r>
              <a:rPr lang="tr-TR" i="1" dirty="0" err="1" smtClean="0"/>
              <a:t>such</a:t>
            </a:r>
            <a:r>
              <a:rPr lang="tr-TR" i="1" dirty="0" smtClean="0"/>
              <a:t> as </a:t>
            </a:r>
            <a:r>
              <a:rPr lang="tr-TR" i="1" dirty="0" err="1" smtClean="0"/>
              <a:t>earthworms</a:t>
            </a:r>
            <a:r>
              <a:rPr lang="tr-TR" dirty="0" smtClean="0"/>
              <a:t>) </a:t>
            </a:r>
            <a:r>
              <a:rPr lang="tr-TR" dirty="0" err="1" smtClean="0"/>
              <a:t>have</a:t>
            </a:r>
            <a:r>
              <a:rPr lang="tr-TR" dirty="0" smtClean="0"/>
              <a:t> </a:t>
            </a:r>
            <a:r>
              <a:rPr lang="tr-TR" dirty="0" err="1" smtClean="0"/>
              <a:t>major</a:t>
            </a:r>
            <a:r>
              <a:rPr lang="tr-TR" dirty="0" smtClean="0"/>
              <a:t> </a:t>
            </a:r>
            <a:r>
              <a:rPr lang="tr-TR" dirty="0" err="1" smtClean="0"/>
              <a:t>influence</a:t>
            </a:r>
            <a:r>
              <a:rPr lang="tr-TR" dirty="0" smtClean="0"/>
              <a:t> on </a:t>
            </a:r>
            <a:r>
              <a:rPr lang="tr-TR" dirty="0" err="1" smtClean="0"/>
              <a:t>soil</a:t>
            </a:r>
            <a:r>
              <a:rPr lang="tr-TR" dirty="0" smtClean="0"/>
              <a:t> </a:t>
            </a:r>
            <a:r>
              <a:rPr lang="tr-TR" dirty="0" err="1" smtClean="0"/>
              <a:t>structure</a:t>
            </a:r>
            <a:r>
              <a:rPr lang="tr-TR" dirty="0" smtClean="0"/>
              <a:t>. </a:t>
            </a:r>
            <a:br>
              <a:rPr lang="tr-TR" dirty="0" smtClean="0"/>
            </a:br>
            <a:r>
              <a:rPr lang="tr-TR" i="1" dirty="0" err="1" smtClean="0"/>
              <a:t>Plants</a:t>
            </a:r>
            <a:r>
              <a:rPr lang="tr-TR" i="1" dirty="0" smtClean="0"/>
              <a:t>, </a:t>
            </a:r>
            <a:r>
              <a:rPr lang="tr-TR" i="1" dirty="0" err="1" smtClean="0"/>
              <a:t>animals</a:t>
            </a:r>
            <a:r>
              <a:rPr lang="tr-TR" i="1" dirty="0" smtClean="0"/>
              <a:t> </a:t>
            </a:r>
            <a:r>
              <a:rPr lang="tr-TR" i="1" dirty="0" err="1" smtClean="0"/>
              <a:t>remains</a:t>
            </a:r>
            <a:r>
              <a:rPr lang="tr-TR" i="1" dirty="0" smtClean="0"/>
              <a:t> </a:t>
            </a:r>
            <a:r>
              <a:rPr lang="tr-TR" i="1" dirty="0" err="1" smtClean="0"/>
              <a:t>and</a:t>
            </a:r>
            <a:r>
              <a:rPr lang="tr-TR" i="1" dirty="0" smtClean="0"/>
              <a:t> </a:t>
            </a:r>
            <a:r>
              <a:rPr lang="tr-TR" i="1" dirty="0" err="1" smtClean="0"/>
              <a:t>fecal</a:t>
            </a:r>
            <a:r>
              <a:rPr lang="tr-TR" i="1" dirty="0" smtClean="0"/>
              <a:t> </a:t>
            </a:r>
            <a:r>
              <a:rPr lang="tr-TR" i="1" dirty="0" err="1" smtClean="0"/>
              <a:t>materials</a:t>
            </a:r>
            <a:r>
              <a:rPr lang="tr-TR" i="1" dirty="0" smtClean="0"/>
              <a:t> </a:t>
            </a:r>
            <a:r>
              <a:rPr lang="tr-TR" i="1" dirty="0" err="1" smtClean="0"/>
              <a:t>used</a:t>
            </a:r>
            <a:r>
              <a:rPr lang="tr-TR" i="1" dirty="0" smtClean="0"/>
              <a:t> in feding.</a:t>
            </a:r>
          </a:p>
          <a:p>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10</a:t>
            </a:fld>
            <a:endParaRPr lang="es-ES" altLang="tr-TR"/>
          </a:p>
        </p:txBody>
      </p:sp>
    </p:spTree>
    <p:extLst>
      <p:ext uri="{BB962C8B-B14F-4D97-AF65-F5344CB8AC3E}">
        <p14:creationId xmlns:p14="http://schemas.microsoft.com/office/powerpoint/2010/main" val="1336154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1775" y="188640"/>
            <a:ext cx="8867328" cy="1143000"/>
          </a:xfrm>
        </p:spPr>
        <p:txBody>
          <a:bodyPr/>
          <a:lstStyle/>
          <a:p>
            <a:pPr algn="l"/>
            <a:r>
              <a:rPr lang="tr-TR" sz="3200" dirty="0" err="1" smtClean="0"/>
              <a:t>Factors</a:t>
            </a:r>
            <a:r>
              <a:rPr lang="tr-TR" sz="3200" dirty="0" smtClean="0"/>
              <a:t> </a:t>
            </a:r>
            <a:r>
              <a:rPr lang="tr-TR" sz="3200" dirty="0" err="1" smtClean="0"/>
              <a:t>influencing</a:t>
            </a:r>
            <a:r>
              <a:rPr lang="tr-TR" sz="3200" dirty="0" smtClean="0"/>
              <a:t> </a:t>
            </a:r>
            <a:r>
              <a:rPr lang="tr-TR" sz="3200" dirty="0" err="1" smtClean="0"/>
              <a:t>decomposition</a:t>
            </a:r>
            <a:r>
              <a:rPr lang="tr-TR" sz="3200" dirty="0" smtClean="0"/>
              <a:t> </a:t>
            </a:r>
            <a:r>
              <a:rPr lang="tr-TR" sz="3200" dirty="0" err="1" smtClean="0"/>
              <a:t>process</a:t>
            </a:r>
            <a:endParaRPr lang="en-US" sz="3200" dirty="0"/>
          </a:p>
        </p:txBody>
      </p:sp>
      <p:sp>
        <p:nvSpPr>
          <p:cNvPr id="3" name="İçerik Yer Tutucusu 2"/>
          <p:cNvSpPr>
            <a:spLocks noGrp="1"/>
          </p:cNvSpPr>
          <p:nvPr>
            <p:ph idx="1"/>
          </p:nvPr>
        </p:nvSpPr>
        <p:spPr/>
        <p:txBody>
          <a:bodyPr/>
          <a:lstStyle/>
          <a:p>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11</a:t>
            </a:fld>
            <a:endParaRPr lang="es-ES" altLang="tr-TR"/>
          </a:p>
        </p:txBody>
      </p:sp>
      <p:pic>
        <p:nvPicPr>
          <p:cNvPr id="4098" name="Picture 2" descr="Factors influencing decomposition process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56" y="332656"/>
            <a:ext cx="8375025" cy="628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161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sz="3200" dirty="0" err="1"/>
              <a:t>Factors</a:t>
            </a:r>
            <a:r>
              <a:rPr lang="tr-TR" sz="3200" dirty="0"/>
              <a:t> </a:t>
            </a:r>
            <a:r>
              <a:rPr lang="tr-TR" sz="3200" dirty="0" err="1"/>
              <a:t>influencing</a:t>
            </a:r>
            <a:r>
              <a:rPr lang="tr-TR" sz="3200" dirty="0"/>
              <a:t> </a:t>
            </a:r>
            <a:r>
              <a:rPr lang="tr-TR" sz="3200" dirty="0" err="1"/>
              <a:t>decomposition</a:t>
            </a:r>
            <a:r>
              <a:rPr lang="tr-TR" sz="3200" dirty="0"/>
              <a:t> </a:t>
            </a:r>
            <a:r>
              <a:rPr lang="tr-TR" sz="3200" dirty="0" err="1"/>
              <a:t>process</a:t>
            </a:r>
            <a:endParaRPr lang="en-US" sz="3200" dirty="0"/>
          </a:p>
        </p:txBody>
      </p:sp>
      <p:sp>
        <p:nvSpPr>
          <p:cNvPr id="3" name="İçerik Yer Tutucusu 2"/>
          <p:cNvSpPr>
            <a:spLocks noGrp="1"/>
          </p:cNvSpPr>
          <p:nvPr>
            <p:ph idx="1"/>
          </p:nvPr>
        </p:nvSpPr>
        <p:spPr/>
        <p:txBody>
          <a:bodyPr/>
          <a:lstStyle/>
          <a:p>
            <a:r>
              <a:rPr lang="tr-TR" dirty="0" err="1" smtClean="0"/>
              <a:t>Highest</a:t>
            </a:r>
            <a:r>
              <a:rPr lang="tr-TR" dirty="0" smtClean="0"/>
              <a:t> </a:t>
            </a:r>
            <a:r>
              <a:rPr lang="tr-TR" dirty="0" err="1" smtClean="0"/>
              <a:t>decomposition</a:t>
            </a:r>
            <a:r>
              <a:rPr lang="tr-TR" dirty="0" smtClean="0"/>
              <a:t> </a:t>
            </a:r>
            <a:r>
              <a:rPr lang="tr-TR" dirty="0" err="1" smtClean="0"/>
              <a:t>rates</a:t>
            </a:r>
            <a:r>
              <a:rPr lang="tr-TR" dirty="0" smtClean="0"/>
              <a:t> ocur </a:t>
            </a:r>
            <a:r>
              <a:rPr lang="tr-TR" dirty="0" err="1" smtClean="0"/>
              <a:t>during</a:t>
            </a:r>
            <a:r>
              <a:rPr lang="tr-TR" dirty="0" smtClean="0"/>
              <a:t> </a:t>
            </a:r>
            <a:r>
              <a:rPr lang="tr-TR" dirty="0" err="1" smtClean="0"/>
              <a:t>warm</a:t>
            </a:r>
            <a:r>
              <a:rPr lang="tr-TR" dirty="0" smtClean="0"/>
              <a:t>, </a:t>
            </a:r>
            <a:r>
              <a:rPr lang="tr-TR" dirty="0" err="1" smtClean="0"/>
              <a:t>wet</a:t>
            </a:r>
            <a:r>
              <a:rPr lang="tr-TR" dirty="0" smtClean="0"/>
              <a:t> </a:t>
            </a:r>
            <a:r>
              <a:rPr lang="tr-TR" dirty="0" err="1" smtClean="0"/>
              <a:t>conditions</a:t>
            </a:r>
            <a:r>
              <a:rPr lang="tr-TR" dirty="0" smtClean="0"/>
              <a:t>. </a:t>
            </a:r>
          </a:p>
          <a:p>
            <a:r>
              <a:rPr lang="tr-TR" dirty="0" err="1" smtClean="0"/>
              <a:t>Which</a:t>
            </a:r>
            <a:r>
              <a:rPr lang="tr-TR" dirty="0" smtClean="0"/>
              <a:t> </a:t>
            </a:r>
            <a:r>
              <a:rPr lang="tr-TR" dirty="0" err="1" smtClean="0"/>
              <a:t>relating</a:t>
            </a:r>
            <a:r>
              <a:rPr lang="tr-TR" dirty="0" smtClean="0"/>
              <a:t> </a:t>
            </a:r>
            <a:r>
              <a:rPr lang="tr-TR" dirty="0" err="1" smtClean="0"/>
              <a:t>decomposition</a:t>
            </a:r>
            <a:r>
              <a:rPr lang="tr-TR" dirty="0" smtClean="0"/>
              <a:t> </a:t>
            </a:r>
            <a:r>
              <a:rPr lang="tr-TR" dirty="0" err="1" smtClean="0"/>
              <a:t>directly</a:t>
            </a:r>
            <a:r>
              <a:rPr lang="tr-TR" dirty="0" smtClean="0"/>
              <a:t> </a:t>
            </a:r>
            <a:r>
              <a:rPr lang="tr-TR" dirty="0" err="1" smtClean="0"/>
              <a:t>to</a:t>
            </a:r>
            <a:r>
              <a:rPr lang="tr-TR" dirty="0" smtClean="0"/>
              <a:t> </a:t>
            </a:r>
            <a:r>
              <a:rPr lang="tr-TR" dirty="0" err="1" smtClean="0"/>
              <a:t>climate</a:t>
            </a:r>
            <a:r>
              <a:rPr lang="tr-TR" dirty="0" smtClean="0"/>
              <a:t>. </a:t>
            </a:r>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12</a:t>
            </a:fld>
            <a:endParaRPr lang="es-ES" altLang="tr-TR"/>
          </a:p>
        </p:txBody>
      </p:sp>
    </p:spTree>
    <p:extLst>
      <p:ext uri="{BB962C8B-B14F-4D97-AF65-F5344CB8AC3E}">
        <p14:creationId xmlns:p14="http://schemas.microsoft.com/office/powerpoint/2010/main" val="2919514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Nutrient</a:t>
            </a:r>
            <a:r>
              <a:rPr lang="tr-TR" dirty="0" smtClean="0"/>
              <a:t> </a:t>
            </a:r>
            <a:r>
              <a:rPr lang="tr-TR" dirty="0" err="1" smtClean="0"/>
              <a:t>mineralization</a:t>
            </a:r>
            <a:endParaRPr lang="en-US" dirty="0"/>
          </a:p>
        </p:txBody>
      </p:sp>
      <p:sp>
        <p:nvSpPr>
          <p:cNvPr id="3" name="İçerik Yer Tutucusu 2"/>
          <p:cNvSpPr>
            <a:spLocks noGrp="1"/>
          </p:cNvSpPr>
          <p:nvPr>
            <p:ph idx="1"/>
          </p:nvPr>
        </p:nvSpPr>
        <p:spPr/>
        <p:txBody>
          <a:bodyPr/>
          <a:lstStyle/>
          <a:p>
            <a:r>
              <a:rPr lang="tr-TR" dirty="0" err="1" smtClean="0"/>
              <a:t>Microbial</a:t>
            </a:r>
            <a:r>
              <a:rPr lang="tr-TR" dirty="0" smtClean="0"/>
              <a:t> </a:t>
            </a:r>
            <a:r>
              <a:rPr lang="tr-TR" dirty="0" err="1" smtClean="0"/>
              <a:t>decomposers</a:t>
            </a:r>
            <a:r>
              <a:rPr lang="tr-TR" dirty="0" smtClean="0"/>
              <a:t> </a:t>
            </a:r>
            <a:r>
              <a:rPr lang="tr-TR" dirty="0" err="1" smtClean="0"/>
              <a:t>breakdown</a:t>
            </a:r>
            <a:r>
              <a:rPr lang="tr-TR" dirty="0" smtClean="0"/>
              <a:t> </a:t>
            </a:r>
            <a:r>
              <a:rPr lang="tr-TR" dirty="0" err="1" smtClean="0"/>
              <a:t>chemical</a:t>
            </a:r>
            <a:r>
              <a:rPr lang="tr-TR" dirty="0" smtClean="0"/>
              <a:t> </a:t>
            </a:r>
            <a:r>
              <a:rPr lang="tr-TR" dirty="0" err="1" smtClean="0"/>
              <a:t>bounds</a:t>
            </a:r>
            <a:r>
              <a:rPr lang="tr-TR" dirty="0" smtClean="0"/>
              <a:t> in </a:t>
            </a:r>
            <a:r>
              <a:rPr lang="tr-TR" dirty="0" err="1" smtClean="0"/>
              <a:t>dead</a:t>
            </a:r>
            <a:r>
              <a:rPr lang="tr-TR" dirty="0" smtClean="0"/>
              <a:t> </a:t>
            </a:r>
            <a:r>
              <a:rPr lang="tr-TR" dirty="0" err="1" smtClean="0"/>
              <a:t>organic</a:t>
            </a:r>
            <a:r>
              <a:rPr lang="tr-TR" dirty="0" smtClean="0"/>
              <a:t> </a:t>
            </a:r>
            <a:r>
              <a:rPr lang="tr-TR" dirty="0" err="1" smtClean="0"/>
              <a:t>matter</a:t>
            </a:r>
            <a:r>
              <a:rPr lang="tr-TR" dirty="0" smtClean="0"/>
              <a:t>. </a:t>
            </a:r>
          </a:p>
          <a:p>
            <a:r>
              <a:rPr lang="tr-TR" dirty="0" err="1" smtClean="0"/>
              <a:t>Organic</a:t>
            </a:r>
            <a:r>
              <a:rPr lang="tr-TR" dirty="0" smtClean="0"/>
              <a:t> </a:t>
            </a:r>
            <a:r>
              <a:rPr lang="tr-TR" dirty="0" err="1" smtClean="0"/>
              <a:t>matters</a:t>
            </a:r>
            <a:r>
              <a:rPr lang="tr-TR" dirty="0" smtClean="0"/>
              <a:t> </a:t>
            </a:r>
            <a:r>
              <a:rPr lang="tr-TR" dirty="0" err="1" smtClean="0"/>
              <a:t>become</a:t>
            </a:r>
            <a:r>
              <a:rPr lang="tr-TR" dirty="0" smtClean="0"/>
              <a:t> </a:t>
            </a:r>
            <a:r>
              <a:rPr lang="tr-TR" dirty="0" err="1" smtClean="0"/>
              <a:t>inorganic</a:t>
            </a:r>
            <a:r>
              <a:rPr lang="tr-TR" dirty="0" smtClean="0"/>
              <a:t> </a:t>
            </a:r>
            <a:r>
              <a:rPr lang="tr-TR" dirty="0" err="1" smtClean="0"/>
              <a:t>matters</a:t>
            </a:r>
            <a:r>
              <a:rPr lang="tr-TR" dirty="0" smtClean="0"/>
              <a:t>.</a:t>
            </a:r>
          </a:p>
          <a:p>
            <a:r>
              <a:rPr lang="tr-TR" dirty="0" err="1" smtClean="0"/>
              <a:t>This</a:t>
            </a:r>
            <a:r>
              <a:rPr lang="tr-TR" dirty="0" smtClean="0"/>
              <a:t> </a:t>
            </a:r>
            <a:r>
              <a:rPr lang="tr-TR" dirty="0" err="1" smtClean="0"/>
              <a:t>process</a:t>
            </a:r>
            <a:r>
              <a:rPr lang="tr-TR" dirty="0" smtClean="0"/>
              <a:t> </a:t>
            </a:r>
            <a:r>
              <a:rPr lang="tr-TR" dirty="0" err="1" smtClean="0"/>
              <a:t>called</a:t>
            </a:r>
            <a:r>
              <a:rPr lang="tr-TR" dirty="0" smtClean="0"/>
              <a:t> </a:t>
            </a:r>
            <a:r>
              <a:rPr lang="tr-TR" i="1" dirty="0" err="1" smtClean="0"/>
              <a:t>nutrient</a:t>
            </a:r>
            <a:r>
              <a:rPr lang="tr-TR" i="1" dirty="0" smtClean="0"/>
              <a:t> </a:t>
            </a:r>
            <a:r>
              <a:rPr lang="tr-TR" i="1" dirty="0" err="1" smtClean="0"/>
              <a:t>mineralization</a:t>
            </a:r>
            <a:r>
              <a:rPr lang="tr-TR" dirty="0" smtClean="0"/>
              <a:t>.</a:t>
            </a:r>
          </a:p>
          <a:p>
            <a:r>
              <a:rPr lang="tr-TR" dirty="0" err="1" smtClean="0"/>
              <a:t>Nutrient</a:t>
            </a:r>
            <a:r>
              <a:rPr lang="tr-TR" dirty="0" smtClean="0"/>
              <a:t> </a:t>
            </a:r>
            <a:r>
              <a:rPr lang="tr-TR" dirty="0" err="1" smtClean="0"/>
              <a:t>immobilization</a:t>
            </a:r>
            <a:r>
              <a:rPr lang="tr-TR" dirty="0" smtClean="0"/>
              <a:t>: </a:t>
            </a:r>
            <a:r>
              <a:rPr lang="tr-TR" dirty="0" err="1" smtClean="0"/>
              <a:t>organism</a:t>
            </a:r>
            <a:r>
              <a:rPr lang="tr-TR" dirty="0" smtClean="0"/>
              <a:t> </a:t>
            </a:r>
            <a:r>
              <a:rPr lang="tr-TR" dirty="0" err="1" smtClean="0"/>
              <a:t>uses</a:t>
            </a:r>
            <a:r>
              <a:rPr lang="tr-TR" dirty="0" smtClean="0"/>
              <a:t> </a:t>
            </a:r>
            <a:r>
              <a:rPr lang="tr-TR" dirty="0" err="1" smtClean="0"/>
              <a:t>some</a:t>
            </a:r>
            <a:r>
              <a:rPr lang="tr-TR" dirty="0" smtClean="0"/>
              <a:t> of </a:t>
            </a:r>
            <a:r>
              <a:rPr lang="tr-TR" dirty="0" err="1" smtClean="0"/>
              <a:t>the</a:t>
            </a:r>
            <a:r>
              <a:rPr lang="tr-TR" dirty="0" smtClean="0"/>
              <a:t> </a:t>
            </a:r>
            <a:r>
              <a:rPr lang="tr-TR" dirty="0" err="1" smtClean="0"/>
              <a:t>minerals</a:t>
            </a:r>
            <a:r>
              <a:rPr lang="tr-TR" dirty="0" smtClean="0"/>
              <a:t>.</a:t>
            </a:r>
          </a:p>
          <a:p>
            <a:pPr marL="0" indent="0" algn="ctr">
              <a:buNone/>
            </a:pPr>
            <a:r>
              <a:rPr lang="tr-TR" sz="2400" dirty="0" smtClean="0"/>
              <a:t>Net </a:t>
            </a:r>
            <a:r>
              <a:rPr lang="tr-TR" sz="2400" dirty="0" err="1" smtClean="0"/>
              <a:t>mineralization</a:t>
            </a:r>
            <a:r>
              <a:rPr lang="tr-TR" sz="2400" dirty="0" smtClean="0"/>
              <a:t>: </a:t>
            </a:r>
            <a:r>
              <a:rPr lang="tr-TR" sz="2400" i="1" dirty="0" err="1" smtClean="0"/>
              <a:t>mineralization</a:t>
            </a:r>
            <a:r>
              <a:rPr lang="tr-TR" sz="2400" i="1" dirty="0" smtClean="0"/>
              <a:t>- </a:t>
            </a:r>
            <a:r>
              <a:rPr lang="tr-TR" sz="2400" i="1" dirty="0" err="1"/>
              <a:t>immobilization</a:t>
            </a:r>
            <a:endParaRPr lang="en-US" sz="2400" i="1"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13</a:t>
            </a:fld>
            <a:endParaRPr lang="es-ES" altLang="tr-TR"/>
          </a:p>
        </p:txBody>
      </p:sp>
    </p:spTree>
    <p:extLst>
      <p:ext uri="{BB962C8B-B14F-4D97-AF65-F5344CB8AC3E}">
        <p14:creationId xmlns:p14="http://schemas.microsoft.com/office/powerpoint/2010/main" val="3347438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Rate of </a:t>
            </a:r>
            <a:r>
              <a:rPr lang="tr-TR" dirty="0" err="1" smtClean="0"/>
              <a:t>nutrient</a:t>
            </a:r>
            <a:r>
              <a:rPr lang="tr-TR" dirty="0" smtClean="0"/>
              <a:t> </a:t>
            </a:r>
            <a:r>
              <a:rPr lang="tr-TR" dirty="0" err="1" smtClean="0"/>
              <a:t>recycling</a:t>
            </a:r>
            <a:endParaRPr lang="en-US" dirty="0"/>
          </a:p>
        </p:txBody>
      </p:sp>
      <p:sp>
        <p:nvSpPr>
          <p:cNvPr id="3" name="İçerik Yer Tutucusu 2"/>
          <p:cNvSpPr>
            <a:spLocks noGrp="1"/>
          </p:cNvSpPr>
          <p:nvPr>
            <p:ph idx="1"/>
          </p:nvPr>
        </p:nvSpPr>
        <p:spPr/>
        <p:txBody>
          <a:bodyPr/>
          <a:lstStyle/>
          <a:p>
            <a:r>
              <a:rPr lang="tr-TR" dirty="0" err="1" smtClean="0"/>
              <a:t>Nutrients</a:t>
            </a:r>
            <a:r>
              <a:rPr lang="tr-TR" dirty="0" smtClean="0"/>
              <a:t> </a:t>
            </a:r>
            <a:r>
              <a:rPr lang="tr-TR" dirty="0" err="1" smtClean="0"/>
              <a:t>cycle</a:t>
            </a:r>
            <a:r>
              <a:rPr lang="tr-TR" dirty="0" smtClean="0"/>
              <a:t> </a:t>
            </a:r>
            <a:r>
              <a:rPr lang="tr-TR" dirty="0" err="1" smtClean="0"/>
              <a:t>through</a:t>
            </a:r>
            <a:r>
              <a:rPr lang="tr-TR" dirty="0" smtClean="0"/>
              <a:t> </a:t>
            </a:r>
            <a:r>
              <a:rPr lang="tr-TR" dirty="0" err="1" smtClean="0"/>
              <a:t>the</a:t>
            </a:r>
            <a:r>
              <a:rPr lang="tr-TR" dirty="0" smtClean="0"/>
              <a:t> </a:t>
            </a:r>
            <a:r>
              <a:rPr lang="tr-TR" dirty="0" err="1" smtClean="0"/>
              <a:t>ecosystem</a:t>
            </a:r>
            <a:r>
              <a:rPr lang="tr-TR" dirty="0" smtClean="0"/>
              <a:t> is </a:t>
            </a:r>
            <a:r>
              <a:rPr lang="tr-TR" dirty="0" err="1" smtClean="0"/>
              <a:t>directly</a:t>
            </a:r>
            <a:r>
              <a:rPr lang="tr-TR" dirty="0" smtClean="0"/>
              <a:t> </a:t>
            </a:r>
            <a:r>
              <a:rPr lang="tr-TR" dirty="0" err="1" smtClean="0"/>
              <a:t>related</a:t>
            </a:r>
            <a:r>
              <a:rPr lang="tr-TR" dirty="0" smtClean="0"/>
              <a:t> </a:t>
            </a:r>
            <a:r>
              <a:rPr lang="tr-TR" dirty="0" err="1" smtClean="0"/>
              <a:t>to</a:t>
            </a:r>
            <a:r>
              <a:rPr lang="tr-TR" dirty="0" smtClean="0"/>
              <a:t> </a:t>
            </a:r>
            <a:r>
              <a:rPr lang="tr-TR" dirty="0" err="1" smtClean="0"/>
              <a:t>the</a:t>
            </a:r>
            <a:r>
              <a:rPr lang="tr-TR" dirty="0" smtClean="0"/>
              <a:t> </a:t>
            </a:r>
            <a:r>
              <a:rPr lang="tr-TR" dirty="0" err="1" smtClean="0"/>
              <a:t>rates</a:t>
            </a:r>
            <a:r>
              <a:rPr lang="tr-TR" dirty="0" smtClean="0"/>
              <a:t> of </a:t>
            </a:r>
            <a:r>
              <a:rPr lang="tr-TR" dirty="0" err="1" smtClean="0"/>
              <a:t>primary</a:t>
            </a:r>
            <a:r>
              <a:rPr lang="tr-TR" dirty="0" smtClean="0"/>
              <a:t> </a:t>
            </a:r>
            <a:r>
              <a:rPr lang="tr-TR" dirty="0" err="1" smtClean="0"/>
              <a:t>productivity</a:t>
            </a:r>
            <a:r>
              <a:rPr lang="tr-TR" dirty="0" smtClean="0"/>
              <a:t> (</a:t>
            </a:r>
            <a:r>
              <a:rPr lang="tr-TR" b="1" dirty="0" err="1" smtClean="0"/>
              <a:t>nutrient</a:t>
            </a:r>
            <a:r>
              <a:rPr lang="tr-TR" b="1" dirty="0" smtClean="0"/>
              <a:t> </a:t>
            </a:r>
            <a:r>
              <a:rPr lang="tr-TR" b="1" dirty="0" err="1" smtClean="0"/>
              <a:t>uptake</a:t>
            </a:r>
            <a:r>
              <a:rPr lang="tr-TR" dirty="0" smtClean="0"/>
              <a:t>) </a:t>
            </a:r>
            <a:r>
              <a:rPr lang="tr-TR" dirty="0" err="1" smtClean="0"/>
              <a:t>and</a:t>
            </a:r>
            <a:r>
              <a:rPr lang="tr-TR" dirty="0" smtClean="0"/>
              <a:t> </a:t>
            </a:r>
            <a:r>
              <a:rPr lang="tr-TR" dirty="0" err="1" smtClean="0"/>
              <a:t>decomposition</a:t>
            </a:r>
            <a:r>
              <a:rPr lang="tr-TR" dirty="0" smtClean="0"/>
              <a:t> (</a:t>
            </a:r>
            <a:r>
              <a:rPr lang="tr-TR" b="1" dirty="0" err="1" smtClean="0"/>
              <a:t>nutreint</a:t>
            </a:r>
            <a:r>
              <a:rPr lang="tr-TR" b="1" dirty="0" smtClean="0"/>
              <a:t> </a:t>
            </a:r>
            <a:r>
              <a:rPr lang="tr-TR" b="1" dirty="0" err="1" smtClean="0"/>
              <a:t>release</a:t>
            </a:r>
            <a:r>
              <a:rPr lang="tr-TR" dirty="0" smtClean="0"/>
              <a:t>)</a:t>
            </a:r>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14</a:t>
            </a:fld>
            <a:endParaRPr lang="es-ES" altLang="tr-TR"/>
          </a:p>
        </p:txBody>
      </p:sp>
    </p:spTree>
    <p:extLst>
      <p:ext uri="{BB962C8B-B14F-4D97-AF65-F5344CB8AC3E}">
        <p14:creationId xmlns:p14="http://schemas.microsoft.com/office/powerpoint/2010/main" val="1257103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Nutrient</a:t>
            </a:r>
            <a:r>
              <a:rPr lang="tr-TR" dirty="0" smtClean="0"/>
              <a:t> </a:t>
            </a:r>
            <a:r>
              <a:rPr lang="tr-TR" dirty="0" err="1" smtClean="0"/>
              <a:t>cycles</a:t>
            </a:r>
            <a:endParaRPr lang="en-US" dirty="0"/>
          </a:p>
        </p:txBody>
      </p:sp>
      <p:sp>
        <p:nvSpPr>
          <p:cNvPr id="3" name="İçerik Yer Tutucusu 2"/>
          <p:cNvSpPr>
            <a:spLocks noGrp="1"/>
          </p:cNvSpPr>
          <p:nvPr>
            <p:ph idx="1"/>
          </p:nvPr>
        </p:nvSpPr>
        <p:spPr/>
        <p:txBody>
          <a:bodyPr/>
          <a:lstStyle/>
          <a:p>
            <a:pPr>
              <a:lnSpc>
                <a:spcPct val="80000"/>
              </a:lnSpc>
            </a:pPr>
            <a:r>
              <a:rPr lang="en-US" altLang="en-US" sz="2400" dirty="0"/>
              <a:t>The health of our ecosystems depends on the balance of:</a:t>
            </a:r>
          </a:p>
          <a:p>
            <a:pPr>
              <a:lnSpc>
                <a:spcPct val="80000"/>
              </a:lnSpc>
            </a:pPr>
            <a:r>
              <a:rPr lang="en-US" altLang="en-US" sz="2400" dirty="0"/>
              <a:t>	</a:t>
            </a:r>
          </a:p>
          <a:p>
            <a:pPr>
              <a:lnSpc>
                <a:spcPct val="80000"/>
              </a:lnSpc>
            </a:pPr>
            <a:r>
              <a:rPr lang="en-US" altLang="en-US" sz="2400" dirty="0">
                <a:solidFill>
                  <a:srgbClr val="FF9933"/>
                </a:solidFill>
              </a:rPr>
              <a:t>Carbon, Nitrogen, Phosphorous</a:t>
            </a:r>
            <a:r>
              <a:rPr lang="en-US" altLang="en-US" sz="2400" dirty="0"/>
              <a:t>, Hydrogen and Oxygen</a:t>
            </a:r>
          </a:p>
          <a:p>
            <a:pPr>
              <a:lnSpc>
                <a:spcPct val="80000"/>
              </a:lnSpc>
            </a:pPr>
            <a:r>
              <a:rPr lang="en-US" altLang="en-US" sz="2400" dirty="0">
                <a:solidFill>
                  <a:srgbClr val="FF9933"/>
                </a:solidFill>
              </a:rPr>
              <a:t>     C	      N            P</a:t>
            </a:r>
            <a:r>
              <a:rPr lang="en-US" altLang="en-US" sz="2400" dirty="0"/>
              <a:t>	               H                O</a:t>
            </a:r>
          </a:p>
          <a:p>
            <a:endParaRPr lang="en-US" sz="2400"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15</a:t>
            </a:fld>
            <a:endParaRPr lang="es-ES" altLang="tr-TR"/>
          </a:p>
        </p:txBody>
      </p:sp>
      <p:sp>
        <p:nvSpPr>
          <p:cNvPr id="5" name="Unvan 1"/>
          <p:cNvSpPr txBox="1">
            <a:spLocks/>
          </p:cNvSpPr>
          <p:nvPr/>
        </p:nvSpPr>
        <p:spPr>
          <a:xfrm>
            <a:off x="477868" y="4346275"/>
            <a:ext cx="8384583" cy="122413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solidFill>
                  <a:srgbClr val="FF0000"/>
                </a:solidFill>
              </a:rPr>
              <a:t> National Research Council's report on Research Pathways for the Next Decade (NRC, 1999):</a:t>
            </a:r>
            <a:r>
              <a:rPr lang="tr-TR" sz="2100" b="1" dirty="0">
                <a:solidFill>
                  <a:srgbClr val="FF0000"/>
                </a:solidFill>
              </a:rPr>
              <a:t/>
            </a:r>
            <a:br>
              <a:rPr lang="tr-TR" sz="2100" b="1" dirty="0">
                <a:solidFill>
                  <a:srgbClr val="FF0000"/>
                </a:solidFill>
              </a:rPr>
            </a:br>
            <a:r>
              <a:rPr lang="en-US" sz="2100" b="1" dirty="0">
                <a:solidFill>
                  <a:srgbClr val="FF0000"/>
                </a:solidFill>
              </a:rPr>
              <a:t> "</a:t>
            </a:r>
            <a:r>
              <a:rPr lang="en-US" sz="2100" b="1" i="1" dirty="0">
                <a:solidFill>
                  <a:srgbClr val="FF0000"/>
                </a:solidFill>
              </a:rPr>
              <a:t>Water is at the heart of both the causes and effects of climate change</a:t>
            </a:r>
            <a:r>
              <a:rPr lang="en-US" sz="2100" b="1" dirty="0">
                <a:solidFill>
                  <a:srgbClr val="FF0000"/>
                </a:solidFill>
              </a:rPr>
              <a:t>."</a:t>
            </a:r>
            <a:endParaRPr lang="en-US" sz="2100" b="1" dirty="0">
              <a:solidFill>
                <a:srgbClr val="FF0000"/>
              </a:solidFill>
            </a:endParaRPr>
          </a:p>
        </p:txBody>
      </p:sp>
    </p:spTree>
    <p:extLst>
      <p:ext uri="{BB962C8B-B14F-4D97-AF65-F5344CB8AC3E}">
        <p14:creationId xmlns:p14="http://schemas.microsoft.com/office/powerpoint/2010/main" val="2995037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tr-TR" altLang="en-US" sz="3000" dirty="0" err="1"/>
              <a:t>Water</a:t>
            </a:r>
            <a:r>
              <a:rPr lang="tr-TR" altLang="en-US" sz="3000" dirty="0"/>
              <a:t> </a:t>
            </a:r>
            <a:r>
              <a:rPr lang="tr-TR" altLang="en-US" sz="3000" dirty="0" err="1"/>
              <a:t>Cycles</a:t>
            </a:r>
            <a:r>
              <a:rPr lang="tr-TR" altLang="en-US" sz="3000" dirty="0"/>
              <a:t> </a:t>
            </a:r>
            <a:r>
              <a:rPr lang="tr-TR" altLang="en-US" sz="3000" dirty="0" err="1"/>
              <a:t>between</a:t>
            </a:r>
            <a:r>
              <a:rPr lang="tr-TR" altLang="en-US" sz="3000" dirty="0"/>
              <a:t> </a:t>
            </a:r>
            <a:r>
              <a:rPr lang="tr-TR" altLang="en-US" sz="3000" dirty="0" err="1"/>
              <a:t>earth</a:t>
            </a:r>
            <a:r>
              <a:rPr lang="tr-TR" altLang="en-US" sz="3000" dirty="0"/>
              <a:t> </a:t>
            </a:r>
            <a:r>
              <a:rPr lang="tr-TR" altLang="en-US" sz="3000" dirty="0" err="1"/>
              <a:t>and</a:t>
            </a:r>
            <a:r>
              <a:rPr lang="tr-TR" altLang="en-US" sz="3000" dirty="0"/>
              <a:t> </a:t>
            </a:r>
            <a:r>
              <a:rPr lang="tr-TR" altLang="en-US" sz="3000" dirty="0" err="1"/>
              <a:t>atmosphere</a:t>
            </a:r>
            <a:endParaRPr lang="en-US" altLang="en-US" sz="3000" dirty="0"/>
          </a:p>
        </p:txBody>
      </p:sp>
      <p:sp>
        <p:nvSpPr>
          <p:cNvPr id="56323" name="Rectangle 3"/>
          <p:cNvSpPr>
            <a:spLocks noGrp="1" noChangeArrowheads="1"/>
          </p:cNvSpPr>
          <p:nvPr>
            <p:ph type="body" idx="1"/>
          </p:nvPr>
        </p:nvSpPr>
        <p:spPr/>
        <p:txBody>
          <a:bodyPr/>
          <a:lstStyle/>
          <a:p>
            <a:r>
              <a:rPr lang="tr-TR" altLang="en-US" dirty="0" err="1" smtClean="0"/>
              <a:t>Water</a:t>
            </a:r>
            <a:r>
              <a:rPr lang="tr-TR" altLang="en-US" dirty="0" smtClean="0"/>
              <a:t> </a:t>
            </a:r>
            <a:r>
              <a:rPr lang="tr-TR" altLang="en-US" dirty="0" err="1" smtClean="0"/>
              <a:t>cycle</a:t>
            </a:r>
            <a:r>
              <a:rPr lang="tr-TR" altLang="en-US" dirty="0" smtClean="0"/>
              <a:t> is </a:t>
            </a:r>
            <a:r>
              <a:rPr lang="tr-TR" altLang="en-US" dirty="0" err="1" smtClean="0"/>
              <a:t>also</a:t>
            </a:r>
            <a:r>
              <a:rPr lang="tr-TR" altLang="en-US" dirty="0" smtClean="0"/>
              <a:t> </a:t>
            </a:r>
            <a:r>
              <a:rPr lang="tr-TR" altLang="en-US" dirty="0" err="1" smtClean="0"/>
              <a:t>referred</a:t>
            </a:r>
            <a:r>
              <a:rPr lang="tr-TR" altLang="en-US" dirty="0" smtClean="0"/>
              <a:t> as </a:t>
            </a:r>
            <a:r>
              <a:rPr lang="tr-TR" altLang="en-US" dirty="0" err="1" smtClean="0"/>
              <a:t>Hydrolic</a:t>
            </a:r>
            <a:r>
              <a:rPr lang="tr-TR" altLang="en-US" dirty="0" smtClean="0"/>
              <a:t> </a:t>
            </a:r>
            <a:r>
              <a:rPr lang="tr-TR" altLang="en-US" dirty="0" err="1" smtClean="0"/>
              <a:t>cycle</a:t>
            </a:r>
            <a:r>
              <a:rPr lang="tr-TR" altLang="en-US" dirty="0" smtClean="0"/>
              <a:t>.</a:t>
            </a:r>
          </a:p>
          <a:p>
            <a:r>
              <a:rPr lang="en-US" dirty="0"/>
              <a:t>the continuous cycle in which water changes from water vapor in the atmosphere to liquid water through </a:t>
            </a:r>
            <a:r>
              <a:rPr lang="en-US" b="1" dirty="0"/>
              <a:t>condensation</a:t>
            </a:r>
            <a:r>
              <a:rPr lang="en-US" dirty="0"/>
              <a:t> and </a:t>
            </a:r>
            <a:r>
              <a:rPr lang="en-US" b="1" dirty="0" smtClean="0"/>
              <a:t>precipitation</a:t>
            </a:r>
            <a:r>
              <a:rPr lang="tr-TR" dirty="0" smtClean="0"/>
              <a:t> </a:t>
            </a:r>
            <a:r>
              <a:rPr lang="en-US" dirty="0" smtClean="0"/>
              <a:t>and </a:t>
            </a:r>
            <a:r>
              <a:rPr lang="en-US" dirty="0"/>
              <a:t>then back to </a:t>
            </a:r>
            <a:r>
              <a:rPr lang="en-US" b="1" dirty="0"/>
              <a:t>water</a:t>
            </a:r>
            <a:r>
              <a:rPr lang="en-US" dirty="0"/>
              <a:t> vapor through evaporation, transpiration, and respiration</a:t>
            </a:r>
            <a:endParaRPr lang="tr-TR" altLang="en-US" dirty="0" smtClean="0"/>
          </a:p>
        </p:txBody>
      </p:sp>
    </p:spTree>
    <p:extLst>
      <p:ext uri="{BB962C8B-B14F-4D97-AF65-F5344CB8AC3E}">
        <p14:creationId xmlns:p14="http://schemas.microsoft.com/office/powerpoint/2010/main" val="2626301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pic>
        <p:nvPicPr>
          <p:cNvPr id="4" name="Earths_Water_Cycle_HQ">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1142678" y="1080538"/>
            <a:ext cx="6858000" cy="3857625"/>
          </a:xfrm>
          <a:prstGeom prst="rect">
            <a:avLst/>
          </a:prstGeom>
        </p:spPr>
      </p:pic>
      <p:sp>
        <p:nvSpPr>
          <p:cNvPr id="6" name="Metin kutusu 5"/>
          <p:cNvSpPr txBox="1"/>
          <p:nvPr/>
        </p:nvSpPr>
        <p:spPr>
          <a:xfrm>
            <a:off x="45963" y="5301208"/>
            <a:ext cx="9114418" cy="369332"/>
          </a:xfrm>
          <a:prstGeom prst="rect">
            <a:avLst/>
          </a:prstGeom>
          <a:noFill/>
        </p:spPr>
        <p:txBody>
          <a:bodyPr wrap="none" rtlCol="0">
            <a:spAutoFit/>
          </a:bodyPr>
          <a:lstStyle/>
          <a:p>
            <a:r>
              <a:rPr lang="tr-TR" dirty="0"/>
              <a:t>https://pmm.nasa.gov/education/sites/default/files/videos/Earths_Water_Cycle_HQ.mp4</a:t>
            </a:r>
            <a:endParaRPr lang="en-US" dirty="0"/>
          </a:p>
        </p:txBody>
      </p:sp>
    </p:spTree>
    <p:extLst>
      <p:ext uri="{BB962C8B-B14F-4D97-AF65-F5344CB8AC3E}">
        <p14:creationId xmlns:p14="http://schemas.microsoft.com/office/powerpoint/2010/main" val="27755748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The Water Cycle</a:t>
            </a:r>
            <a:endParaRPr lang="en-US" sz="4000" b="1" dirty="0"/>
          </a:p>
        </p:txBody>
      </p:sp>
      <p:sp>
        <p:nvSpPr>
          <p:cNvPr id="3" name="Subtitle 2"/>
          <p:cNvSpPr>
            <a:spLocks noGrp="1"/>
          </p:cNvSpPr>
          <p:nvPr>
            <p:ph idx="1"/>
          </p:nvPr>
        </p:nvSpPr>
        <p:spPr>
          <a:xfrm>
            <a:off x="457200" y="1196752"/>
            <a:ext cx="8686800" cy="4525963"/>
          </a:xfrm>
        </p:spPr>
        <p:txBody>
          <a:bodyPr>
            <a:noAutofit/>
          </a:bodyPr>
          <a:lstStyle/>
          <a:p>
            <a:pPr marL="0" lvl="0" indent="0" algn="l">
              <a:spcAft>
                <a:spcPts val="1000"/>
              </a:spcAft>
              <a:buNone/>
            </a:pPr>
            <a:r>
              <a:rPr lang="en-US" sz="2800" dirty="0" smtClean="0">
                <a:solidFill>
                  <a:schemeClr val="tx1"/>
                </a:solidFill>
              </a:rPr>
              <a:t>Water </a:t>
            </a:r>
            <a:r>
              <a:rPr lang="en-US" sz="2800" dirty="0">
                <a:solidFill>
                  <a:schemeClr val="tx1"/>
                </a:solidFill>
              </a:rPr>
              <a:t>cycles between the oceans, atmosphere and land. All living </a:t>
            </a:r>
            <a:r>
              <a:rPr lang="en-US" sz="2800" dirty="0" smtClean="0">
                <a:solidFill>
                  <a:schemeClr val="tx1"/>
                </a:solidFill>
              </a:rPr>
              <a:t>organisms </a:t>
            </a:r>
            <a:r>
              <a:rPr lang="en-US" sz="2800" dirty="0">
                <a:solidFill>
                  <a:schemeClr val="tx1"/>
                </a:solidFill>
              </a:rPr>
              <a:t>require water</a:t>
            </a:r>
            <a:r>
              <a:rPr lang="en-US" sz="2800" dirty="0" smtClean="0">
                <a:solidFill>
                  <a:schemeClr val="tx1"/>
                </a:solidFill>
              </a:rPr>
              <a:t>.</a:t>
            </a:r>
            <a:endParaRPr lang="tr-TR" sz="2800" dirty="0" smtClean="0">
              <a:solidFill>
                <a:schemeClr val="tx1"/>
              </a:solidFill>
            </a:endParaRPr>
          </a:p>
          <a:p>
            <a:pPr marL="0" indent="0">
              <a:spcAft>
                <a:spcPts val="1000"/>
              </a:spcAft>
              <a:buNone/>
            </a:pPr>
            <a:r>
              <a:rPr lang="en-US" sz="2800" dirty="0"/>
              <a:t>Precipitation </a:t>
            </a:r>
            <a:r>
              <a:rPr lang="tr-TR" sz="2800" dirty="0" err="1"/>
              <a:t>and</a:t>
            </a:r>
            <a:r>
              <a:rPr lang="tr-TR" sz="2800" dirty="0"/>
              <a:t> e</a:t>
            </a:r>
            <a:r>
              <a:rPr lang="en-US" sz="2800" dirty="0" err="1"/>
              <a:t>vaporat</a:t>
            </a:r>
            <a:r>
              <a:rPr lang="tr-TR" sz="2800" dirty="0" err="1"/>
              <a:t>ion</a:t>
            </a:r>
            <a:r>
              <a:rPr lang="tr-TR" sz="2800" dirty="0"/>
              <a:t> </a:t>
            </a:r>
            <a:r>
              <a:rPr lang="tr-TR" sz="2800" dirty="0" err="1"/>
              <a:t>are</a:t>
            </a:r>
            <a:r>
              <a:rPr lang="en-US" sz="2800" dirty="0"/>
              <a:t> a vital</a:t>
            </a:r>
            <a:r>
              <a:rPr lang="tr-TR" sz="2800" dirty="0"/>
              <a:t> </a:t>
            </a:r>
            <a:r>
              <a:rPr lang="tr-TR" sz="2800" dirty="0" err="1" smtClean="0"/>
              <a:t>for</a:t>
            </a:r>
            <a:r>
              <a:rPr lang="tr-TR" sz="2800" dirty="0" smtClean="0"/>
              <a:t> </a:t>
            </a:r>
            <a:r>
              <a:rPr lang="tr-TR" sz="2800" dirty="0" err="1" smtClean="0"/>
              <a:t>water</a:t>
            </a:r>
            <a:r>
              <a:rPr lang="tr-TR" sz="2800" dirty="0" smtClean="0"/>
              <a:t> </a:t>
            </a:r>
            <a:r>
              <a:rPr lang="tr-TR" sz="2800" dirty="0" err="1" smtClean="0"/>
              <a:t>cycle</a:t>
            </a:r>
            <a:r>
              <a:rPr lang="tr-TR" sz="2800" dirty="0" smtClean="0"/>
              <a:t>.</a:t>
            </a:r>
            <a:endParaRPr lang="en-US" sz="2800" dirty="0"/>
          </a:p>
          <a:p>
            <a:pPr marL="514350" lvl="0" indent="-514350" algn="l">
              <a:spcBef>
                <a:spcPts val="0"/>
              </a:spcBef>
              <a:spcAft>
                <a:spcPts val="600"/>
              </a:spcAft>
              <a:buNone/>
            </a:pPr>
            <a:r>
              <a:rPr lang="en-US" sz="2800" dirty="0" smtClean="0">
                <a:solidFill>
                  <a:schemeClr val="tx1"/>
                </a:solidFill>
              </a:rPr>
              <a:t>Water </a:t>
            </a:r>
            <a:r>
              <a:rPr lang="en-US" sz="2800" dirty="0">
                <a:solidFill>
                  <a:schemeClr val="tx1"/>
                </a:solidFill>
              </a:rPr>
              <a:t>enters the atmosphere as </a:t>
            </a:r>
            <a:r>
              <a:rPr lang="en-US" sz="2800" b="1" u="sng" dirty="0">
                <a:solidFill>
                  <a:schemeClr val="tx1"/>
                </a:solidFill>
              </a:rPr>
              <a:t>water</a:t>
            </a:r>
            <a:r>
              <a:rPr lang="en-US" sz="2800" b="1" dirty="0">
                <a:solidFill>
                  <a:schemeClr val="tx1"/>
                </a:solidFill>
              </a:rPr>
              <a:t> </a:t>
            </a:r>
            <a:r>
              <a:rPr lang="en-US" sz="2800" b="1" u="sng" dirty="0">
                <a:solidFill>
                  <a:schemeClr val="tx1"/>
                </a:solidFill>
              </a:rPr>
              <a:t>vapor</a:t>
            </a:r>
            <a:r>
              <a:rPr lang="en-US" sz="2800" dirty="0">
                <a:solidFill>
                  <a:schemeClr val="tx1"/>
                </a:solidFill>
              </a:rPr>
              <a:t>, a gas, when </a:t>
            </a:r>
            <a:r>
              <a:rPr lang="en-US" sz="2800" dirty="0" smtClean="0">
                <a:solidFill>
                  <a:schemeClr val="tx1"/>
                </a:solidFill>
              </a:rPr>
              <a:t>water evaporates from </a:t>
            </a:r>
            <a:r>
              <a:rPr lang="en-US" sz="2800" dirty="0">
                <a:solidFill>
                  <a:schemeClr val="tx1"/>
                </a:solidFill>
              </a:rPr>
              <a:t>the </a:t>
            </a:r>
            <a:r>
              <a:rPr lang="en-US" sz="2800" dirty="0" smtClean="0">
                <a:solidFill>
                  <a:schemeClr val="tx1"/>
                </a:solidFill>
              </a:rPr>
              <a:t>ocean </a:t>
            </a:r>
            <a:r>
              <a:rPr lang="en-US" sz="2800" dirty="0">
                <a:solidFill>
                  <a:schemeClr val="tx1"/>
                </a:solidFill>
              </a:rPr>
              <a:t>or other bodies of water.</a:t>
            </a:r>
          </a:p>
          <a:p>
            <a:pPr algn="l">
              <a:spcAft>
                <a:spcPts val="1000"/>
              </a:spcAft>
              <a:buNone/>
            </a:pPr>
            <a:r>
              <a:rPr lang="en-US" sz="2800" b="1" dirty="0" smtClean="0">
                <a:solidFill>
                  <a:schemeClr val="tx1"/>
                </a:solidFill>
              </a:rPr>
              <a:t>Evaporation</a:t>
            </a:r>
            <a:r>
              <a:rPr lang="en-US" sz="2800" dirty="0" smtClean="0">
                <a:solidFill>
                  <a:schemeClr val="tx1"/>
                </a:solidFill>
              </a:rPr>
              <a:t>—the </a:t>
            </a:r>
            <a:r>
              <a:rPr lang="en-US" sz="2800" dirty="0">
                <a:solidFill>
                  <a:schemeClr val="tx1"/>
                </a:solidFill>
              </a:rPr>
              <a:t>process by which water changes from a </a:t>
            </a:r>
            <a:r>
              <a:rPr lang="en-US" sz="2800" b="1" u="sng" dirty="0" smtClean="0">
                <a:solidFill>
                  <a:schemeClr val="tx1"/>
                </a:solidFill>
              </a:rPr>
              <a:t>liquid</a:t>
            </a:r>
            <a:r>
              <a:rPr lang="en-US" sz="2800" dirty="0" smtClean="0">
                <a:solidFill>
                  <a:schemeClr val="tx1"/>
                </a:solidFill>
              </a:rPr>
              <a:t> to </a:t>
            </a:r>
            <a:r>
              <a:rPr lang="en-US" sz="2800" dirty="0">
                <a:solidFill>
                  <a:schemeClr val="tx1"/>
                </a:solidFill>
              </a:rPr>
              <a:t>a </a:t>
            </a:r>
            <a:r>
              <a:rPr lang="en-US" sz="2800" b="1" u="sng" dirty="0" smtClean="0">
                <a:solidFill>
                  <a:schemeClr val="tx1"/>
                </a:solidFill>
              </a:rPr>
              <a:t>gas</a:t>
            </a:r>
            <a:r>
              <a:rPr lang="en-US" sz="2800" dirty="0" smtClean="0">
                <a:solidFill>
                  <a:schemeClr val="tx1"/>
                </a:solidFill>
              </a:rPr>
              <a:t>.</a:t>
            </a:r>
            <a:endParaRPr lang="tr-TR" sz="2800" dirty="0" smtClean="0">
              <a:solidFill>
                <a:schemeClr val="tx1"/>
              </a:solidFill>
            </a:endParaRPr>
          </a:p>
          <a:p>
            <a:pPr algn="l">
              <a:spcAft>
                <a:spcPts val="1000"/>
              </a:spcAft>
              <a:buNone/>
            </a:pPr>
            <a:r>
              <a:rPr lang="en-US" sz="2800" dirty="0" smtClean="0">
                <a:solidFill>
                  <a:schemeClr val="tx1"/>
                </a:solidFill>
              </a:rPr>
              <a:t>Water </a:t>
            </a:r>
            <a:r>
              <a:rPr lang="en-US" sz="2800" dirty="0">
                <a:solidFill>
                  <a:schemeClr val="tx1"/>
                </a:solidFill>
              </a:rPr>
              <a:t>can also enter the atmosphere by evaporating from the leaves of </a:t>
            </a:r>
            <a:r>
              <a:rPr lang="en-US" sz="2800" dirty="0" smtClean="0">
                <a:solidFill>
                  <a:schemeClr val="tx1"/>
                </a:solidFill>
              </a:rPr>
              <a:t>plants—</a:t>
            </a:r>
            <a:r>
              <a:rPr lang="en-US" sz="2800" b="1" dirty="0" smtClean="0">
                <a:solidFill>
                  <a:schemeClr val="tx1"/>
                </a:solidFill>
              </a:rPr>
              <a:t>Transpiration</a:t>
            </a:r>
            <a:r>
              <a:rPr lang="en-US" sz="2800" dirty="0" smtClean="0">
                <a:solidFill>
                  <a:schemeClr val="tx1"/>
                </a:solidFill>
              </a:rPr>
              <a:t>.</a:t>
            </a:r>
          </a:p>
          <a:p>
            <a:pPr lvl="0" algn="l">
              <a:buNone/>
              <a:tabLst>
                <a:tab pos="515938" algn="l"/>
              </a:tabLst>
            </a:pPr>
            <a:r>
              <a:rPr lang="en-US" sz="2200" dirty="0">
                <a:solidFill>
                  <a:schemeClr val="tx1"/>
                </a:solidFill>
              </a:rPr>
              <a:t>	</a:t>
            </a:r>
            <a:endParaRPr lang="en-US" sz="2200" dirty="0"/>
          </a:p>
        </p:txBody>
      </p:sp>
    </p:spTree>
    <p:extLst>
      <p:ext uri="{BB962C8B-B14F-4D97-AF65-F5344CB8AC3E}">
        <p14:creationId xmlns:p14="http://schemas.microsoft.com/office/powerpoint/2010/main" val="339216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757460"/>
            <a:ext cx="8229600" cy="4211442"/>
          </a:xfrm>
        </p:spPr>
      </p:pic>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19</a:t>
            </a:fld>
            <a:endParaRPr lang="es-ES" altLang="tr-TR"/>
          </a:p>
        </p:txBody>
      </p:sp>
    </p:spTree>
    <p:extLst>
      <p:ext uri="{BB962C8B-B14F-4D97-AF65-F5344CB8AC3E}">
        <p14:creationId xmlns:p14="http://schemas.microsoft.com/office/powerpoint/2010/main" val="1940050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dirty="0" err="1" smtClean="0"/>
              <a:t>Decomposition</a:t>
            </a:r>
            <a:r>
              <a:rPr lang="tr-TR" sz="3600" b="1" dirty="0" smtClean="0"/>
              <a:t> </a:t>
            </a:r>
            <a:r>
              <a:rPr lang="tr-TR" sz="3600" b="1" dirty="0" err="1" smtClean="0"/>
              <a:t>and</a:t>
            </a:r>
            <a:r>
              <a:rPr lang="tr-TR" sz="3600" b="1" dirty="0" smtClean="0"/>
              <a:t> </a:t>
            </a:r>
            <a:r>
              <a:rPr lang="tr-TR" sz="3600" b="1" dirty="0" err="1" smtClean="0"/>
              <a:t>Nutrient</a:t>
            </a:r>
            <a:r>
              <a:rPr lang="tr-TR" sz="3600" b="1" dirty="0" smtClean="0"/>
              <a:t> </a:t>
            </a:r>
            <a:r>
              <a:rPr lang="tr-TR" sz="3600" b="1" dirty="0" err="1" smtClean="0"/>
              <a:t>Cycling</a:t>
            </a:r>
            <a:endParaRPr lang="en-US" sz="3600" b="1" dirty="0"/>
          </a:p>
        </p:txBody>
      </p:sp>
      <p:sp>
        <p:nvSpPr>
          <p:cNvPr id="3" name="İçerik Yer Tutucusu 2"/>
          <p:cNvSpPr>
            <a:spLocks noGrp="1"/>
          </p:cNvSpPr>
          <p:nvPr>
            <p:ph idx="1"/>
          </p:nvPr>
        </p:nvSpPr>
        <p:spPr/>
        <p:txBody>
          <a:bodyPr/>
          <a:lstStyle/>
          <a:p>
            <a:r>
              <a:rPr lang="tr-TR" dirty="0" err="1" smtClean="0"/>
              <a:t>Most</a:t>
            </a:r>
            <a:r>
              <a:rPr lang="tr-TR" dirty="0" smtClean="0"/>
              <a:t> </a:t>
            </a:r>
            <a:r>
              <a:rPr lang="tr-TR" dirty="0" err="1" smtClean="0"/>
              <a:t>essential</a:t>
            </a:r>
            <a:r>
              <a:rPr lang="tr-TR" dirty="0" smtClean="0"/>
              <a:t> </a:t>
            </a:r>
            <a:r>
              <a:rPr lang="tr-TR" dirty="0" err="1" smtClean="0"/>
              <a:t>nutrients</a:t>
            </a:r>
            <a:r>
              <a:rPr lang="tr-TR" dirty="0" smtClean="0"/>
              <a:t> </a:t>
            </a:r>
            <a:r>
              <a:rPr lang="tr-TR" dirty="0" err="1" smtClean="0"/>
              <a:t>are</a:t>
            </a:r>
            <a:r>
              <a:rPr lang="tr-TR" dirty="0" smtClean="0"/>
              <a:t> </a:t>
            </a:r>
            <a:r>
              <a:rPr lang="tr-TR" dirty="0" err="1" smtClean="0"/>
              <a:t>recycled</a:t>
            </a:r>
            <a:r>
              <a:rPr lang="tr-TR" dirty="0" smtClean="0"/>
              <a:t> </a:t>
            </a:r>
            <a:r>
              <a:rPr lang="tr-TR" dirty="0" err="1" smtClean="0"/>
              <a:t>within</a:t>
            </a:r>
            <a:r>
              <a:rPr lang="tr-TR" dirty="0" smtClean="0"/>
              <a:t> </a:t>
            </a:r>
            <a:r>
              <a:rPr lang="tr-TR" dirty="0" err="1" smtClean="0"/>
              <a:t>the</a:t>
            </a:r>
            <a:r>
              <a:rPr lang="tr-TR" dirty="0" smtClean="0"/>
              <a:t> </a:t>
            </a:r>
            <a:r>
              <a:rPr lang="tr-TR" dirty="0" err="1" smtClean="0"/>
              <a:t>ecosystem</a:t>
            </a:r>
            <a:r>
              <a:rPr lang="tr-TR" dirty="0" smtClean="0"/>
              <a:t>.</a:t>
            </a:r>
          </a:p>
          <a:p>
            <a:r>
              <a:rPr lang="tr-TR" dirty="0" err="1" smtClean="0"/>
              <a:t>What</a:t>
            </a:r>
            <a:r>
              <a:rPr lang="tr-TR" dirty="0" smtClean="0"/>
              <a:t> is </a:t>
            </a:r>
            <a:r>
              <a:rPr lang="tr-TR" dirty="0" err="1" smtClean="0"/>
              <a:t>the</a:t>
            </a:r>
            <a:r>
              <a:rPr lang="tr-TR" dirty="0" smtClean="0"/>
              <a:t> </a:t>
            </a:r>
            <a:r>
              <a:rPr lang="tr-TR" dirty="0" err="1" smtClean="0"/>
              <a:t>source</a:t>
            </a:r>
            <a:r>
              <a:rPr lang="tr-TR" dirty="0" smtClean="0"/>
              <a:t> of </a:t>
            </a:r>
            <a:r>
              <a:rPr lang="tr-TR" dirty="0" err="1" smtClean="0"/>
              <a:t>this</a:t>
            </a:r>
            <a:r>
              <a:rPr lang="tr-TR" dirty="0" smtClean="0"/>
              <a:t> </a:t>
            </a:r>
            <a:r>
              <a:rPr lang="tr-TR" dirty="0" err="1" smtClean="0"/>
              <a:t>essential</a:t>
            </a:r>
            <a:r>
              <a:rPr lang="tr-TR" dirty="0" smtClean="0"/>
              <a:t> </a:t>
            </a:r>
            <a:r>
              <a:rPr lang="tr-TR" dirty="0" err="1" smtClean="0"/>
              <a:t>nutrients</a:t>
            </a:r>
            <a:r>
              <a:rPr lang="tr-TR" dirty="0" smtClean="0"/>
              <a:t>?</a:t>
            </a:r>
          </a:p>
          <a:p>
            <a:pPr lvl="1"/>
            <a:r>
              <a:rPr lang="tr-TR" dirty="0" err="1" smtClean="0"/>
              <a:t>Athmosphere</a:t>
            </a:r>
            <a:endParaRPr lang="tr-TR" dirty="0" smtClean="0"/>
          </a:p>
          <a:p>
            <a:pPr lvl="1"/>
            <a:r>
              <a:rPr lang="tr-TR" dirty="0" err="1" smtClean="0"/>
              <a:t>Soil</a:t>
            </a:r>
            <a:r>
              <a:rPr lang="tr-TR" dirty="0" smtClean="0"/>
              <a:t>: mineral </a:t>
            </a:r>
            <a:r>
              <a:rPr lang="tr-TR" dirty="0" err="1" smtClean="0"/>
              <a:t>materials</a:t>
            </a:r>
            <a:r>
              <a:rPr lang="tr-TR" dirty="0" smtClean="0"/>
              <a:t> </a:t>
            </a:r>
            <a:r>
              <a:rPr lang="tr-TR" dirty="0" err="1" smtClean="0"/>
              <a:t>stored</a:t>
            </a:r>
            <a:r>
              <a:rPr lang="tr-TR" dirty="0" smtClean="0"/>
              <a:t> on </a:t>
            </a:r>
            <a:r>
              <a:rPr lang="tr-TR" dirty="0" err="1" smtClean="0"/>
              <a:t>the</a:t>
            </a:r>
            <a:r>
              <a:rPr lang="tr-TR" dirty="0" smtClean="0"/>
              <a:t> </a:t>
            </a:r>
            <a:r>
              <a:rPr lang="tr-TR" dirty="0" err="1" smtClean="0"/>
              <a:t>immediate</a:t>
            </a:r>
            <a:r>
              <a:rPr lang="tr-TR" dirty="0" smtClean="0"/>
              <a:t> </a:t>
            </a:r>
            <a:r>
              <a:rPr lang="tr-TR" dirty="0" err="1" smtClean="0"/>
              <a:t>surface</a:t>
            </a:r>
            <a:r>
              <a:rPr lang="tr-TR" dirty="0" smtClean="0"/>
              <a:t> of </a:t>
            </a:r>
            <a:r>
              <a:rPr lang="tr-TR" dirty="0" err="1" smtClean="0"/>
              <a:t>the</a:t>
            </a:r>
            <a:r>
              <a:rPr lang="tr-TR" dirty="0" smtClean="0"/>
              <a:t> </a:t>
            </a:r>
            <a:r>
              <a:rPr lang="tr-TR" dirty="0" err="1" smtClean="0"/>
              <a:t>earth</a:t>
            </a:r>
            <a:endParaRPr lang="tr-TR" dirty="0" smtClean="0"/>
          </a:p>
          <a:p>
            <a:pPr lvl="1"/>
            <a:r>
              <a:rPr lang="tr-TR" dirty="0" err="1" smtClean="0"/>
              <a:t>Litter</a:t>
            </a:r>
            <a:r>
              <a:rPr lang="tr-TR" dirty="0" smtClean="0"/>
              <a:t>: humus </a:t>
            </a:r>
            <a:r>
              <a:rPr lang="tr-TR" dirty="0" err="1" smtClean="0"/>
              <a:t>leaf</a:t>
            </a:r>
            <a:r>
              <a:rPr lang="tr-TR" dirty="0" smtClean="0"/>
              <a:t> </a:t>
            </a:r>
            <a:r>
              <a:rPr lang="tr-TR" dirty="0" err="1" smtClean="0"/>
              <a:t>litter</a:t>
            </a:r>
            <a:endParaRPr lang="tr-TR" dirty="0" smtClean="0"/>
          </a:p>
          <a:p>
            <a:pPr lvl="1"/>
            <a:r>
              <a:rPr lang="tr-TR" dirty="0" err="1" smtClean="0"/>
              <a:t>Biomass</a:t>
            </a:r>
            <a:r>
              <a:rPr lang="tr-TR" dirty="0" smtClean="0"/>
              <a:t>: </a:t>
            </a:r>
            <a:r>
              <a:rPr lang="tr-TR" dirty="0" err="1" smtClean="0"/>
              <a:t>living</a:t>
            </a:r>
            <a:r>
              <a:rPr lang="tr-TR" dirty="0" smtClean="0"/>
              <a:t> </a:t>
            </a:r>
            <a:r>
              <a:rPr lang="tr-TR" dirty="0" err="1" smtClean="0"/>
              <a:t>organisms</a:t>
            </a:r>
            <a:r>
              <a:rPr lang="tr-TR" dirty="0" smtClean="0"/>
              <a:t> </a:t>
            </a:r>
            <a:r>
              <a:rPr lang="tr-TR" dirty="0" err="1" smtClean="0"/>
              <a:t>mainly</a:t>
            </a:r>
            <a:r>
              <a:rPr lang="tr-TR" dirty="0" smtClean="0"/>
              <a:t> </a:t>
            </a:r>
            <a:r>
              <a:rPr lang="tr-TR" dirty="0" err="1" smtClean="0"/>
              <a:t>plant</a:t>
            </a:r>
            <a:r>
              <a:rPr lang="tr-TR" dirty="0" smtClean="0"/>
              <a:t> </a:t>
            </a:r>
            <a:r>
              <a:rPr lang="tr-TR" dirty="0" err="1" smtClean="0"/>
              <a:t>tissue</a:t>
            </a:r>
            <a:r>
              <a:rPr lang="tr-TR" dirty="0" smtClean="0"/>
              <a:t>.</a:t>
            </a:r>
          </a:p>
          <a:p>
            <a:pPr lvl="1"/>
            <a:endParaRPr lang="tr-TR" dirty="0" smtClean="0"/>
          </a:p>
          <a:p>
            <a:pPr lvl="1"/>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2</a:t>
            </a:fld>
            <a:endParaRPr lang="es-ES" altLang="tr-TR"/>
          </a:p>
        </p:txBody>
      </p:sp>
    </p:spTree>
    <p:extLst>
      <p:ext uri="{BB962C8B-B14F-4D97-AF65-F5344CB8AC3E}">
        <p14:creationId xmlns:p14="http://schemas.microsoft.com/office/powerpoint/2010/main" val="971740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Water Cycle</a:t>
            </a:r>
            <a:endParaRPr lang="en-US" b="1" dirty="0"/>
          </a:p>
        </p:txBody>
      </p:sp>
      <p:sp>
        <p:nvSpPr>
          <p:cNvPr id="3" name="Content Placeholder 2"/>
          <p:cNvSpPr>
            <a:spLocks noGrp="1"/>
          </p:cNvSpPr>
          <p:nvPr>
            <p:ph idx="1"/>
          </p:nvPr>
        </p:nvSpPr>
        <p:spPr/>
        <p:txBody>
          <a:bodyPr>
            <a:normAutofit/>
          </a:bodyPr>
          <a:lstStyle/>
          <a:p>
            <a:pPr marL="795338" lvl="0" indent="-279400">
              <a:buNone/>
            </a:pPr>
            <a:r>
              <a:rPr lang="en-US" dirty="0" smtClean="0"/>
              <a:t>Precipitation-</a:t>
            </a:r>
            <a:r>
              <a:rPr lang="en-US" dirty="0" smtClean="0"/>
              <a:t>-</a:t>
            </a:r>
            <a:r>
              <a:rPr lang="en-US" b="1" u="sng" dirty="0" smtClean="0"/>
              <a:t>rain</a:t>
            </a:r>
            <a:r>
              <a:rPr lang="en-US" dirty="0" smtClean="0"/>
              <a:t>, </a:t>
            </a:r>
            <a:r>
              <a:rPr lang="en-US" b="1" u="sng" dirty="0" smtClean="0"/>
              <a:t>snow</a:t>
            </a:r>
            <a:r>
              <a:rPr lang="en-US" dirty="0" smtClean="0"/>
              <a:t>, </a:t>
            </a:r>
            <a:r>
              <a:rPr lang="en-US" b="1" u="sng" dirty="0" smtClean="0"/>
              <a:t>sleet</a:t>
            </a:r>
            <a:r>
              <a:rPr lang="en-US" dirty="0" smtClean="0"/>
              <a:t>, or </a:t>
            </a:r>
            <a:r>
              <a:rPr lang="en-US" b="1" u="sng" dirty="0" smtClean="0"/>
              <a:t>hail</a:t>
            </a:r>
            <a:endParaRPr lang="en-US" b="1" dirty="0" smtClean="0"/>
          </a:p>
          <a:p>
            <a:pPr marL="795338" lvl="0" indent="-279400">
              <a:buNone/>
            </a:pPr>
            <a:r>
              <a:rPr lang="en-US" b="1" dirty="0" smtClean="0"/>
              <a:t>		</a:t>
            </a:r>
            <a:r>
              <a:rPr lang="en-US" dirty="0" smtClean="0"/>
              <a:t>a. The sun heats the </a:t>
            </a:r>
            <a:r>
              <a:rPr lang="en-US" b="1" u="sng" dirty="0" smtClean="0"/>
              <a:t>atmosphere</a:t>
            </a:r>
            <a:r>
              <a:rPr lang="en-US" dirty="0" smtClean="0"/>
              <a:t>.</a:t>
            </a:r>
          </a:p>
          <a:p>
            <a:pPr marL="795338" lvl="0" indent="-279400">
              <a:buNone/>
            </a:pPr>
            <a:r>
              <a:rPr lang="en-US" dirty="0" smtClean="0"/>
              <a:t>		b. Warm, moist air rises and cools.</a:t>
            </a:r>
          </a:p>
          <a:p>
            <a:pPr marL="795338" lvl="0" indent="-279400">
              <a:buNone/>
            </a:pPr>
            <a:r>
              <a:rPr lang="en-US" dirty="0" smtClean="0"/>
              <a:t>		c. Eventually, the water vapor condenses into </a:t>
            </a:r>
            <a:r>
              <a:rPr lang="en-US" b="1" u="sng" dirty="0" smtClean="0"/>
              <a:t>clouds</a:t>
            </a:r>
            <a:r>
              <a:rPr lang="en-US" dirty="0" smtClean="0"/>
              <a:t>.</a:t>
            </a:r>
          </a:p>
          <a:p>
            <a:pPr marL="795338" lvl="0" indent="-279400">
              <a:buNone/>
            </a:pPr>
            <a:r>
              <a:rPr lang="en-US" dirty="0" smtClean="0"/>
              <a:t>    d. When the </a:t>
            </a:r>
            <a:r>
              <a:rPr lang="tr-TR" dirty="0" err="1" smtClean="0"/>
              <a:t>clouds</a:t>
            </a:r>
            <a:r>
              <a:rPr lang="en-US" dirty="0" smtClean="0"/>
              <a:t> </a:t>
            </a:r>
            <a:r>
              <a:rPr lang="en-US" dirty="0" smtClean="0"/>
              <a:t>become large enough, the water return to Earth’s surface.</a:t>
            </a:r>
          </a:p>
          <a:p>
            <a:endParaRPr lang="en-US" dirty="0"/>
          </a:p>
        </p:txBody>
      </p:sp>
    </p:spTree>
    <p:extLst>
      <p:ext uri="{BB962C8B-B14F-4D97-AF65-F5344CB8AC3E}">
        <p14:creationId xmlns:p14="http://schemas.microsoft.com/office/powerpoint/2010/main" val="3983460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Carbon Cycle</a:t>
            </a:r>
            <a:endParaRPr lang="en-US" b="1" dirty="0"/>
          </a:p>
        </p:txBody>
      </p:sp>
      <p:sp>
        <p:nvSpPr>
          <p:cNvPr id="3" name="Content Placeholder 2"/>
          <p:cNvSpPr>
            <a:spLocks noGrp="1"/>
          </p:cNvSpPr>
          <p:nvPr>
            <p:ph idx="1"/>
          </p:nvPr>
        </p:nvSpPr>
        <p:spPr>
          <a:xfrm>
            <a:off x="457200" y="1196752"/>
            <a:ext cx="8229600" cy="5040560"/>
          </a:xfrm>
        </p:spPr>
        <p:txBody>
          <a:bodyPr>
            <a:normAutofit fontScale="25000" lnSpcReduction="20000"/>
          </a:bodyPr>
          <a:lstStyle/>
          <a:p>
            <a:pPr lvl="0">
              <a:spcBef>
                <a:spcPts val="0"/>
              </a:spcBef>
              <a:spcAft>
                <a:spcPts val="600"/>
              </a:spcAft>
              <a:buNone/>
            </a:pPr>
            <a:r>
              <a:rPr lang="en-US" sz="12000" dirty="0" smtClean="0"/>
              <a:t>Every </a:t>
            </a:r>
            <a:r>
              <a:rPr lang="en-US" sz="12000" b="1" u="sng" dirty="0"/>
              <a:t>organic</a:t>
            </a:r>
            <a:r>
              <a:rPr lang="en-US" sz="12000" dirty="0"/>
              <a:t> molecule contains the element </a:t>
            </a:r>
            <a:r>
              <a:rPr lang="en-US" sz="12000" b="1" u="sng" dirty="0"/>
              <a:t>carbon</a:t>
            </a:r>
            <a:r>
              <a:rPr lang="en-US" sz="12000" dirty="0" smtClean="0"/>
              <a:t>.</a:t>
            </a:r>
            <a:r>
              <a:rPr lang="tr-TR" sz="12000" dirty="0" smtClean="0"/>
              <a:t> </a:t>
            </a:r>
          </a:p>
          <a:p>
            <a:pPr lvl="0">
              <a:spcBef>
                <a:spcPts val="0"/>
              </a:spcBef>
              <a:spcAft>
                <a:spcPts val="600"/>
              </a:spcAft>
              <a:buNone/>
            </a:pPr>
            <a:r>
              <a:rPr lang="en-US" sz="12000" dirty="0" smtClean="0"/>
              <a:t>	</a:t>
            </a:r>
            <a:r>
              <a:rPr lang="tr-TR" sz="12000" dirty="0"/>
              <a:t>	</a:t>
            </a:r>
            <a:r>
              <a:rPr lang="en-US" sz="12000" b="1" u="sng" dirty="0" smtClean="0"/>
              <a:t>carbon</a:t>
            </a:r>
            <a:r>
              <a:rPr lang="en-US" sz="12000" dirty="0" smtClean="0"/>
              <a:t>  </a:t>
            </a:r>
            <a:r>
              <a:rPr lang="en-US" sz="12000" b="1" u="sng" dirty="0"/>
              <a:t>dioxide</a:t>
            </a:r>
            <a:r>
              <a:rPr lang="en-US" sz="12000" dirty="0"/>
              <a:t> gas </a:t>
            </a:r>
            <a:r>
              <a:rPr lang="en-US" sz="12000" dirty="0" smtClean="0"/>
              <a:t>	(</a:t>
            </a:r>
            <a:r>
              <a:rPr lang="en-US" sz="12000" dirty="0"/>
              <a:t>CO</a:t>
            </a:r>
            <a:r>
              <a:rPr lang="en-US" sz="12000" baseline="-25000" dirty="0"/>
              <a:t>2</a:t>
            </a:r>
            <a:r>
              <a:rPr lang="en-US" sz="12000" dirty="0"/>
              <a:t>), an </a:t>
            </a:r>
            <a:r>
              <a:rPr lang="en-US" sz="12000" dirty="0" smtClean="0"/>
              <a:t>important component </a:t>
            </a:r>
            <a:r>
              <a:rPr lang="en-US" sz="12000" dirty="0"/>
              <a:t>of the </a:t>
            </a:r>
            <a:r>
              <a:rPr lang="en-US" sz="12000" dirty="0" smtClean="0"/>
              <a:t>	</a:t>
            </a:r>
            <a:r>
              <a:rPr lang="en-US" sz="12000" b="1" u="sng" dirty="0" smtClean="0"/>
              <a:t>atmosphere</a:t>
            </a:r>
            <a:r>
              <a:rPr lang="en-US" sz="12000" dirty="0"/>
              <a:t>.</a:t>
            </a:r>
          </a:p>
          <a:p>
            <a:pPr lvl="0">
              <a:buNone/>
            </a:pPr>
            <a:r>
              <a:rPr lang="tr-TR" sz="12000" dirty="0"/>
              <a:t>	</a:t>
            </a:r>
            <a:r>
              <a:rPr lang="tr-TR" sz="12000" dirty="0" smtClean="0"/>
              <a:t>	</a:t>
            </a:r>
            <a:r>
              <a:rPr lang="en-US" sz="12000" dirty="0" smtClean="0"/>
              <a:t>Carbon </a:t>
            </a:r>
            <a:r>
              <a:rPr lang="en-US" sz="12000" dirty="0"/>
              <a:t>dioxide is taken in by plants during </a:t>
            </a:r>
            <a:r>
              <a:rPr lang="en-US" sz="12000" dirty="0" smtClean="0"/>
              <a:t>	</a:t>
            </a:r>
            <a:r>
              <a:rPr lang="en-US" sz="12000" b="1" u="sng" dirty="0" smtClean="0"/>
              <a:t>photosynthesis</a:t>
            </a:r>
            <a:r>
              <a:rPr lang="en-US" sz="12000" dirty="0" smtClean="0"/>
              <a:t> and is given </a:t>
            </a:r>
            <a:r>
              <a:rPr lang="en-US" sz="12000" dirty="0"/>
              <a:t>off by plants and </a:t>
            </a:r>
            <a:r>
              <a:rPr lang="en-US" sz="12000" dirty="0" smtClean="0"/>
              <a:t>	animals </a:t>
            </a:r>
            <a:r>
              <a:rPr lang="en-US" sz="12000" dirty="0"/>
              <a:t>during </a:t>
            </a:r>
            <a:r>
              <a:rPr lang="en-US" sz="12000" b="1" u="sng" dirty="0"/>
              <a:t>cellular </a:t>
            </a:r>
            <a:r>
              <a:rPr lang="en-US" sz="12000" b="1" u="sng" dirty="0" smtClean="0"/>
              <a:t>respiration</a:t>
            </a:r>
            <a:r>
              <a:rPr lang="en-US" sz="12000" dirty="0" smtClean="0"/>
              <a:t>.</a:t>
            </a:r>
            <a:endParaRPr lang="tr-TR" sz="12000" dirty="0"/>
          </a:p>
          <a:p>
            <a:pPr lvl="0">
              <a:buNone/>
            </a:pPr>
            <a:r>
              <a:rPr lang="en-US" sz="12000" dirty="0" smtClean="0"/>
              <a:t>Carbon</a:t>
            </a:r>
            <a:r>
              <a:rPr lang="tr-TR" sz="12000" dirty="0" smtClean="0"/>
              <a:t> </a:t>
            </a:r>
            <a:r>
              <a:rPr lang="en-US" sz="12000" dirty="0" smtClean="0"/>
              <a:t>cycle:</a:t>
            </a:r>
            <a:r>
              <a:rPr lang="tr-TR" sz="12000" dirty="0" smtClean="0"/>
              <a:t> </a:t>
            </a:r>
            <a:r>
              <a:rPr lang="en-US" sz="12000" dirty="0" smtClean="0"/>
              <a:t>Biological </a:t>
            </a:r>
            <a:r>
              <a:rPr lang="en-US" sz="12000" dirty="0"/>
              <a:t>processes, such as </a:t>
            </a:r>
            <a:r>
              <a:rPr lang="en-US" sz="12000" b="1" u="sng" dirty="0"/>
              <a:t>photosynthesis</a:t>
            </a:r>
            <a:r>
              <a:rPr lang="en-US" sz="12000" dirty="0"/>
              <a:t>, </a:t>
            </a:r>
            <a:r>
              <a:rPr lang="en-US" sz="12000" dirty="0" smtClean="0"/>
              <a:t>	</a:t>
            </a:r>
            <a:r>
              <a:rPr lang="en-US" sz="12000" b="1" u="sng" dirty="0" smtClean="0"/>
              <a:t>cellular respiration</a:t>
            </a:r>
            <a:r>
              <a:rPr lang="en-US" sz="12000" dirty="0"/>
              <a:t>, </a:t>
            </a:r>
            <a:r>
              <a:rPr lang="en-US" sz="12000" dirty="0" smtClean="0"/>
              <a:t>and </a:t>
            </a:r>
            <a:r>
              <a:rPr lang="en-US" sz="12000" b="1" u="sng" dirty="0"/>
              <a:t>decomposition</a:t>
            </a:r>
            <a:r>
              <a:rPr lang="en-US" sz="12000" dirty="0"/>
              <a:t>, take </a:t>
            </a:r>
            <a:r>
              <a:rPr lang="en-US" sz="12000" dirty="0" smtClean="0"/>
              <a:t>	up </a:t>
            </a:r>
            <a:r>
              <a:rPr lang="en-US" sz="12000" dirty="0"/>
              <a:t>and release </a:t>
            </a:r>
            <a:r>
              <a:rPr lang="en-US" sz="12000" dirty="0" smtClean="0"/>
              <a:t>carbon </a:t>
            </a:r>
            <a:r>
              <a:rPr lang="en-US" sz="12000" dirty="0"/>
              <a:t>and oxygen.</a:t>
            </a:r>
          </a:p>
          <a:p>
            <a:pPr lvl="0">
              <a:spcBef>
                <a:spcPts val="24"/>
              </a:spcBef>
              <a:buNone/>
            </a:pPr>
            <a:r>
              <a:rPr lang="en-US" sz="12000" dirty="0" smtClean="0"/>
              <a:t>	</a:t>
            </a:r>
            <a:endParaRPr lang="en-US" sz="12000" dirty="0"/>
          </a:p>
        </p:txBody>
      </p:sp>
    </p:spTree>
    <p:extLst>
      <p:ext uri="{BB962C8B-B14F-4D97-AF65-F5344CB8AC3E}">
        <p14:creationId xmlns:p14="http://schemas.microsoft.com/office/powerpoint/2010/main" val="177965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Carbon Cycle</a:t>
            </a:r>
            <a:endParaRPr lang="en-US" b="1" dirty="0"/>
          </a:p>
        </p:txBody>
      </p:sp>
      <p:sp>
        <p:nvSpPr>
          <p:cNvPr id="3" name="Content Placeholder 2"/>
          <p:cNvSpPr>
            <a:spLocks noGrp="1"/>
          </p:cNvSpPr>
          <p:nvPr>
            <p:ph idx="1"/>
          </p:nvPr>
        </p:nvSpPr>
        <p:spPr/>
        <p:txBody>
          <a:bodyPr>
            <a:normAutofit fontScale="85000" lnSpcReduction="10000"/>
          </a:bodyPr>
          <a:lstStyle/>
          <a:p>
            <a:pPr lvl="0">
              <a:spcBef>
                <a:spcPts val="24"/>
              </a:spcBef>
              <a:buNone/>
            </a:pPr>
            <a:r>
              <a:rPr lang="en-US" dirty="0" smtClean="0"/>
              <a:t>Geochemical </a:t>
            </a:r>
            <a:r>
              <a:rPr lang="en-US" dirty="0" smtClean="0"/>
              <a:t>processes, such as erosion and 	volcanic activity, release carbon dioxide into 	the atmosphere and </a:t>
            </a:r>
            <a:r>
              <a:rPr lang="en-US" dirty="0" smtClean="0"/>
              <a:t>oceans.</a:t>
            </a:r>
            <a:endParaRPr lang="tr-TR" dirty="0" smtClean="0"/>
          </a:p>
          <a:p>
            <a:pPr lvl="0">
              <a:spcBef>
                <a:spcPts val="24"/>
              </a:spcBef>
              <a:buNone/>
            </a:pPr>
            <a:r>
              <a:rPr lang="en-US" dirty="0" smtClean="0"/>
              <a:t>Mixed </a:t>
            </a:r>
            <a:r>
              <a:rPr lang="en-US" dirty="0" smtClean="0"/>
              <a:t>biogeochemical processes, such as the 	burial and decomposition of </a:t>
            </a:r>
            <a:r>
              <a:rPr lang="en-US" b="1" u="sng" dirty="0" smtClean="0"/>
              <a:t>dead</a:t>
            </a:r>
            <a:r>
              <a:rPr lang="en-US" dirty="0" smtClean="0"/>
              <a:t> </a:t>
            </a:r>
            <a:r>
              <a:rPr lang="en-US" b="1" u="sng" dirty="0" smtClean="0"/>
              <a:t>organisms</a:t>
            </a:r>
            <a:r>
              <a:rPr lang="en-US" dirty="0" smtClean="0"/>
              <a:t> 	and their conversion under pressure into </a:t>
            </a:r>
            <a:r>
              <a:rPr lang="en-US" b="1" u="sng" dirty="0" smtClean="0"/>
              <a:t>coal</a:t>
            </a:r>
            <a:r>
              <a:rPr lang="en-US" dirty="0" smtClean="0"/>
              <a:t> 	and </a:t>
            </a:r>
            <a:r>
              <a:rPr lang="en-US" b="1" u="sng" dirty="0" smtClean="0"/>
              <a:t>petroleum</a:t>
            </a:r>
            <a:r>
              <a:rPr lang="en-US" dirty="0" smtClean="0"/>
              <a:t> (fossil fuels), store carbon 	underground.</a:t>
            </a:r>
          </a:p>
          <a:p>
            <a:pPr lvl="0">
              <a:buNone/>
            </a:pPr>
            <a:r>
              <a:rPr lang="en-US" dirty="0" smtClean="0"/>
              <a:t>Human </a:t>
            </a:r>
            <a:r>
              <a:rPr lang="en-US" dirty="0" smtClean="0"/>
              <a:t>activities, such as </a:t>
            </a:r>
            <a:r>
              <a:rPr lang="en-US" b="1" u="sng" dirty="0" smtClean="0"/>
              <a:t>mining</a:t>
            </a:r>
            <a:r>
              <a:rPr lang="en-US" dirty="0" smtClean="0"/>
              <a:t>, cutting and 	</a:t>
            </a:r>
            <a:r>
              <a:rPr lang="en-US" b="1" u="sng" dirty="0" smtClean="0"/>
              <a:t>burning</a:t>
            </a:r>
            <a:r>
              <a:rPr lang="en-US" dirty="0" smtClean="0"/>
              <a:t> forests, and burning </a:t>
            </a:r>
            <a:r>
              <a:rPr lang="en-US" b="1" u="sng" dirty="0" smtClean="0"/>
              <a:t>fossil</a:t>
            </a:r>
            <a:r>
              <a:rPr lang="en-US" dirty="0" smtClean="0"/>
              <a:t> </a:t>
            </a:r>
            <a:r>
              <a:rPr lang="en-US" b="1" u="sng" dirty="0" smtClean="0"/>
              <a:t>fuels</a:t>
            </a:r>
            <a:r>
              <a:rPr lang="en-US" dirty="0" smtClean="0"/>
              <a:t>, 	release carbon dioxide into the atmosphere.</a:t>
            </a:r>
          </a:p>
          <a:p>
            <a:endParaRPr lang="en-US" dirty="0"/>
          </a:p>
        </p:txBody>
      </p:sp>
    </p:spTree>
    <p:extLst>
      <p:ext uri="{BB962C8B-B14F-4D97-AF65-F5344CB8AC3E}">
        <p14:creationId xmlns:p14="http://schemas.microsoft.com/office/powerpoint/2010/main" val="2276334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grayscl/>
          </a:blip>
          <a:srcRect/>
          <a:stretch>
            <a:fillRect/>
          </a:stretch>
        </p:blipFill>
        <p:spPr bwMode="auto">
          <a:xfrm>
            <a:off x="228600" y="304800"/>
            <a:ext cx="8686800" cy="6400800"/>
          </a:xfrm>
          <a:prstGeom prst="rect">
            <a:avLst/>
          </a:prstGeom>
          <a:noFill/>
          <a:ln w="9525">
            <a:noFill/>
            <a:miter lim="800000"/>
            <a:headEnd/>
            <a:tailEnd/>
          </a:ln>
        </p:spPr>
      </p:pic>
      <p:sp>
        <p:nvSpPr>
          <p:cNvPr id="1027" name="Text Box 3"/>
          <p:cNvSpPr txBox="1">
            <a:spLocks noChangeArrowheads="1"/>
          </p:cNvSpPr>
          <p:nvPr/>
        </p:nvSpPr>
        <p:spPr bwMode="auto">
          <a:xfrm>
            <a:off x="3313120" y="381000"/>
            <a:ext cx="2360784" cy="533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C00000"/>
                </a:solidFill>
                <a:effectLst/>
                <a:latin typeface="Calibri" pitchFamily="34" charset="0"/>
                <a:cs typeface="Arial" pitchFamily="34" charset="0"/>
              </a:rPr>
              <a:t>CO</a:t>
            </a:r>
            <a:r>
              <a:rPr kumimoji="0" lang="en-US" sz="2000" b="1" i="0" u="none" strike="noStrike" cap="none" normalizeH="0" baseline="-25000" dirty="0" smtClean="0">
                <a:ln>
                  <a:noFill/>
                </a:ln>
                <a:solidFill>
                  <a:srgbClr val="C00000"/>
                </a:solidFill>
                <a:effectLst/>
                <a:latin typeface="Calibri" pitchFamily="34" charset="0"/>
                <a:cs typeface="Arial" pitchFamily="34" charset="0"/>
              </a:rPr>
              <a:t>2 </a:t>
            </a:r>
            <a:r>
              <a:rPr kumimoji="0" lang="en-US" sz="2000" b="1" i="0" u="none" strike="noStrike" cap="none" normalizeH="0" baseline="0" dirty="0" smtClean="0">
                <a:ln>
                  <a:noFill/>
                </a:ln>
                <a:solidFill>
                  <a:srgbClr val="C00000"/>
                </a:solidFill>
                <a:effectLst/>
                <a:latin typeface="Calibri" pitchFamily="34" charset="0"/>
                <a:cs typeface="Arial" pitchFamily="34" charset="0"/>
              </a:rPr>
              <a:t>in Atmosphere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5867400" y="1752600"/>
            <a:ext cx="1873078" cy="4536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C00000"/>
                </a:solidFill>
                <a:effectLst/>
                <a:latin typeface="Calibri" pitchFamily="34" charset="0"/>
                <a:cs typeface="Arial" pitchFamily="34" charset="0"/>
              </a:rPr>
              <a:t>Photosynthesis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3309479" y="1295400"/>
            <a:ext cx="2405521" cy="4536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C00000"/>
                </a:solidFill>
                <a:effectLst/>
                <a:latin typeface="Calibri" pitchFamily="34" charset="0"/>
                <a:cs typeface="Arial" pitchFamily="34" charset="0"/>
              </a:rPr>
              <a:t>Cellular Respiration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3500996" y="5943600"/>
            <a:ext cx="1924749" cy="70718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Calibri" pitchFamily="34" charset="0"/>
                <a:cs typeface="Arial" pitchFamily="34" charset="0"/>
              </a:rPr>
              <a:t>Decomposition of dead organisms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838200" y="5943600"/>
            <a:ext cx="2161836" cy="4536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C00000"/>
                </a:solidFill>
                <a:effectLst/>
                <a:latin typeface="Calibri" pitchFamily="34" charset="0"/>
                <a:cs typeface="Arial" pitchFamily="34" charset="0"/>
              </a:rPr>
              <a:t>Coal and Petroleum</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Text Box 8"/>
          <p:cNvSpPr txBox="1">
            <a:spLocks noChangeArrowheads="1"/>
          </p:cNvSpPr>
          <p:nvPr/>
        </p:nvSpPr>
        <p:spPr bwMode="auto">
          <a:xfrm>
            <a:off x="190378" y="533400"/>
            <a:ext cx="1406316" cy="667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C00000"/>
                </a:solidFill>
                <a:effectLst/>
                <a:latin typeface="Calibri" pitchFamily="34" charset="0"/>
                <a:cs typeface="Arial" pitchFamily="34" charset="0"/>
              </a:rPr>
              <a:t>Burning of Fossil Fuels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8614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2"/>
                                        </p:tgtEl>
                                        <p:attrNameLst>
                                          <p:attrName>style.visibility</p:attrName>
                                        </p:attrNameLst>
                                      </p:cBhvr>
                                      <p:to>
                                        <p:strVal val="visible"/>
                                      </p:to>
                                    </p:set>
                                    <p:anim calcmode="lin" valueType="num">
                                      <p:cBhvr additive="base">
                                        <p:cTn id="13" dur="500" fill="hold"/>
                                        <p:tgtEl>
                                          <p:spTgt spid="1032"/>
                                        </p:tgtEl>
                                        <p:attrNameLst>
                                          <p:attrName>ppt_x</p:attrName>
                                        </p:attrNameLst>
                                      </p:cBhvr>
                                      <p:tavLst>
                                        <p:tav tm="0">
                                          <p:val>
                                            <p:strVal val="#ppt_x"/>
                                          </p:val>
                                        </p:tav>
                                        <p:tav tm="100000">
                                          <p:val>
                                            <p:strVal val="#ppt_x"/>
                                          </p:val>
                                        </p:tav>
                                      </p:tavLst>
                                    </p:anim>
                                    <p:anim calcmode="lin" valueType="num">
                                      <p:cBhvr additive="base">
                                        <p:cTn id="1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additive="base">
                                        <p:cTn id="31" dur="500" fill="hold"/>
                                        <p:tgtEl>
                                          <p:spTgt spid="1030"/>
                                        </p:tgtEl>
                                        <p:attrNameLst>
                                          <p:attrName>ppt_x</p:attrName>
                                        </p:attrNameLst>
                                      </p:cBhvr>
                                      <p:tavLst>
                                        <p:tav tm="0">
                                          <p:val>
                                            <p:strVal val="#ppt_x"/>
                                          </p:val>
                                        </p:tav>
                                        <p:tav tm="100000">
                                          <p:val>
                                            <p:strVal val="#ppt_x"/>
                                          </p:val>
                                        </p:tav>
                                      </p:tavLst>
                                    </p:anim>
                                    <p:anim calcmode="lin" valueType="num">
                                      <p:cBhvr additive="base">
                                        <p:cTn id="3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31"/>
                                        </p:tgtEl>
                                        <p:attrNameLst>
                                          <p:attrName>style.visibility</p:attrName>
                                        </p:attrNameLst>
                                      </p:cBhvr>
                                      <p:to>
                                        <p:strVal val="visible"/>
                                      </p:to>
                                    </p:set>
                                    <p:anim calcmode="lin" valueType="num">
                                      <p:cBhvr additive="base">
                                        <p:cTn id="37" dur="500" fill="hold"/>
                                        <p:tgtEl>
                                          <p:spTgt spid="1031"/>
                                        </p:tgtEl>
                                        <p:attrNameLst>
                                          <p:attrName>ppt_x</p:attrName>
                                        </p:attrNameLst>
                                      </p:cBhvr>
                                      <p:tavLst>
                                        <p:tav tm="0">
                                          <p:val>
                                            <p:strVal val="#ppt_x"/>
                                          </p:val>
                                        </p:tav>
                                        <p:tav tm="100000">
                                          <p:val>
                                            <p:strVal val="#ppt_x"/>
                                          </p:val>
                                        </p:tav>
                                      </p:tavLst>
                                    </p:anim>
                                    <p:anim calcmode="lin" valueType="num">
                                      <p:cBhvr additive="base">
                                        <p:cTn id="3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P spid="1028" grpId="0" animBg="1"/>
      <p:bldP spid="1029" grpId="0" animBg="1"/>
      <p:bldP spid="1030" grpId="0" animBg="1"/>
      <p:bldP spid="1031" grpId="0" animBg="1"/>
      <p:bldP spid="10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Nitrogen</a:t>
            </a:r>
            <a:r>
              <a:rPr lang="tr-TR" dirty="0" smtClean="0"/>
              <a:t> </a:t>
            </a:r>
            <a:r>
              <a:rPr lang="tr-TR" dirty="0" err="1" smtClean="0"/>
              <a:t>cycle</a:t>
            </a:r>
            <a:endParaRPr lang="en-US" dirty="0"/>
          </a:p>
        </p:txBody>
      </p:sp>
      <p:sp>
        <p:nvSpPr>
          <p:cNvPr id="3" name="İçerik Yer Tutucusu 2"/>
          <p:cNvSpPr>
            <a:spLocks noGrp="1"/>
          </p:cNvSpPr>
          <p:nvPr>
            <p:ph idx="1"/>
          </p:nvPr>
        </p:nvSpPr>
        <p:spPr/>
        <p:txBody>
          <a:bodyPr/>
          <a:lstStyle/>
          <a:p>
            <a:r>
              <a:rPr lang="tr-TR" dirty="0" smtClean="0"/>
              <a:t>N</a:t>
            </a:r>
            <a:r>
              <a:rPr lang="en-US" dirty="0" err="1" smtClean="0"/>
              <a:t>itrogen</a:t>
            </a:r>
            <a:r>
              <a:rPr lang="en-US" dirty="0"/>
              <a:t> is converted into multiple chemical forms as it circulates among the </a:t>
            </a:r>
            <a:r>
              <a:rPr lang="en-US" u="sng" dirty="0"/>
              <a:t>atmosphere</a:t>
            </a:r>
            <a:r>
              <a:rPr lang="en-US" dirty="0"/>
              <a:t>, </a:t>
            </a:r>
            <a:r>
              <a:rPr lang="en-US" u="sng" dirty="0"/>
              <a:t>terrestrial</a:t>
            </a:r>
            <a:r>
              <a:rPr lang="en-US" dirty="0"/>
              <a:t>, and </a:t>
            </a:r>
            <a:r>
              <a:rPr lang="en-US" u="sng" dirty="0"/>
              <a:t>marine </a:t>
            </a:r>
            <a:r>
              <a:rPr lang="en-US" u="sng" dirty="0" smtClean="0"/>
              <a:t>ecosystems</a:t>
            </a:r>
            <a:r>
              <a:rPr lang="en-US" dirty="0" smtClean="0"/>
              <a:t>.</a:t>
            </a:r>
            <a:endParaRPr lang="tr-TR" dirty="0" smtClean="0"/>
          </a:p>
          <a:p>
            <a:r>
              <a:rPr lang="tr-TR" dirty="0" err="1" smtClean="0"/>
              <a:t>It</a:t>
            </a:r>
            <a:r>
              <a:rPr lang="tr-TR" dirty="0" smtClean="0"/>
              <a:t> </a:t>
            </a:r>
            <a:r>
              <a:rPr lang="tr-TR" dirty="0" err="1" smtClean="0"/>
              <a:t>includes</a:t>
            </a:r>
            <a:r>
              <a:rPr lang="tr-TR" dirty="0" smtClean="0"/>
              <a:t> </a:t>
            </a:r>
            <a:r>
              <a:rPr lang="tr-TR" dirty="0" err="1" smtClean="0"/>
              <a:t>both</a:t>
            </a:r>
            <a:r>
              <a:rPr lang="tr-TR" dirty="0" smtClean="0"/>
              <a:t>; </a:t>
            </a:r>
            <a:r>
              <a:rPr lang="en-US" dirty="0"/>
              <a:t>biological and physical </a:t>
            </a:r>
            <a:r>
              <a:rPr lang="en-US" dirty="0" smtClean="0"/>
              <a:t>processes</a:t>
            </a:r>
            <a:r>
              <a:rPr lang="tr-TR" dirty="0" smtClean="0"/>
              <a:t>.</a:t>
            </a:r>
            <a:endParaRPr lang="en-US" dirty="0"/>
          </a:p>
          <a:p>
            <a:r>
              <a:rPr lang="en-US" b="1" dirty="0"/>
              <a:t>nitrogen cycle</a:t>
            </a:r>
            <a:r>
              <a:rPr lang="tr-TR" b="1" dirty="0"/>
              <a:t>: </a:t>
            </a:r>
            <a:r>
              <a:rPr lang="en-US" b="1" dirty="0"/>
              <a:t>fixation, ammonification, nitrification, and denitrification</a:t>
            </a:r>
            <a:r>
              <a:rPr lang="en-US" b="1" dirty="0" smtClean="0"/>
              <a:t>.</a:t>
            </a:r>
            <a:endParaRPr lang="en-US" b="1"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24</a:t>
            </a:fld>
            <a:endParaRPr lang="es-ES" altLang="tr-TR"/>
          </a:p>
        </p:txBody>
      </p:sp>
    </p:spTree>
    <p:extLst>
      <p:ext uri="{BB962C8B-B14F-4D97-AF65-F5344CB8AC3E}">
        <p14:creationId xmlns:p14="http://schemas.microsoft.com/office/powerpoint/2010/main" val="2874933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25</a:t>
            </a:fld>
            <a:endParaRPr lang="es-ES" altLang="tr-TR"/>
          </a:p>
        </p:txBody>
      </p:sp>
      <p:pic>
        <p:nvPicPr>
          <p:cNvPr id="7" name="Resim 6"/>
          <p:cNvPicPr>
            <a:picLocks noChangeAspect="1"/>
          </p:cNvPicPr>
          <p:nvPr/>
        </p:nvPicPr>
        <p:blipFill rotWithShape="1">
          <a:blip r:embed="rId2"/>
          <a:srcRect t="8331" r="70668" b="11572"/>
          <a:stretch/>
        </p:blipFill>
        <p:spPr>
          <a:xfrm>
            <a:off x="179512" y="164017"/>
            <a:ext cx="8730207" cy="6701682"/>
          </a:xfrm>
          <a:prstGeom prst="rect">
            <a:avLst/>
          </a:prstGeom>
        </p:spPr>
      </p:pic>
      <p:sp>
        <p:nvSpPr>
          <p:cNvPr id="8" name="Dikdörtgen 7"/>
          <p:cNvSpPr/>
          <p:nvPr/>
        </p:nvSpPr>
        <p:spPr>
          <a:xfrm>
            <a:off x="323528" y="548680"/>
            <a:ext cx="2808312" cy="43924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088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Nitrogen</a:t>
            </a:r>
            <a:r>
              <a:rPr lang="tr-TR" dirty="0" smtClean="0"/>
              <a:t> </a:t>
            </a:r>
            <a:r>
              <a:rPr lang="tr-TR" dirty="0" err="1" smtClean="0"/>
              <a:t>fixation</a:t>
            </a:r>
            <a:endParaRPr lang="en-US" dirty="0"/>
          </a:p>
        </p:txBody>
      </p:sp>
      <p:sp>
        <p:nvSpPr>
          <p:cNvPr id="3" name="İçerik Yer Tutucusu 2"/>
          <p:cNvSpPr>
            <a:spLocks noGrp="1"/>
          </p:cNvSpPr>
          <p:nvPr>
            <p:ph idx="1"/>
          </p:nvPr>
        </p:nvSpPr>
        <p:spPr>
          <a:xfrm>
            <a:off x="3157188" y="1268760"/>
            <a:ext cx="5986811" cy="4525963"/>
          </a:xfrm>
        </p:spPr>
        <p:txBody>
          <a:bodyPr/>
          <a:lstStyle/>
          <a:p>
            <a:r>
              <a:rPr lang="en-US" dirty="0"/>
              <a:t>Conversion of nitrogen into nitrates and nitrites through atmospheric, industrial and biological processes </a:t>
            </a:r>
            <a:r>
              <a:rPr lang="en-US" dirty="0" smtClean="0"/>
              <a:t>is </a:t>
            </a:r>
            <a:r>
              <a:rPr lang="en-US" dirty="0"/>
              <a:t>known as nitrogen fixation</a:t>
            </a:r>
            <a:r>
              <a:rPr lang="en-US" dirty="0" smtClean="0"/>
              <a:t>.</a:t>
            </a:r>
            <a:endParaRPr lang="tr-TR" dirty="0" smtClean="0"/>
          </a:p>
          <a:p>
            <a:r>
              <a:rPr lang="en-US" dirty="0"/>
              <a:t> lightning </a:t>
            </a:r>
            <a:r>
              <a:rPr lang="en-US" dirty="0" smtClean="0"/>
              <a:t>strikes</a:t>
            </a:r>
            <a:r>
              <a:rPr lang="tr-TR" dirty="0" smtClean="0"/>
              <a:t> </a:t>
            </a:r>
            <a:r>
              <a:rPr lang="tr-TR" dirty="0" err="1" smtClean="0"/>
              <a:t>and</a:t>
            </a:r>
            <a:r>
              <a:rPr lang="tr-TR" dirty="0" smtClean="0"/>
              <a:t> </a:t>
            </a:r>
            <a:r>
              <a:rPr lang="tr-TR" dirty="0" err="1" smtClean="0"/>
              <a:t>bacteria</a:t>
            </a:r>
            <a:endParaRPr lang="tr-TR" dirty="0" smtClean="0"/>
          </a:p>
          <a:p>
            <a:r>
              <a:rPr lang="en-US" sz="2400" i="1" dirty="0" err="1" smtClean="0"/>
              <a:t>Azotobacter</a:t>
            </a:r>
            <a:r>
              <a:rPr lang="tr-TR" sz="2400" i="1" dirty="0" smtClean="0"/>
              <a:t>: </a:t>
            </a:r>
            <a:r>
              <a:rPr lang="en-US" sz="2400" i="1" dirty="0" smtClean="0"/>
              <a:t>Rhizobium</a:t>
            </a:r>
            <a:r>
              <a:rPr lang="en-US" sz="2400" dirty="0" smtClean="0"/>
              <a:t>. </a:t>
            </a:r>
            <a:r>
              <a:rPr lang="en-US" sz="2400" dirty="0"/>
              <a:t>Symbiotic nitrogen-fixing </a:t>
            </a:r>
            <a:r>
              <a:rPr lang="en-US" sz="2400" dirty="0" smtClean="0"/>
              <a:t>bacteria</a:t>
            </a:r>
            <a:r>
              <a:rPr lang="en-US" sz="2400" dirty="0"/>
              <a:t> usually live in the root nodules of legumes (such as peas, alfalfa, and locust trees).</a:t>
            </a:r>
            <a:endParaRPr lang="en-US" sz="2400"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26</a:t>
            </a:fld>
            <a:endParaRPr lang="es-ES" altLang="tr-TR"/>
          </a:p>
        </p:txBody>
      </p:sp>
      <p:pic>
        <p:nvPicPr>
          <p:cNvPr id="5" name="Resim 4"/>
          <p:cNvPicPr>
            <a:picLocks noChangeAspect="1"/>
          </p:cNvPicPr>
          <p:nvPr/>
        </p:nvPicPr>
        <p:blipFill rotWithShape="1">
          <a:blip r:embed="rId2"/>
          <a:srcRect t="8331" r="89838" b="38877"/>
          <a:stretch/>
        </p:blipFill>
        <p:spPr>
          <a:xfrm>
            <a:off x="107504" y="1268760"/>
            <a:ext cx="3024336" cy="4417111"/>
          </a:xfrm>
          <a:prstGeom prst="rect">
            <a:avLst/>
          </a:prstGeom>
        </p:spPr>
      </p:pic>
    </p:spTree>
    <p:extLst>
      <p:ext uri="{BB962C8B-B14F-4D97-AF65-F5344CB8AC3E}">
        <p14:creationId xmlns:p14="http://schemas.microsoft.com/office/powerpoint/2010/main" val="3258787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27</a:t>
            </a:fld>
            <a:endParaRPr lang="es-ES" altLang="tr-TR"/>
          </a:p>
        </p:txBody>
      </p:sp>
      <p:pic>
        <p:nvPicPr>
          <p:cNvPr id="7" name="Resim 6"/>
          <p:cNvPicPr>
            <a:picLocks noChangeAspect="1"/>
          </p:cNvPicPr>
          <p:nvPr/>
        </p:nvPicPr>
        <p:blipFill rotWithShape="1">
          <a:blip r:embed="rId2"/>
          <a:srcRect t="8331" r="70668" b="11572"/>
          <a:stretch/>
        </p:blipFill>
        <p:spPr>
          <a:xfrm>
            <a:off x="179512" y="164017"/>
            <a:ext cx="8730207" cy="6701682"/>
          </a:xfrm>
          <a:prstGeom prst="rect">
            <a:avLst/>
          </a:prstGeom>
        </p:spPr>
      </p:pic>
      <p:sp>
        <p:nvSpPr>
          <p:cNvPr id="6" name="Dikdörtgen 5"/>
          <p:cNvSpPr/>
          <p:nvPr/>
        </p:nvSpPr>
        <p:spPr>
          <a:xfrm>
            <a:off x="5017840" y="476672"/>
            <a:ext cx="3668960" cy="4104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786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Nitrogen</a:t>
            </a:r>
            <a:r>
              <a:rPr lang="tr-TR" dirty="0" smtClean="0"/>
              <a:t> </a:t>
            </a:r>
            <a:r>
              <a:rPr lang="tr-TR" dirty="0" err="1" smtClean="0"/>
              <a:t>assimilation</a:t>
            </a:r>
            <a:endParaRPr lang="en-US" dirty="0"/>
          </a:p>
        </p:txBody>
      </p:sp>
      <p:sp>
        <p:nvSpPr>
          <p:cNvPr id="3" name="İçerik Yer Tutucusu 2"/>
          <p:cNvSpPr>
            <a:spLocks noGrp="1"/>
          </p:cNvSpPr>
          <p:nvPr>
            <p:ph idx="1"/>
          </p:nvPr>
        </p:nvSpPr>
        <p:spPr/>
        <p:txBody>
          <a:bodyPr/>
          <a:lstStyle/>
          <a:p>
            <a:r>
              <a:rPr lang="en-US" dirty="0"/>
              <a:t>Plants can absorb nitrate or ammonium from the soil via their root hairs. If nitrate is absorbed, it is first reduced to nitrite ions and then ammonium ions for incorporation into amino acids, nucleic acids, and </a:t>
            </a:r>
            <a:r>
              <a:rPr lang="en-US" dirty="0" smtClean="0"/>
              <a:t>chlorophyll.</a:t>
            </a:r>
            <a:r>
              <a:rPr lang="tr-TR" baseline="30000" dirty="0"/>
              <a:t> </a:t>
            </a:r>
            <a:endParaRPr lang="tr-TR" baseline="30000" dirty="0" smtClean="0"/>
          </a:p>
          <a:p>
            <a:r>
              <a:rPr lang="en-US" dirty="0" smtClean="0"/>
              <a:t>In </a:t>
            </a:r>
            <a:r>
              <a:rPr lang="en-US" dirty="0"/>
              <a:t>plants that have a symbiotic relationship with rhizobia, some nitrogen is assimilated in the form of ammonium ions directly from the </a:t>
            </a:r>
            <a:r>
              <a:rPr lang="en-US" b="1" dirty="0"/>
              <a:t>nodules</a:t>
            </a:r>
            <a:r>
              <a:rPr lang="en-US" dirty="0"/>
              <a:t>. </a:t>
            </a:r>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28</a:t>
            </a:fld>
            <a:endParaRPr lang="es-ES" altLang="tr-TR"/>
          </a:p>
        </p:txBody>
      </p:sp>
    </p:spTree>
    <p:extLst>
      <p:ext uri="{BB962C8B-B14F-4D97-AF65-F5344CB8AC3E}">
        <p14:creationId xmlns:p14="http://schemas.microsoft.com/office/powerpoint/2010/main" val="3295854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29</a:t>
            </a:fld>
            <a:endParaRPr lang="es-ES" altLang="tr-TR"/>
          </a:p>
        </p:txBody>
      </p:sp>
      <p:sp>
        <p:nvSpPr>
          <p:cNvPr id="5" name="Slayt Numarası Yer Tutucusu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s-ES"/>
            </a:defPPr>
            <a:lvl1pPr algn="r" rtl="0" eaLnBrk="1" fontAlgn="base" hangingPunct="1">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2E596FE9-E266-4783-BE76-CF786C02BEA0}" type="slidenum">
              <a:rPr lang="es-ES" altLang="tr-TR" smtClean="0"/>
              <a:pPr>
                <a:defRPr/>
              </a:pPr>
              <a:t>27</a:t>
            </a:fld>
            <a:endParaRPr lang="es-ES" altLang="tr-TR"/>
          </a:p>
        </p:txBody>
      </p:sp>
      <p:pic>
        <p:nvPicPr>
          <p:cNvPr id="6" name="Resim 5"/>
          <p:cNvPicPr>
            <a:picLocks noChangeAspect="1"/>
          </p:cNvPicPr>
          <p:nvPr/>
        </p:nvPicPr>
        <p:blipFill rotWithShape="1">
          <a:blip r:embed="rId2"/>
          <a:srcRect t="8331" r="70668" b="11572"/>
          <a:stretch/>
        </p:blipFill>
        <p:spPr>
          <a:xfrm>
            <a:off x="179512" y="164017"/>
            <a:ext cx="8730207" cy="6701682"/>
          </a:xfrm>
          <a:prstGeom prst="rect">
            <a:avLst/>
          </a:prstGeom>
        </p:spPr>
      </p:pic>
      <p:sp>
        <p:nvSpPr>
          <p:cNvPr id="8" name="Dikdörtgen 7"/>
          <p:cNvSpPr/>
          <p:nvPr/>
        </p:nvSpPr>
        <p:spPr>
          <a:xfrm>
            <a:off x="229600" y="5157191"/>
            <a:ext cx="7510751" cy="16758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31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3</a:t>
            </a:fld>
            <a:endParaRPr lang="es-ES" altLang="tr-TR"/>
          </a:p>
        </p:txBody>
      </p:sp>
      <p:pic>
        <p:nvPicPr>
          <p:cNvPr id="5" name="Resim 4"/>
          <p:cNvPicPr>
            <a:picLocks noChangeAspect="1"/>
          </p:cNvPicPr>
          <p:nvPr/>
        </p:nvPicPr>
        <p:blipFill rotWithShape="1">
          <a:blip r:embed="rId2"/>
          <a:srcRect r="49956"/>
          <a:stretch/>
        </p:blipFill>
        <p:spPr>
          <a:xfrm>
            <a:off x="344034" y="980728"/>
            <a:ext cx="8455931" cy="4749995"/>
          </a:xfrm>
          <a:prstGeom prst="rect">
            <a:avLst/>
          </a:prstGeom>
        </p:spPr>
      </p:pic>
    </p:spTree>
    <p:extLst>
      <p:ext uri="{BB962C8B-B14F-4D97-AF65-F5344CB8AC3E}">
        <p14:creationId xmlns:p14="http://schemas.microsoft.com/office/powerpoint/2010/main" val="628699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Ammonification</a:t>
            </a:r>
            <a:r>
              <a:rPr lang="tr-TR" dirty="0" smtClean="0"/>
              <a:t>, </a:t>
            </a:r>
            <a:r>
              <a:rPr lang="en-US" dirty="0"/>
              <a:t>mineralization</a:t>
            </a:r>
          </a:p>
        </p:txBody>
      </p:sp>
      <p:sp>
        <p:nvSpPr>
          <p:cNvPr id="3" name="İçerik Yer Tutucusu 2"/>
          <p:cNvSpPr>
            <a:spLocks noGrp="1"/>
          </p:cNvSpPr>
          <p:nvPr>
            <p:ph idx="1"/>
          </p:nvPr>
        </p:nvSpPr>
        <p:spPr/>
        <p:txBody>
          <a:bodyPr/>
          <a:lstStyle/>
          <a:p>
            <a:r>
              <a:rPr lang="en-US" dirty="0"/>
              <a:t>When a plant or animal dies or an animal expels waste, the initial form of nitrogen is organic. </a:t>
            </a:r>
            <a:endParaRPr lang="tr-TR" dirty="0"/>
          </a:p>
          <a:p>
            <a:r>
              <a:rPr lang="en-US" dirty="0" smtClean="0"/>
              <a:t>Bacteria </a:t>
            </a:r>
            <a:r>
              <a:rPr lang="en-US" dirty="0"/>
              <a:t>or fungi convert the organic nitrogen within the remains back into </a:t>
            </a:r>
            <a:r>
              <a:rPr lang="en-US" dirty="0" smtClean="0"/>
              <a:t>ammonium</a:t>
            </a:r>
            <a:r>
              <a:rPr lang="tr-TR" dirty="0" smtClean="0"/>
              <a:t> </a:t>
            </a:r>
            <a:r>
              <a:rPr lang="en-US" dirty="0" smtClean="0"/>
              <a:t>(NH</a:t>
            </a:r>
            <a:r>
              <a:rPr lang="en-US" baseline="30000" dirty="0" smtClean="0"/>
              <a:t>+</a:t>
            </a:r>
            <a:r>
              <a:rPr lang="en-US" baseline="-25000" dirty="0" smtClean="0"/>
              <a:t>4</a:t>
            </a:r>
            <a:r>
              <a:rPr lang="en-US" dirty="0"/>
              <a:t>), a process called ammonification or mineralization.</a:t>
            </a:r>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30</a:t>
            </a:fld>
            <a:endParaRPr lang="es-ES" altLang="tr-TR"/>
          </a:p>
        </p:txBody>
      </p:sp>
    </p:spTree>
    <p:extLst>
      <p:ext uri="{BB962C8B-B14F-4D97-AF65-F5344CB8AC3E}">
        <p14:creationId xmlns:p14="http://schemas.microsoft.com/office/powerpoint/2010/main" val="2722298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31</a:t>
            </a:fld>
            <a:endParaRPr lang="es-ES" altLang="tr-TR"/>
          </a:p>
        </p:txBody>
      </p:sp>
      <p:sp>
        <p:nvSpPr>
          <p:cNvPr id="5" name="Slayt Numarası Yer Tutucusu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s-ES"/>
            </a:defPPr>
            <a:lvl1pPr algn="r" rtl="0" eaLnBrk="1" fontAlgn="base" hangingPunct="1">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2E596FE9-E266-4783-BE76-CF786C02BEA0}" type="slidenum">
              <a:rPr lang="es-ES" altLang="tr-TR" smtClean="0"/>
              <a:pPr>
                <a:defRPr/>
              </a:pPr>
              <a:t>31</a:t>
            </a:fld>
            <a:endParaRPr lang="es-ES" altLang="tr-TR"/>
          </a:p>
        </p:txBody>
      </p:sp>
      <p:pic>
        <p:nvPicPr>
          <p:cNvPr id="6" name="Resim 5"/>
          <p:cNvPicPr>
            <a:picLocks noChangeAspect="1"/>
          </p:cNvPicPr>
          <p:nvPr/>
        </p:nvPicPr>
        <p:blipFill rotWithShape="1">
          <a:blip r:embed="rId2"/>
          <a:srcRect t="8331" r="70668" b="11572"/>
          <a:stretch/>
        </p:blipFill>
        <p:spPr>
          <a:xfrm>
            <a:off x="179512" y="164017"/>
            <a:ext cx="8730207" cy="6701682"/>
          </a:xfrm>
          <a:prstGeom prst="rect">
            <a:avLst/>
          </a:prstGeom>
        </p:spPr>
      </p:pic>
      <p:sp>
        <p:nvSpPr>
          <p:cNvPr id="8" name="Dikdörtgen 7"/>
          <p:cNvSpPr/>
          <p:nvPr/>
        </p:nvSpPr>
        <p:spPr>
          <a:xfrm>
            <a:off x="4499993" y="2060848"/>
            <a:ext cx="4464496" cy="4660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951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Nitrification</a:t>
            </a:r>
            <a:r>
              <a:rPr lang="tr-TR" dirty="0" smtClean="0"/>
              <a:t> </a:t>
            </a:r>
            <a:r>
              <a:rPr lang="tr-TR" dirty="0" err="1" smtClean="0"/>
              <a:t>and</a:t>
            </a:r>
            <a:r>
              <a:rPr lang="tr-TR" dirty="0" smtClean="0"/>
              <a:t> </a:t>
            </a:r>
            <a:r>
              <a:rPr lang="tr-TR" dirty="0" err="1" smtClean="0"/>
              <a:t>Denitrification</a:t>
            </a:r>
            <a:endParaRPr lang="en-US" dirty="0"/>
          </a:p>
        </p:txBody>
      </p:sp>
      <p:sp>
        <p:nvSpPr>
          <p:cNvPr id="3" name="İçerik Yer Tutucusu 2"/>
          <p:cNvSpPr>
            <a:spLocks noGrp="1"/>
          </p:cNvSpPr>
          <p:nvPr>
            <p:ph idx="1"/>
          </p:nvPr>
        </p:nvSpPr>
        <p:spPr/>
        <p:txBody>
          <a:bodyPr/>
          <a:lstStyle/>
          <a:p>
            <a:r>
              <a:rPr lang="tr-TR" sz="2800" dirty="0" err="1" smtClean="0"/>
              <a:t>Both</a:t>
            </a:r>
            <a:r>
              <a:rPr lang="tr-TR" sz="2800" dirty="0" smtClean="0"/>
              <a:t> </a:t>
            </a:r>
            <a:r>
              <a:rPr lang="tr-TR" sz="2800" dirty="0" err="1" smtClean="0"/>
              <a:t>are</a:t>
            </a:r>
            <a:r>
              <a:rPr lang="tr-TR" sz="2800" dirty="0" smtClean="0"/>
              <a:t> done </a:t>
            </a:r>
            <a:r>
              <a:rPr lang="tr-TR" sz="2800" dirty="0" err="1" smtClean="0"/>
              <a:t>by</a:t>
            </a:r>
            <a:r>
              <a:rPr lang="tr-TR" sz="2800" dirty="0" smtClean="0"/>
              <a:t> </a:t>
            </a:r>
            <a:r>
              <a:rPr lang="tr-TR" sz="2800" dirty="0" err="1" smtClean="0"/>
              <a:t>soil</a:t>
            </a:r>
            <a:r>
              <a:rPr lang="tr-TR" sz="2800" dirty="0" smtClean="0"/>
              <a:t> </a:t>
            </a:r>
            <a:r>
              <a:rPr lang="tr-TR" sz="2800" dirty="0" err="1" smtClean="0"/>
              <a:t>living</a:t>
            </a:r>
            <a:r>
              <a:rPr lang="tr-TR" sz="2800" dirty="0" smtClean="0"/>
              <a:t> </a:t>
            </a:r>
            <a:r>
              <a:rPr lang="tr-TR" sz="2800" dirty="0" err="1" smtClean="0"/>
              <a:t>bacteria</a:t>
            </a:r>
            <a:r>
              <a:rPr lang="tr-TR" sz="2800" dirty="0" smtClean="0"/>
              <a:t>.</a:t>
            </a:r>
          </a:p>
          <a:p>
            <a:r>
              <a:rPr lang="tr-TR" sz="2800" dirty="0" err="1" smtClean="0"/>
              <a:t>Nitrification</a:t>
            </a:r>
            <a:r>
              <a:rPr lang="tr-TR" sz="2800" dirty="0" smtClean="0"/>
              <a:t>: </a:t>
            </a:r>
            <a:r>
              <a:rPr lang="en-US" sz="2800" dirty="0" smtClean="0"/>
              <a:t>conversion </a:t>
            </a:r>
            <a:r>
              <a:rPr lang="en-US" sz="2800" dirty="0"/>
              <a:t>of ammonium to </a:t>
            </a:r>
            <a:r>
              <a:rPr lang="en-US" sz="2800" dirty="0" smtClean="0"/>
              <a:t>nitrate</a:t>
            </a:r>
            <a:r>
              <a:rPr lang="tr-TR" sz="2800" dirty="0" smtClean="0"/>
              <a:t>. Done </a:t>
            </a:r>
            <a:r>
              <a:rPr lang="en-US" sz="2800" dirty="0" smtClean="0"/>
              <a:t>by </a:t>
            </a:r>
            <a:r>
              <a:rPr lang="en-US" sz="2800" dirty="0"/>
              <a:t>soil-living bacteria and other nitrifying bacteria. </a:t>
            </a:r>
            <a:endParaRPr lang="tr-TR" sz="2800" dirty="0" smtClean="0"/>
          </a:p>
          <a:p>
            <a:r>
              <a:rPr lang="tr-TR" sz="2800" dirty="0" err="1" smtClean="0"/>
              <a:t>Denitrification</a:t>
            </a:r>
            <a:r>
              <a:rPr lang="tr-TR" sz="2800" dirty="0" smtClean="0"/>
              <a:t>: </a:t>
            </a:r>
            <a:r>
              <a:rPr lang="en-US" sz="2800" dirty="0"/>
              <a:t>reduction of nitrates back into nitrogen gas (N</a:t>
            </a:r>
            <a:r>
              <a:rPr lang="en-US" sz="2800" baseline="-25000" dirty="0"/>
              <a:t>2</a:t>
            </a:r>
            <a:r>
              <a:rPr lang="en-US" sz="2800" dirty="0"/>
              <a:t>), completing the nitrogen cycle.  </a:t>
            </a:r>
            <a:endParaRPr lang="tr-TR" sz="2800" dirty="0" smtClean="0"/>
          </a:p>
          <a:p>
            <a:r>
              <a:rPr lang="en-US" sz="2800" dirty="0" smtClean="0"/>
              <a:t>The </a:t>
            </a:r>
            <a:r>
              <a:rPr lang="en-US" sz="2800" dirty="0"/>
              <a:t>denitrifying bacteria use nitrates in the soil to carry out </a:t>
            </a:r>
            <a:r>
              <a:rPr lang="en-US" sz="2800" dirty="0" smtClean="0"/>
              <a:t>respiration</a:t>
            </a:r>
            <a:r>
              <a:rPr lang="tr-TR" sz="2800" dirty="0" smtClean="0"/>
              <a:t>.</a:t>
            </a:r>
            <a:br>
              <a:rPr lang="tr-TR" sz="2800" dirty="0" smtClean="0"/>
            </a:br>
            <a:r>
              <a:rPr lang="en-US" sz="2800" dirty="0" smtClean="0"/>
              <a:t>consequently </a:t>
            </a:r>
            <a:r>
              <a:rPr lang="en-US" sz="2800" dirty="0"/>
              <a:t>produce nitrogen gas, which is inert and unavailable to plants.</a:t>
            </a:r>
            <a:endParaRPr lang="en-US" sz="2800"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32</a:t>
            </a:fld>
            <a:endParaRPr lang="es-ES" altLang="tr-TR"/>
          </a:p>
        </p:txBody>
      </p:sp>
    </p:spTree>
    <p:extLst>
      <p:ext uri="{BB962C8B-B14F-4D97-AF65-F5344CB8AC3E}">
        <p14:creationId xmlns:p14="http://schemas.microsoft.com/office/powerpoint/2010/main" val="946606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Lightning</a:t>
            </a:r>
            <a:r>
              <a:rPr lang="tr-TR" dirty="0" smtClean="0"/>
              <a:t> %5-8</a:t>
            </a:r>
            <a:endParaRPr lang="en-US" dirty="0"/>
          </a:p>
        </p:txBody>
      </p:sp>
      <p:sp>
        <p:nvSpPr>
          <p:cNvPr id="3" name="İçerik Yer Tutucusu 2"/>
          <p:cNvSpPr>
            <a:spLocks noGrp="1"/>
          </p:cNvSpPr>
          <p:nvPr>
            <p:ph idx="1"/>
          </p:nvPr>
        </p:nvSpPr>
        <p:spPr/>
        <p:txBody>
          <a:bodyPr/>
          <a:lstStyle/>
          <a:p>
            <a:r>
              <a:rPr lang="en-US" dirty="0"/>
              <a:t>how does lightning affect the nitrogen </a:t>
            </a:r>
            <a:r>
              <a:rPr lang="en-US" dirty="0" smtClean="0"/>
              <a:t>cycle</a:t>
            </a:r>
            <a:r>
              <a:rPr lang="tr-TR" dirty="0" smtClean="0"/>
              <a:t>?</a:t>
            </a:r>
          </a:p>
          <a:p>
            <a:r>
              <a:rPr lang="tr-TR" dirty="0" err="1" smtClean="0"/>
              <a:t>The</a:t>
            </a:r>
            <a:r>
              <a:rPr lang="tr-TR" dirty="0" smtClean="0"/>
              <a:t> </a:t>
            </a:r>
            <a:r>
              <a:rPr lang="tr-TR" dirty="0" err="1" smtClean="0"/>
              <a:t>produced</a:t>
            </a:r>
            <a:r>
              <a:rPr lang="tr-TR" dirty="0" smtClean="0"/>
              <a:t> </a:t>
            </a:r>
            <a:r>
              <a:rPr lang="tr-TR" dirty="0" err="1" smtClean="0"/>
              <a:t>energy</a:t>
            </a:r>
            <a:r>
              <a:rPr lang="tr-TR" dirty="0" smtClean="0"/>
              <a:t> </a:t>
            </a:r>
            <a:r>
              <a:rPr lang="tr-TR" dirty="0" err="1" smtClean="0"/>
              <a:t>during</a:t>
            </a:r>
            <a:r>
              <a:rPr lang="tr-TR" dirty="0" smtClean="0"/>
              <a:t> </a:t>
            </a:r>
            <a:r>
              <a:rPr lang="tr-TR" dirty="0" err="1" smtClean="0"/>
              <a:t>lightning</a:t>
            </a:r>
            <a:r>
              <a:rPr lang="tr-TR" dirty="0" smtClean="0"/>
              <a:t> </a:t>
            </a:r>
            <a:r>
              <a:rPr lang="tr-TR" dirty="0" err="1" smtClean="0"/>
              <a:t>breaks</a:t>
            </a:r>
            <a:r>
              <a:rPr lang="tr-TR" dirty="0" smtClean="0"/>
              <a:t> </a:t>
            </a:r>
            <a:r>
              <a:rPr lang="tr-TR" dirty="0" err="1" smtClean="0"/>
              <a:t>nitrogen-nitrogen</a:t>
            </a:r>
            <a:r>
              <a:rPr lang="tr-TR" dirty="0" smtClean="0"/>
              <a:t> </a:t>
            </a:r>
            <a:r>
              <a:rPr lang="tr-TR" dirty="0" err="1" smtClean="0"/>
              <a:t>bounds</a:t>
            </a:r>
            <a:r>
              <a:rPr lang="tr-TR" dirty="0" smtClean="0"/>
              <a:t> </a:t>
            </a:r>
            <a:r>
              <a:rPr lang="tr-TR" dirty="0" err="1" smtClean="0"/>
              <a:t>and</a:t>
            </a:r>
            <a:r>
              <a:rPr lang="tr-TR" dirty="0" smtClean="0"/>
              <a:t> </a:t>
            </a:r>
            <a:r>
              <a:rPr lang="tr-TR" dirty="0" err="1" smtClean="0"/>
              <a:t>converts</a:t>
            </a:r>
            <a:r>
              <a:rPr lang="tr-TR" dirty="0" smtClean="0"/>
              <a:t> </a:t>
            </a:r>
            <a:r>
              <a:rPr lang="tr-TR" dirty="0" err="1" smtClean="0"/>
              <a:t>nitrogens</a:t>
            </a:r>
            <a:r>
              <a:rPr lang="tr-TR" dirty="0" smtClean="0"/>
              <a:t> </a:t>
            </a:r>
            <a:r>
              <a:rPr lang="tr-TR" dirty="0" err="1" smtClean="0"/>
              <a:t>to</a:t>
            </a:r>
            <a:r>
              <a:rPr lang="tr-TR" dirty="0" smtClean="0"/>
              <a:t> </a:t>
            </a:r>
            <a:r>
              <a:rPr lang="en-US" dirty="0"/>
              <a:t>nitrogen </a:t>
            </a:r>
            <a:r>
              <a:rPr lang="en-US" dirty="0" smtClean="0"/>
              <a:t>oxide</a:t>
            </a:r>
            <a:r>
              <a:rPr lang="tr-TR" dirty="0" smtClean="0"/>
              <a:t>s. </a:t>
            </a:r>
            <a:r>
              <a:rPr lang="tr-TR" dirty="0" err="1" smtClean="0"/>
              <a:t>Which</a:t>
            </a:r>
            <a:r>
              <a:rPr lang="tr-TR" dirty="0" smtClean="0"/>
              <a:t> </a:t>
            </a:r>
            <a:r>
              <a:rPr lang="tr-TR" dirty="0" err="1" smtClean="0"/>
              <a:t>are</a:t>
            </a:r>
            <a:r>
              <a:rPr lang="tr-TR" dirty="0" smtClean="0"/>
              <a:t> </a:t>
            </a:r>
            <a:r>
              <a:rPr lang="tr-TR" dirty="0" err="1" smtClean="0"/>
              <a:t>soluble</a:t>
            </a:r>
            <a:r>
              <a:rPr lang="tr-TR" dirty="0" smtClean="0"/>
              <a:t> in </a:t>
            </a:r>
            <a:r>
              <a:rPr lang="tr-TR" dirty="0" err="1" smtClean="0"/>
              <a:t>the</a:t>
            </a:r>
            <a:r>
              <a:rPr lang="tr-TR" dirty="0" smtClean="0"/>
              <a:t> </a:t>
            </a:r>
            <a:r>
              <a:rPr lang="tr-TR" dirty="0" err="1" smtClean="0"/>
              <a:t>water</a:t>
            </a:r>
            <a:r>
              <a:rPr lang="tr-TR" dirty="0" smtClean="0"/>
              <a:t>. </a:t>
            </a:r>
          </a:p>
          <a:p>
            <a:r>
              <a:rPr lang="tr-TR" dirty="0" err="1" smtClean="0"/>
              <a:t>Water</a:t>
            </a:r>
            <a:r>
              <a:rPr lang="tr-TR" dirty="0" smtClean="0"/>
              <a:t> </a:t>
            </a:r>
            <a:r>
              <a:rPr lang="tr-TR" dirty="0" err="1" smtClean="0"/>
              <a:t>carry</a:t>
            </a:r>
            <a:r>
              <a:rPr lang="tr-TR" dirty="0" smtClean="0"/>
              <a:t> </a:t>
            </a:r>
            <a:r>
              <a:rPr lang="tr-TR" dirty="0" err="1" smtClean="0"/>
              <a:t>down</a:t>
            </a:r>
            <a:r>
              <a:rPr lang="tr-TR" dirty="0" smtClean="0"/>
              <a:t> </a:t>
            </a:r>
            <a:r>
              <a:rPr lang="tr-TR" dirty="0" err="1" smtClean="0"/>
              <a:t>this</a:t>
            </a:r>
            <a:r>
              <a:rPr lang="tr-TR" dirty="0" smtClean="0"/>
              <a:t> </a:t>
            </a:r>
            <a:r>
              <a:rPr lang="tr-TR" dirty="0" err="1" smtClean="0"/>
              <a:t>compound</a:t>
            </a:r>
            <a:r>
              <a:rPr lang="tr-TR" dirty="0" smtClean="0"/>
              <a:t> in </a:t>
            </a:r>
            <a:r>
              <a:rPr lang="tr-TR" dirty="0" err="1" smtClean="0"/>
              <a:t>the</a:t>
            </a:r>
            <a:r>
              <a:rPr lang="tr-TR" dirty="0" smtClean="0"/>
              <a:t> </a:t>
            </a:r>
            <a:r>
              <a:rPr lang="tr-TR" dirty="0" err="1" smtClean="0"/>
              <a:t>soil</a:t>
            </a:r>
            <a:r>
              <a:rPr lang="tr-TR" dirty="0" smtClean="0"/>
              <a:t> </a:t>
            </a:r>
            <a:r>
              <a:rPr lang="tr-TR" dirty="0" err="1" smtClean="0"/>
              <a:t>and</a:t>
            </a:r>
            <a:r>
              <a:rPr lang="tr-TR" dirty="0" smtClean="0"/>
              <a:t> </a:t>
            </a:r>
            <a:r>
              <a:rPr lang="tr-TR" dirty="0" err="1" smtClean="0"/>
              <a:t>plants</a:t>
            </a:r>
            <a:r>
              <a:rPr lang="tr-TR" dirty="0" smtClean="0"/>
              <a:t> can </a:t>
            </a:r>
            <a:r>
              <a:rPr lang="tr-TR" dirty="0" err="1" smtClean="0"/>
              <a:t>use</a:t>
            </a:r>
            <a:r>
              <a:rPr lang="tr-TR" dirty="0" smtClean="0"/>
              <a:t> </a:t>
            </a:r>
            <a:r>
              <a:rPr lang="tr-TR" dirty="0" err="1" smtClean="0"/>
              <a:t>this</a:t>
            </a:r>
            <a:r>
              <a:rPr lang="tr-TR" dirty="0" smtClean="0"/>
              <a:t> form. </a:t>
            </a:r>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33</a:t>
            </a:fld>
            <a:endParaRPr lang="es-ES" altLang="tr-TR"/>
          </a:p>
        </p:txBody>
      </p:sp>
    </p:spTree>
    <p:extLst>
      <p:ext uri="{BB962C8B-B14F-4D97-AF65-F5344CB8AC3E}">
        <p14:creationId xmlns:p14="http://schemas.microsoft.com/office/powerpoint/2010/main" val="1308974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34</a:t>
            </a:fld>
            <a:endParaRPr lang="es-ES" altLang="tr-TR"/>
          </a:p>
        </p:txBody>
      </p:sp>
      <p:pic>
        <p:nvPicPr>
          <p:cNvPr id="2050" name="Picture 2" descr="Decomposition steps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9115"/>
            <a:ext cx="8325573" cy="625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157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35</a:t>
            </a:fld>
            <a:endParaRPr lang="es-ES" altLang="tr-TR"/>
          </a:p>
        </p:txBody>
      </p:sp>
      <p:sp>
        <p:nvSpPr>
          <p:cNvPr id="5" name="Dikdörtgen 4"/>
          <p:cNvSpPr/>
          <p:nvPr/>
        </p:nvSpPr>
        <p:spPr>
          <a:xfrm>
            <a:off x="1619672" y="2132856"/>
            <a:ext cx="5544616" cy="369332"/>
          </a:xfrm>
          <a:prstGeom prst="rect">
            <a:avLst/>
          </a:prstGeom>
        </p:spPr>
        <p:txBody>
          <a:bodyPr wrap="square">
            <a:spAutoFit/>
          </a:bodyPr>
          <a:lstStyle/>
          <a:p>
            <a:r>
              <a:rPr lang="en-US" dirty="0"/>
              <a:t>https://www.youtube.com/watch?v=5Fwj6TrARvo</a:t>
            </a:r>
          </a:p>
        </p:txBody>
      </p:sp>
    </p:spTree>
    <p:extLst>
      <p:ext uri="{BB962C8B-B14F-4D97-AF65-F5344CB8AC3E}">
        <p14:creationId xmlns:p14="http://schemas.microsoft.com/office/powerpoint/2010/main" val="1321225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References</a:t>
            </a:r>
            <a:endParaRPr lang="en-US" dirty="0"/>
          </a:p>
        </p:txBody>
      </p:sp>
      <p:sp>
        <p:nvSpPr>
          <p:cNvPr id="3" name="İçerik Yer Tutucusu 2"/>
          <p:cNvSpPr>
            <a:spLocks noGrp="1"/>
          </p:cNvSpPr>
          <p:nvPr>
            <p:ph idx="1"/>
          </p:nvPr>
        </p:nvSpPr>
        <p:spPr>
          <a:xfrm>
            <a:off x="386864" y="1196752"/>
            <a:ext cx="8229600" cy="4525963"/>
          </a:xfrm>
        </p:spPr>
        <p:txBody>
          <a:bodyPr/>
          <a:lstStyle/>
          <a:p>
            <a:pPr marL="0" indent="0">
              <a:buNone/>
            </a:pPr>
            <a:r>
              <a:rPr lang="tr-TR" sz="1800" dirty="0" smtClean="0">
                <a:latin typeface="+mj-lt"/>
              </a:rPr>
              <a:t>1- </a:t>
            </a:r>
            <a:r>
              <a:rPr lang="en-US" sz="1800" dirty="0">
                <a:hlinkClick r:id="rId2"/>
              </a:rPr>
              <a:t>https://www.youtube.com/watch?v=ZouWWVyz9v8</a:t>
            </a:r>
            <a:endParaRPr lang="tr-TR" sz="1800" dirty="0"/>
          </a:p>
          <a:p>
            <a:pPr marL="0" indent="0">
              <a:buNone/>
            </a:pPr>
            <a:r>
              <a:rPr lang="tr-TR" sz="1800" dirty="0" smtClean="0"/>
              <a:t>2- </a:t>
            </a:r>
            <a:r>
              <a:rPr lang="en-US" sz="1800" dirty="0" smtClean="0">
                <a:hlinkClick r:id="rId3"/>
              </a:rPr>
              <a:t>http</a:t>
            </a:r>
            <a:r>
              <a:rPr lang="en-US" sz="1800" dirty="0">
                <a:hlinkClick r:id="rId3"/>
              </a:rPr>
              <a:t>://</a:t>
            </a:r>
            <a:r>
              <a:rPr lang="en-US" sz="1800" dirty="0" smtClean="0">
                <a:hlinkClick r:id="rId3"/>
              </a:rPr>
              <a:t>www.climatedata.info/forcing/albedo/</a:t>
            </a:r>
            <a:endParaRPr lang="tr-TR" sz="1800" dirty="0" smtClean="0"/>
          </a:p>
          <a:p>
            <a:pPr marL="0" indent="0">
              <a:buNone/>
            </a:pPr>
            <a:r>
              <a:rPr lang="tr-TR" sz="1800" dirty="0" smtClean="0"/>
              <a:t>3- </a:t>
            </a:r>
            <a:r>
              <a:rPr lang="en-US" sz="1800" dirty="0" smtClean="0">
                <a:solidFill>
                  <a:srgbClr val="000000"/>
                </a:solidFill>
              </a:rPr>
              <a:t>http</a:t>
            </a:r>
            <a:r>
              <a:rPr lang="en-US" sz="1800" dirty="0">
                <a:solidFill>
                  <a:srgbClr val="000000"/>
                </a:solidFill>
              </a:rPr>
              <a:t>://astrocampschool.org/greenhouse-effect</a:t>
            </a:r>
            <a:r>
              <a:rPr lang="en-US" sz="1800" dirty="0" smtClean="0">
                <a:solidFill>
                  <a:srgbClr val="000000"/>
                </a:solidFill>
              </a:rPr>
              <a:t>/</a:t>
            </a:r>
            <a:endParaRPr lang="tr-TR" sz="1800" dirty="0" smtClean="0"/>
          </a:p>
          <a:p>
            <a:pPr marL="0" indent="0">
              <a:buNone/>
            </a:pPr>
            <a:r>
              <a:rPr lang="tr-TR" sz="1800" dirty="0" smtClean="0"/>
              <a:t>4- </a:t>
            </a:r>
            <a:r>
              <a:rPr lang="en-US" sz="1800" dirty="0" smtClean="0"/>
              <a:t>https</a:t>
            </a:r>
            <a:r>
              <a:rPr lang="en-US" sz="1800" dirty="0"/>
              <a:t>://</a:t>
            </a:r>
            <a:r>
              <a:rPr lang="en-US" sz="1800" dirty="0" smtClean="0"/>
              <a:t>sites.google.com/a/gsbi.org/gvc1506/environment/greenhouse-effect</a:t>
            </a:r>
            <a:endParaRPr lang="tr-TR" sz="1800" dirty="0" smtClean="0"/>
          </a:p>
          <a:p>
            <a:pPr marL="0" indent="0">
              <a:buNone/>
            </a:pPr>
            <a:r>
              <a:rPr lang="tr-TR" sz="1800" dirty="0" smtClean="0"/>
              <a:t>5- </a:t>
            </a:r>
            <a:r>
              <a:rPr lang="en-US" sz="2000" dirty="0"/>
              <a:t>https://spaceplace.nasa.gov/seasons/en/</a:t>
            </a:r>
          </a:p>
          <a:p>
            <a:pPr marL="0" indent="0">
              <a:buNone/>
            </a:pPr>
            <a:endParaRPr lang="tr-TR" sz="2000" dirty="0" smtClean="0"/>
          </a:p>
          <a:p>
            <a:pPr marL="0" indent="0">
              <a:buNone/>
            </a:pPr>
            <a:endParaRPr lang="tr-TR" sz="2000" dirty="0"/>
          </a:p>
          <a:p>
            <a:pPr marL="0" indent="0">
              <a:buNone/>
            </a:pPr>
            <a:r>
              <a:rPr lang="tr-TR" sz="2000" dirty="0" smtClean="0"/>
              <a:t>			 </a:t>
            </a:r>
          </a:p>
          <a:p>
            <a:pPr marL="0" indent="0">
              <a:buNone/>
            </a:pPr>
            <a:endParaRPr lang="tr-TR" sz="2000" dirty="0">
              <a:sym typeface="Wingdings" panose="05000000000000000000" pitchFamily="2" charset="2"/>
            </a:endParaRPr>
          </a:p>
          <a:p>
            <a:pPr marL="0" indent="0">
              <a:buNone/>
            </a:pPr>
            <a:endParaRPr lang="tr-TR" sz="2000" dirty="0" smtClean="0">
              <a:sym typeface="Wingdings" panose="05000000000000000000" pitchFamily="2" charset="2"/>
            </a:endParaRPr>
          </a:p>
          <a:p>
            <a:pPr marL="0" indent="0">
              <a:buNone/>
            </a:pPr>
            <a:r>
              <a:rPr lang="tr-TR" sz="2000" dirty="0">
                <a:sym typeface="Wingdings" panose="05000000000000000000" pitchFamily="2" charset="2"/>
              </a:rPr>
              <a:t>	</a:t>
            </a:r>
            <a:r>
              <a:rPr lang="tr-TR" sz="2000" dirty="0" smtClean="0">
                <a:sym typeface="Wingdings" panose="05000000000000000000" pitchFamily="2" charset="2"/>
              </a:rPr>
              <a:t>	 </a:t>
            </a:r>
            <a:r>
              <a:rPr lang="tr-TR" sz="2000" dirty="0" smtClean="0"/>
              <a:t>Source </a:t>
            </a:r>
            <a:r>
              <a:rPr lang="tr-TR" sz="2000" dirty="0" err="1" smtClean="0"/>
              <a:t>material</a:t>
            </a:r>
            <a:r>
              <a:rPr lang="tr-TR" sz="2000" dirty="0" smtClean="0"/>
              <a:t> of </a:t>
            </a:r>
            <a:r>
              <a:rPr lang="tr-TR" sz="2000" dirty="0" err="1" smtClean="0"/>
              <a:t>this</a:t>
            </a:r>
            <a:r>
              <a:rPr lang="tr-TR" sz="2000" dirty="0" smtClean="0"/>
              <a:t> </a:t>
            </a:r>
            <a:r>
              <a:rPr lang="tr-TR" sz="2000" dirty="0" err="1" smtClean="0"/>
              <a:t>lecture</a:t>
            </a:r>
            <a:endParaRPr lang="tr-TR" sz="2000" dirty="0" smtClean="0"/>
          </a:p>
          <a:p>
            <a:pPr marL="0" indent="0">
              <a:buNone/>
            </a:pPr>
            <a:endParaRPr lang="tr-TR" sz="2000" dirty="0"/>
          </a:p>
          <a:p>
            <a:pPr marL="0" indent="0">
              <a:buNone/>
            </a:pPr>
            <a:endParaRPr lang="tr-TR" sz="2000" dirty="0" smtClean="0"/>
          </a:p>
          <a:p>
            <a:pPr marL="0" indent="0">
              <a:buNone/>
            </a:pPr>
            <a:endParaRPr lang="tr-TR" sz="2000" dirty="0"/>
          </a:p>
          <a:p>
            <a:pPr marL="0" indent="0">
              <a:buNone/>
            </a:pPr>
            <a:endParaRPr lang="tr-TR" sz="2000" dirty="0" smtClean="0"/>
          </a:p>
          <a:p>
            <a:pPr marL="0" indent="0">
              <a:buNone/>
            </a:pPr>
            <a:endParaRPr lang="tr-TR" sz="2000" dirty="0"/>
          </a:p>
          <a:p>
            <a:pPr marL="0" indent="0">
              <a:buNone/>
            </a:pPr>
            <a:endParaRPr lang="tr-TR" sz="2000" dirty="0" smtClean="0"/>
          </a:p>
          <a:p>
            <a:pPr marL="0" indent="0">
              <a:buNone/>
            </a:pPr>
            <a:endParaRPr lang="tr-TR" sz="2000" dirty="0"/>
          </a:p>
          <a:p>
            <a:pPr marL="0" indent="0">
              <a:buNone/>
            </a:pPr>
            <a:endParaRPr lang="tr-TR" sz="2000" dirty="0" smtClean="0"/>
          </a:p>
          <a:p>
            <a:pPr marL="0" indent="0">
              <a:buNone/>
            </a:pPr>
            <a:endParaRPr lang="en-US" sz="2000" dirty="0" smtClean="0"/>
          </a:p>
          <a:p>
            <a:pPr marL="0" indent="0">
              <a:buNone/>
            </a:pPr>
            <a:endParaRPr lang="en-US" sz="1800"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36</a:t>
            </a:fld>
            <a:endParaRPr lang="es-ES" altLang="tr-TR"/>
          </a:p>
        </p:txBody>
      </p:sp>
      <p:pic>
        <p:nvPicPr>
          <p:cNvPr id="5" name="Picture 2" descr="Elements of Ecology, Global Ed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72" y="3610283"/>
            <a:ext cx="1882552" cy="241352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033600" y="5956865"/>
            <a:ext cx="8110400" cy="646331"/>
          </a:xfrm>
          <a:prstGeom prst="rect">
            <a:avLst/>
          </a:prstGeom>
          <a:noFill/>
        </p:spPr>
        <p:txBody>
          <a:bodyPr wrap="square" rtlCol="0">
            <a:spAutoFit/>
          </a:bodyPr>
          <a:lstStyle/>
          <a:p>
            <a:pPr marL="0" indent="0">
              <a:buNone/>
            </a:pPr>
            <a:r>
              <a:rPr lang="en-US" dirty="0"/>
              <a:t>McCarty, J. P., </a:t>
            </a:r>
            <a:r>
              <a:rPr lang="en-US" dirty="0" err="1"/>
              <a:t>Wolfenbarger</a:t>
            </a:r>
            <a:r>
              <a:rPr lang="en-US" dirty="0"/>
              <a:t>, L. L. and Wilson, J. A. 2017. Biological Impacts of Climate Change. </a:t>
            </a:r>
            <a:r>
              <a:rPr lang="en-US" dirty="0" err="1"/>
              <a:t>eLS</a:t>
            </a:r>
            <a:r>
              <a:rPr lang="en-US" dirty="0"/>
              <a:t>. 1–13.</a:t>
            </a:r>
            <a:endParaRPr lang="tr-TR" sz="1800" b="1" dirty="0" smtClean="0">
              <a:solidFill>
                <a:srgbClr val="0070C0"/>
              </a:solidFill>
            </a:endParaRPr>
          </a:p>
        </p:txBody>
      </p:sp>
      <p:sp>
        <p:nvSpPr>
          <p:cNvPr id="7" name="Metin kutusu 6"/>
          <p:cNvSpPr txBox="1"/>
          <p:nvPr/>
        </p:nvSpPr>
        <p:spPr>
          <a:xfrm>
            <a:off x="5088800" y="5638531"/>
            <a:ext cx="2079415" cy="400110"/>
          </a:xfrm>
          <a:prstGeom prst="rect">
            <a:avLst/>
          </a:prstGeom>
          <a:noFill/>
        </p:spPr>
        <p:txBody>
          <a:bodyPr wrap="none" rtlCol="0">
            <a:spAutoFit/>
          </a:bodyPr>
          <a:lstStyle/>
          <a:p>
            <a:r>
              <a:rPr lang="tr-TR" sz="2000" b="1" dirty="0" err="1" smtClean="0">
                <a:solidFill>
                  <a:srgbClr val="0070C0"/>
                </a:solidFill>
              </a:rPr>
              <a:t>Further</a:t>
            </a:r>
            <a:r>
              <a:rPr lang="tr-TR" sz="2000" b="1" dirty="0" smtClean="0">
                <a:solidFill>
                  <a:srgbClr val="0070C0"/>
                </a:solidFill>
              </a:rPr>
              <a:t> </a:t>
            </a:r>
            <a:r>
              <a:rPr lang="tr-TR" sz="2000" b="1" dirty="0" err="1" smtClean="0">
                <a:solidFill>
                  <a:srgbClr val="0070C0"/>
                </a:solidFill>
              </a:rPr>
              <a:t>reading</a:t>
            </a:r>
            <a:endParaRPr lang="en-US" sz="2000" b="1" dirty="0">
              <a:solidFill>
                <a:srgbClr val="0070C0"/>
              </a:solidFill>
            </a:endParaRPr>
          </a:p>
        </p:txBody>
      </p:sp>
    </p:spTree>
    <p:extLst>
      <p:ext uri="{BB962C8B-B14F-4D97-AF65-F5344CB8AC3E}">
        <p14:creationId xmlns:p14="http://schemas.microsoft.com/office/powerpoint/2010/main" val="3917716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4</a:t>
            </a:fld>
            <a:endParaRPr lang="es-ES" altLang="tr-TR"/>
          </a:p>
        </p:txBody>
      </p:sp>
      <p:pic>
        <p:nvPicPr>
          <p:cNvPr id="1026" name="Picture 2" descr="plant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5605828" cy="3730426"/>
          </a:xfrm>
          <a:prstGeom prst="rect">
            <a:avLst/>
          </a:prstGeom>
          <a:noFill/>
          <a:extLst>
            <a:ext uri="{909E8E84-426E-40DD-AFC4-6F175D3DCCD1}">
              <a14:hiddenFill xmlns:a14="http://schemas.microsoft.com/office/drawing/2010/main">
                <a:solidFill>
                  <a:srgbClr val="FFFFFF"/>
                </a:solidFill>
              </a14:hiddenFill>
            </a:ext>
          </a:extLst>
        </p:spPr>
      </p:pic>
      <p:sp>
        <p:nvSpPr>
          <p:cNvPr id="6" name="Yukarı Ok 5"/>
          <p:cNvSpPr/>
          <p:nvPr/>
        </p:nvSpPr>
        <p:spPr>
          <a:xfrm>
            <a:off x="1475656" y="4581128"/>
            <a:ext cx="432048" cy="490066"/>
          </a:xfrm>
          <a:prstGeom prs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Yukarı Ok 7"/>
          <p:cNvSpPr/>
          <p:nvPr/>
        </p:nvSpPr>
        <p:spPr>
          <a:xfrm>
            <a:off x="3995936" y="4581128"/>
            <a:ext cx="432048" cy="490066"/>
          </a:xfrm>
          <a:prstGeom prs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etin kutusu 6"/>
          <p:cNvSpPr txBox="1"/>
          <p:nvPr/>
        </p:nvSpPr>
        <p:spPr>
          <a:xfrm>
            <a:off x="1137682" y="5229346"/>
            <a:ext cx="1107996" cy="369332"/>
          </a:xfrm>
          <a:prstGeom prst="rect">
            <a:avLst/>
          </a:prstGeom>
          <a:noFill/>
        </p:spPr>
        <p:txBody>
          <a:bodyPr wrap="none" rtlCol="0">
            <a:spAutoFit/>
          </a:bodyPr>
          <a:lstStyle/>
          <a:p>
            <a:r>
              <a:rPr lang="tr-TR" dirty="0" err="1" smtClean="0"/>
              <a:t>Nutrients</a:t>
            </a:r>
            <a:endParaRPr lang="en-US" dirty="0"/>
          </a:p>
        </p:txBody>
      </p:sp>
      <p:sp>
        <p:nvSpPr>
          <p:cNvPr id="10" name="Metin kutusu 9"/>
          <p:cNvSpPr txBox="1"/>
          <p:nvPr/>
        </p:nvSpPr>
        <p:spPr>
          <a:xfrm>
            <a:off x="3657962" y="5229346"/>
            <a:ext cx="1107996" cy="369332"/>
          </a:xfrm>
          <a:prstGeom prst="rect">
            <a:avLst/>
          </a:prstGeom>
          <a:noFill/>
        </p:spPr>
        <p:txBody>
          <a:bodyPr wrap="none" rtlCol="0">
            <a:spAutoFit/>
          </a:bodyPr>
          <a:lstStyle/>
          <a:p>
            <a:r>
              <a:rPr lang="tr-TR" dirty="0" err="1" smtClean="0"/>
              <a:t>Nutrients</a:t>
            </a:r>
            <a:endParaRPr lang="en-US" dirty="0"/>
          </a:p>
        </p:txBody>
      </p:sp>
      <p:pic>
        <p:nvPicPr>
          <p:cNvPr id="1032" name="Picture 8" descr="https://cdn.modernfarmer.com/wp-content/uploads/2017/12/Funny-Sheep-Fac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9904" y="1330925"/>
            <a:ext cx="2066166" cy="1377444"/>
          </a:xfrm>
          <a:prstGeom prst="rect">
            <a:avLst/>
          </a:prstGeom>
          <a:noFill/>
          <a:extLst>
            <a:ext uri="{909E8E84-426E-40DD-AFC4-6F175D3DCCD1}">
              <a14:hiddenFill xmlns:a14="http://schemas.microsoft.com/office/drawing/2010/main">
                <a:solidFill>
                  <a:srgbClr val="FFFFFF"/>
                </a:solidFill>
              </a14:hiddenFill>
            </a:ext>
          </a:extLst>
        </p:spPr>
      </p:pic>
      <p:sp>
        <p:nvSpPr>
          <p:cNvPr id="12" name="Metin kutusu 11"/>
          <p:cNvSpPr txBox="1"/>
          <p:nvPr/>
        </p:nvSpPr>
        <p:spPr>
          <a:xfrm>
            <a:off x="4765958" y="2855390"/>
            <a:ext cx="3815468" cy="400110"/>
          </a:xfrm>
          <a:prstGeom prst="rect">
            <a:avLst/>
          </a:prstGeom>
          <a:noFill/>
        </p:spPr>
        <p:txBody>
          <a:bodyPr wrap="none" rtlCol="0">
            <a:spAutoFit/>
          </a:bodyPr>
          <a:lstStyle/>
          <a:p>
            <a:r>
              <a:rPr lang="tr-TR" sz="2000" b="1" dirty="0" err="1" smtClean="0">
                <a:solidFill>
                  <a:srgbClr val="00B050"/>
                </a:solidFill>
              </a:rPr>
              <a:t>Nutrients</a:t>
            </a:r>
            <a:r>
              <a:rPr lang="tr-TR" sz="2000" b="1" dirty="0" smtClean="0">
                <a:solidFill>
                  <a:srgbClr val="00B050"/>
                </a:solidFill>
              </a:rPr>
              <a:t> </a:t>
            </a:r>
            <a:r>
              <a:rPr lang="tr-TR" sz="2000" b="1" dirty="0" err="1" smtClean="0">
                <a:solidFill>
                  <a:srgbClr val="00B050"/>
                </a:solidFill>
              </a:rPr>
              <a:t>gets</a:t>
            </a:r>
            <a:r>
              <a:rPr lang="tr-TR" sz="2000" b="1" dirty="0" smtClean="0">
                <a:solidFill>
                  <a:srgbClr val="00B050"/>
                </a:solidFill>
              </a:rPr>
              <a:t> </a:t>
            </a:r>
            <a:r>
              <a:rPr lang="tr-TR" sz="2000" b="1" dirty="0" err="1" smtClean="0">
                <a:solidFill>
                  <a:srgbClr val="00B050"/>
                </a:solidFill>
              </a:rPr>
              <a:t>into</a:t>
            </a:r>
            <a:r>
              <a:rPr lang="tr-TR" sz="2000" b="1" dirty="0" smtClean="0">
                <a:solidFill>
                  <a:srgbClr val="00B050"/>
                </a:solidFill>
              </a:rPr>
              <a:t> </a:t>
            </a:r>
            <a:r>
              <a:rPr lang="tr-TR" sz="2000" b="1" dirty="0" err="1" smtClean="0">
                <a:solidFill>
                  <a:srgbClr val="00B050"/>
                </a:solidFill>
              </a:rPr>
              <a:t>food</a:t>
            </a:r>
            <a:r>
              <a:rPr lang="tr-TR" sz="2000" b="1" dirty="0" smtClean="0">
                <a:solidFill>
                  <a:srgbClr val="00B050"/>
                </a:solidFill>
              </a:rPr>
              <a:t> </a:t>
            </a:r>
            <a:r>
              <a:rPr lang="tr-TR" sz="2000" b="1" dirty="0" err="1" smtClean="0">
                <a:solidFill>
                  <a:srgbClr val="00B050"/>
                </a:solidFill>
              </a:rPr>
              <a:t>chain</a:t>
            </a:r>
            <a:endParaRPr lang="en-US" sz="2000" b="1" dirty="0">
              <a:solidFill>
                <a:srgbClr val="00B050"/>
              </a:solidFill>
            </a:endParaRPr>
          </a:p>
        </p:txBody>
      </p:sp>
    </p:spTree>
    <p:extLst>
      <p:ext uri="{BB962C8B-B14F-4D97-AF65-F5344CB8AC3E}">
        <p14:creationId xmlns:p14="http://schemas.microsoft.com/office/powerpoint/2010/main" val="3674218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err="1" smtClean="0"/>
              <a:t>Nutrients</a:t>
            </a:r>
            <a:r>
              <a:rPr lang="tr-TR" dirty="0" smtClean="0"/>
              <a:t> </a:t>
            </a:r>
            <a:r>
              <a:rPr lang="tr-TR" dirty="0" err="1" smtClean="0"/>
              <a:t>stored</a:t>
            </a:r>
            <a:r>
              <a:rPr lang="tr-TR" dirty="0" smtClean="0"/>
              <a:t> in </a:t>
            </a:r>
            <a:r>
              <a:rPr lang="tr-TR" dirty="0" err="1" smtClean="0"/>
              <a:t>the</a:t>
            </a:r>
            <a:r>
              <a:rPr lang="tr-TR" dirty="0" smtClean="0"/>
              <a:t> </a:t>
            </a:r>
            <a:r>
              <a:rPr lang="tr-TR" dirty="0" err="1" smtClean="0"/>
              <a:t>organic</a:t>
            </a:r>
            <a:r>
              <a:rPr lang="tr-TR" dirty="0" smtClean="0"/>
              <a:t> </a:t>
            </a:r>
            <a:r>
              <a:rPr lang="tr-TR" dirty="0" err="1" smtClean="0"/>
              <a:t>compounds</a:t>
            </a:r>
            <a:r>
              <a:rPr lang="tr-TR" dirty="0" smtClean="0"/>
              <a:t>. </a:t>
            </a:r>
          </a:p>
          <a:p>
            <a:r>
              <a:rPr lang="tr-TR" dirty="0" err="1" smtClean="0"/>
              <a:t>after</a:t>
            </a:r>
            <a:r>
              <a:rPr lang="tr-TR" dirty="0" smtClean="0"/>
              <a:t> </a:t>
            </a:r>
            <a:r>
              <a:rPr lang="tr-TR" dirty="0" err="1" smtClean="0"/>
              <a:t>the</a:t>
            </a:r>
            <a:r>
              <a:rPr lang="tr-TR" dirty="0" smtClean="0"/>
              <a:t> </a:t>
            </a:r>
            <a:r>
              <a:rPr lang="tr-TR" dirty="0" err="1" smtClean="0"/>
              <a:t>living</a:t>
            </a:r>
            <a:r>
              <a:rPr lang="tr-TR" dirty="0" smtClean="0"/>
              <a:t> </a:t>
            </a:r>
            <a:r>
              <a:rPr lang="tr-TR" dirty="0" err="1" smtClean="0"/>
              <a:t>tissue</a:t>
            </a:r>
            <a:r>
              <a:rPr lang="tr-TR" dirty="0" smtClean="0"/>
              <a:t> </a:t>
            </a:r>
            <a:r>
              <a:rPr lang="tr-TR" dirty="0" err="1" smtClean="0"/>
              <a:t>deterioate</a:t>
            </a:r>
            <a:r>
              <a:rPr lang="tr-TR" dirty="0" smtClean="0"/>
              <a:t> </a:t>
            </a:r>
            <a:r>
              <a:rPr lang="tr-TR" dirty="0" err="1" smtClean="0"/>
              <a:t>with</a:t>
            </a:r>
            <a:r>
              <a:rPr lang="tr-TR" dirty="0" smtClean="0"/>
              <a:t> </a:t>
            </a:r>
            <a:r>
              <a:rPr lang="tr-TR" dirty="0" err="1" smtClean="0"/>
              <a:t>age</a:t>
            </a:r>
            <a:r>
              <a:rPr lang="tr-TR" dirty="0" smtClean="0"/>
              <a:t> </a:t>
            </a:r>
            <a:r>
              <a:rPr lang="tr-TR" dirty="0" err="1" smtClean="0"/>
              <a:t>nutrients</a:t>
            </a:r>
            <a:r>
              <a:rPr lang="tr-TR" dirty="0" smtClean="0"/>
              <a:t> </a:t>
            </a:r>
            <a:r>
              <a:rPr lang="tr-TR" dirty="0" err="1" smtClean="0"/>
              <a:t>return</a:t>
            </a:r>
            <a:r>
              <a:rPr lang="tr-TR" dirty="0" smtClean="0"/>
              <a:t> </a:t>
            </a:r>
            <a:r>
              <a:rPr lang="tr-TR" dirty="0" err="1" smtClean="0"/>
              <a:t>to</a:t>
            </a:r>
            <a:r>
              <a:rPr lang="tr-TR" dirty="0" smtClean="0"/>
              <a:t> </a:t>
            </a:r>
            <a:r>
              <a:rPr lang="tr-TR" dirty="0" err="1" smtClean="0"/>
              <a:t>the</a:t>
            </a:r>
            <a:r>
              <a:rPr lang="tr-TR" dirty="0" smtClean="0"/>
              <a:t> </a:t>
            </a:r>
            <a:r>
              <a:rPr lang="tr-TR" dirty="0" err="1" smtClean="0"/>
              <a:t>soil</a:t>
            </a:r>
            <a:r>
              <a:rPr lang="tr-TR" dirty="0" smtClean="0"/>
              <a:t>.</a:t>
            </a:r>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5</a:t>
            </a:fld>
            <a:endParaRPr lang="es-ES" altLang="tr-TR"/>
          </a:p>
        </p:txBody>
      </p:sp>
      <p:pic>
        <p:nvPicPr>
          <p:cNvPr id="2050" name="Picture 2" descr="Ã§Ã¼rÃ¼k elma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718929"/>
            <a:ext cx="4933528" cy="246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010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Nutrient</a:t>
            </a:r>
            <a:r>
              <a:rPr lang="tr-TR" dirty="0" smtClean="0"/>
              <a:t> </a:t>
            </a:r>
            <a:r>
              <a:rPr lang="tr-TR" dirty="0" err="1" smtClean="0"/>
              <a:t>Cycling</a:t>
            </a:r>
            <a:endParaRPr lang="en-US" dirty="0"/>
          </a:p>
        </p:txBody>
      </p:sp>
      <p:sp>
        <p:nvSpPr>
          <p:cNvPr id="3" name="İçerik Yer Tutucusu 2"/>
          <p:cNvSpPr>
            <a:spLocks noGrp="1"/>
          </p:cNvSpPr>
          <p:nvPr>
            <p:ph idx="1"/>
          </p:nvPr>
        </p:nvSpPr>
        <p:spPr/>
        <p:txBody>
          <a:bodyPr/>
          <a:lstStyle/>
          <a:p>
            <a:r>
              <a:rPr lang="tr-TR" dirty="0" err="1" smtClean="0"/>
              <a:t>Various</a:t>
            </a:r>
            <a:r>
              <a:rPr lang="tr-TR" dirty="0" smtClean="0"/>
              <a:t> </a:t>
            </a:r>
            <a:r>
              <a:rPr lang="tr-TR" dirty="0" err="1" smtClean="0"/>
              <a:t>microbial</a:t>
            </a:r>
            <a:r>
              <a:rPr lang="tr-TR" dirty="0" smtClean="0"/>
              <a:t> </a:t>
            </a:r>
            <a:r>
              <a:rPr lang="tr-TR" dirty="0" err="1" smtClean="0"/>
              <a:t>decomposers</a:t>
            </a:r>
            <a:r>
              <a:rPr lang="tr-TR" dirty="0" smtClean="0"/>
              <a:t> </a:t>
            </a:r>
            <a:r>
              <a:rPr lang="tr-TR" dirty="0" err="1" smtClean="0"/>
              <a:t>transform</a:t>
            </a:r>
            <a:r>
              <a:rPr lang="tr-TR" dirty="0" smtClean="0"/>
              <a:t> </a:t>
            </a:r>
            <a:r>
              <a:rPr lang="tr-TR" dirty="0" err="1" smtClean="0"/>
              <a:t>the</a:t>
            </a:r>
            <a:r>
              <a:rPr lang="tr-TR" dirty="0" smtClean="0"/>
              <a:t> </a:t>
            </a:r>
            <a:r>
              <a:rPr lang="tr-TR" dirty="0" err="1" smtClean="0"/>
              <a:t>organic</a:t>
            </a:r>
            <a:r>
              <a:rPr lang="tr-TR" dirty="0" smtClean="0"/>
              <a:t> </a:t>
            </a:r>
            <a:r>
              <a:rPr lang="tr-TR" dirty="0" err="1" smtClean="0"/>
              <a:t>nutrients</a:t>
            </a:r>
            <a:r>
              <a:rPr lang="tr-TR" dirty="0" smtClean="0"/>
              <a:t> </a:t>
            </a:r>
            <a:r>
              <a:rPr lang="tr-TR" dirty="0" err="1" smtClean="0"/>
              <a:t>into</a:t>
            </a:r>
            <a:r>
              <a:rPr lang="tr-TR" dirty="0" smtClean="0"/>
              <a:t> mineral form,</a:t>
            </a:r>
          </a:p>
          <a:p>
            <a:r>
              <a:rPr lang="tr-TR" dirty="0" err="1" smtClean="0"/>
              <a:t>This</a:t>
            </a:r>
            <a:r>
              <a:rPr lang="tr-TR" dirty="0" smtClean="0"/>
              <a:t> </a:t>
            </a:r>
            <a:r>
              <a:rPr lang="tr-TR" dirty="0" err="1" smtClean="0"/>
              <a:t>process</a:t>
            </a:r>
            <a:r>
              <a:rPr lang="tr-TR" dirty="0" smtClean="0"/>
              <a:t> </a:t>
            </a:r>
            <a:r>
              <a:rPr lang="tr-TR" dirty="0" err="1" smtClean="0"/>
              <a:t>makes</a:t>
            </a:r>
            <a:r>
              <a:rPr lang="tr-TR" dirty="0" smtClean="0"/>
              <a:t> </a:t>
            </a:r>
            <a:r>
              <a:rPr lang="tr-TR" dirty="0" err="1" smtClean="0"/>
              <a:t>minerals</a:t>
            </a:r>
            <a:r>
              <a:rPr lang="tr-TR" dirty="0" smtClean="0"/>
              <a:t> </a:t>
            </a:r>
            <a:r>
              <a:rPr lang="tr-TR" dirty="0" err="1" smtClean="0"/>
              <a:t>available</a:t>
            </a:r>
            <a:r>
              <a:rPr lang="tr-TR" dirty="0" smtClean="0"/>
              <a:t> </a:t>
            </a:r>
            <a:r>
              <a:rPr lang="tr-TR" dirty="0" err="1" smtClean="0"/>
              <a:t>for</a:t>
            </a:r>
            <a:r>
              <a:rPr lang="tr-TR" dirty="0" smtClean="0"/>
              <a:t> </a:t>
            </a:r>
            <a:r>
              <a:rPr lang="tr-TR" dirty="0" err="1" smtClean="0"/>
              <a:t>plant</a:t>
            </a:r>
            <a:r>
              <a:rPr lang="tr-TR" dirty="0" smtClean="0"/>
              <a:t> </a:t>
            </a:r>
            <a:r>
              <a:rPr lang="tr-TR" dirty="0" err="1" smtClean="0"/>
              <a:t>uptake</a:t>
            </a:r>
            <a:endParaRPr lang="tr-TR" dirty="0" smtClean="0"/>
          </a:p>
          <a:p>
            <a:r>
              <a:rPr lang="tr-TR" dirty="0" err="1" smtClean="0"/>
              <a:t>Plants</a:t>
            </a:r>
            <a:r>
              <a:rPr lang="tr-TR" dirty="0" smtClean="0"/>
              <a:t> </a:t>
            </a:r>
            <a:r>
              <a:rPr lang="tr-TR" dirty="0" err="1" smtClean="0"/>
              <a:t>use</a:t>
            </a:r>
            <a:r>
              <a:rPr lang="tr-TR" dirty="0" smtClean="0"/>
              <a:t> </a:t>
            </a:r>
            <a:r>
              <a:rPr lang="tr-TR" dirty="0" err="1" smtClean="0"/>
              <a:t>this</a:t>
            </a:r>
            <a:r>
              <a:rPr lang="tr-TR" dirty="0" smtClean="0"/>
              <a:t> </a:t>
            </a:r>
            <a:r>
              <a:rPr lang="tr-TR" dirty="0" err="1" smtClean="0"/>
              <a:t>minerals</a:t>
            </a:r>
            <a:r>
              <a:rPr lang="tr-TR" dirty="0" smtClean="0"/>
              <a:t> </a:t>
            </a:r>
            <a:r>
              <a:rPr lang="tr-TR" dirty="0" err="1" smtClean="0"/>
              <a:t>forming</a:t>
            </a:r>
            <a:r>
              <a:rPr lang="tr-TR" dirty="0" smtClean="0"/>
              <a:t> </a:t>
            </a:r>
            <a:r>
              <a:rPr lang="tr-TR" dirty="0" err="1" smtClean="0"/>
              <a:t>new</a:t>
            </a:r>
            <a:r>
              <a:rPr lang="tr-TR" dirty="0" smtClean="0"/>
              <a:t> </a:t>
            </a:r>
            <a:r>
              <a:rPr lang="tr-TR" dirty="0" err="1" smtClean="0"/>
              <a:t>tissues</a:t>
            </a:r>
            <a:r>
              <a:rPr lang="tr-TR" smtClean="0"/>
              <a:t>. </a:t>
            </a:r>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6</a:t>
            </a:fld>
            <a:endParaRPr lang="es-ES" altLang="tr-TR"/>
          </a:p>
        </p:txBody>
      </p:sp>
    </p:spTree>
    <p:extLst>
      <p:ext uri="{BB962C8B-B14F-4D97-AF65-F5344CB8AC3E}">
        <p14:creationId xmlns:p14="http://schemas.microsoft.com/office/powerpoint/2010/main" val="906351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onbahar yapraklar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710336"/>
            <a:ext cx="8640000" cy="5400000"/>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457200" y="441373"/>
            <a:ext cx="8229600" cy="1143000"/>
          </a:xfrm>
        </p:spPr>
        <p:txBody>
          <a:bodyPr/>
          <a:lstStyle/>
          <a:p>
            <a:r>
              <a:rPr lang="tr-TR" dirty="0" err="1" smtClean="0">
                <a:solidFill>
                  <a:schemeClr val="bg1"/>
                </a:solidFill>
              </a:rPr>
              <a:t>Nutrient</a:t>
            </a:r>
            <a:r>
              <a:rPr lang="tr-TR" dirty="0" smtClean="0">
                <a:solidFill>
                  <a:schemeClr val="bg1"/>
                </a:solidFill>
              </a:rPr>
              <a:t> </a:t>
            </a:r>
            <a:r>
              <a:rPr lang="tr-TR" dirty="0" err="1">
                <a:solidFill>
                  <a:schemeClr val="bg1"/>
                </a:solidFill>
              </a:rPr>
              <a:t>Cycling</a:t>
            </a:r>
            <a:endParaRPr lang="en-US" dirty="0">
              <a:solidFill>
                <a:schemeClr val="bg1"/>
              </a:solidFill>
            </a:endParaRPr>
          </a:p>
        </p:txBody>
      </p:sp>
      <p:sp>
        <p:nvSpPr>
          <p:cNvPr id="3" name="İçerik Yer Tutucusu 2"/>
          <p:cNvSpPr>
            <a:spLocks noGrp="1"/>
          </p:cNvSpPr>
          <p:nvPr>
            <p:ph idx="1"/>
          </p:nvPr>
        </p:nvSpPr>
        <p:spPr/>
        <p:txBody>
          <a:bodyPr/>
          <a:lstStyle/>
          <a:p>
            <a:r>
              <a:rPr lang="tr-TR" dirty="0" err="1" smtClean="0">
                <a:solidFill>
                  <a:schemeClr val="bg1"/>
                </a:solidFill>
              </a:rPr>
              <a:t>Plants</a:t>
            </a:r>
            <a:r>
              <a:rPr lang="tr-TR" dirty="0" smtClean="0">
                <a:solidFill>
                  <a:schemeClr val="bg1"/>
                </a:solidFill>
              </a:rPr>
              <a:t> can </a:t>
            </a:r>
            <a:r>
              <a:rPr lang="tr-TR" dirty="0" err="1" smtClean="0">
                <a:solidFill>
                  <a:schemeClr val="bg1"/>
                </a:solidFill>
              </a:rPr>
              <a:t>also</a:t>
            </a:r>
            <a:r>
              <a:rPr lang="tr-TR" dirty="0" smtClean="0">
                <a:solidFill>
                  <a:schemeClr val="bg1"/>
                </a:solidFill>
              </a:rPr>
              <a:t> </a:t>
            </a:r>
            <a:r>
              <a:rPr lang="tr-TR" dirty="0" err="1" smtClean="0">
                <a:solidFill>
                  <a:schemeClr val="bg1"/>
                </a:solidFill>
              </a:rPr>
              <a:t>benefit</a:t>
            </a:r>
            <a:r>
              <a:rPr lang="tr-TR" dirty="0" smtClean="0">
                <a:solidFill>
                  <a:schemeClr val="bg1"/>
                </a:solidFill>
              </a:rPr>
              <a:t> </a:t>
            </a:r>
            <a:r>
              <a:rPr lang="tr-TR" dirty="0" err="1" smtClean="0">
                <a:solidFill>
                  <a:schemeClr val="bg1"/>
                </a:solidFill>
              </a:rPr>
              <a:t>from</a:t>
            </a:r>
            <a:r>
              <a:rPr lang="tr-TR" dirty="0" smtClean="0">
                <a:solidFill>
                  <a:schemeClr val="bg1"/>
                </a:solidFill>
              </a:rPr>
              <a:t> </a:t>
            </a:r>
            <a:r>
              <a:rPr lang="tr-TR" dirty="0" err="1" smtClean="0">
                <a:solidFill>
                  <a:schemeClr val="bg1"/>
                </a:solidFill>
              </a:rPr>
              <a:t>processes</a:t>
            </a:r>
            <a:r>
              <a:rPr lang="tr-TR" dirty="0" smtClean="0">
                <a:solidFill>
                  <a:schemeClr val="bg1"/>
                </a:solidFill>
              </a:rPr>
              <a:t> </a:t>
            </a:r>
            <a:r>
              <a:rPr lang="tr-TR" dirty="0" err="1" smtClean="0">
                <a:solidFill>
                  <a:schemeClr val="bg1"/>
                </a:solidFill>
              </a:rPr>
              <a:t>called</a:t>
            </a:r>
            <a:r>
              <a:rPr lang="tr-TR" dirty="0" smtClean="0">
                <a:solidFill>
                  <a:schemeClr val="bg1"/>
                </a:solidFill>
              </a:rPr>
              <a:t>: </a:t>
            </a:r>
          </a:p>
          <a:p>
            <a:r>
              <a:rPr lang="tr-TR" dirty="0" err="1" smtClean="0">
                <a:solidFill>
                  <a:schemeClr val="bg1"/>
                </a:solidFill>
              </a:rPr>
              <a:t>Retranslocation</a:t>
            </a:r>
            <a:r>
              <a:rPr lang="tr-TR" dirty="0">
                <a:solidFill>
                  <a:schemeClr val="bg1"/>
                </a:solidFill>
              </a:rPr>
              <a:t> </a:t>
            </a:r>
            <a:r>
              <a:rPr lang="tr-TR" dirty="0" smtClean="0">
                <a:solidFill>
                  <a:schemeClr val="bg1"/>
                </a:solidFill>
              </a:rPr>
              <a:t>: </a:t>
            </a:r>
            <a:r>
              <a:rPr lang="tr-TR" dirty="0" err="1" smtClean="0">
                <a:solidFill>
                  <a:schemeClr val="bg1"/>
                </a:solidFill>
              </a:rPr>
              <a:t>minerals</a:t>
            </a:r>
            <a:r>
              <a:rPr lang="tr-TR" dirty="0" smtClean="0">
                <a:solidFill>
                  <a:schemeClr val="bg1"/>
                </a:solidFill>
              </a:rPr>
              <a:t> </a:t>
            </a:r>
            <a:r>
              <a:rPr lang="tr-TR" dirty="0" err="1" smtClean="0">
                <a:solidFill>
                  <a:schemeClr val="bg1"/>
                </a:solidFill>
              </a:rPr>
              <a:t>within</a:t>
            </a:r>
            <a:r>
              <a:rPr lang="tr-TR" dirty="0" smtClean="0">
                <a:solidFill>
                  <a:schemeClr val="bg1"/>
                </a:solidFill>
              </a:rPr>
              <a:t> </a:t>
            </a:r>
            <a:r>
              <a:rPr lang="tr-TR" dirty="0" err="1" smtClean="0">
                <a:solidFill>
                  <a:schemeClr val="bg1"/>
                </a:solidFill>
              </a:rPr>
              <a:t>the</a:t>
            </a:r>
            <a:r>
              <a:rPr lang="tr-TR" dirty="0" smtClean="0">
                <a:solidFill>
                  <a:schemeClr val="bg1"/>
                </a:solidFill>
              </a:rPr>
              <a:t> </a:t>
            </a:r>
            <a:r>
              <a:rPr lang="tr-TR" dirty="0" err="1" smtClean="0">
                <a:solidFill>
                  <a:schemeClr val="bg1"/>
                </a:solidFill>
              </a:rPr>
              <a:t>plant</a:t>
            </a:r>
            <a:r>
              <a:rPr lang="tr-TR" dirty="0" smtClean="0">
                <a:solidFill>
                  <a:schemeClr val="bg1"/>
                </a:solidFill>
              </a:rPr>
              <a:t> </a:t>
            </a:r>
            <a:r>
              <a:rPr lang="tr-TR" dirty="0" err="1" smtClean="0">
                <a:solidFill>
                  <a:schemeClr val="bg1"/>
                </a:solidFill>
              </a:rPr>
              <a:t>translocated</a:t>
            </a:r>
            <a:r>
              <a:rPr lang="tr-TR" dirty="0" smtClean="0">
                <a:solidFill>
                  <a:schemeClr val="bg1"/>
                </a:solidFill>
              </a:rPr>
              <a:t> </a:t>
            </a:r>
            <a:r>
              <a:rPr lang="tr-TR" dirty="0" err="1" smtClean="0">
                <a:solidFill>
                  <a:schemeClr val="bg1"/>
                </a:solidFill>
              </a:rPr>
              <a:t>to</a:t>
            </a:r>
            <a:r>
              <a:rPr lang="tr-TR" dirty="0" smtClean="0">
                <a:solidFill>
                  <a:schemeClr val="bg1"/>
                </a:solidFill>
              </a:rPr>
              <a:t> </a:t>
            </a:r>
            <a:r>
              <a:rPr lang="tr-TR" dirty="0" err="1" smtClean="0">
                <a:solidFill>
                  <a:schemeClr val="bg1"/>
                </a:solidFill>
              </a:rPr>
              <a:t>other</a:t>
            </a:r>
            <a:r>
              <a:rPr lang="tr-TR" dirty="0" smtClean="0">
                <a:solidFill>
                  <a:schemeClr val="bg1"/>
                </a:solidFill>
              </a:rPr>
              <a:t> </a:t>
            </a:r>
            <a:r>
              <a:rPr lang="tr-TR" dirty="0" err="1" smtClean="0">
                <a:solidFill>
                  <a:schemeClr val="bg1"/>
                </a:solidFill>
              </a:rPr>
              <a:t>parts</a:t>
            </a:r>
            <a:r>
              <a:rPr lang="tr-TR" dirty="0" smtClean="0">
                <a:solidFill>
                  <a:schemeClr val="bg1"/>
                </a:solidFill>
              </a:rPr>
              <a:t> of </a:t>
            </a:r>
            <a:r>
              <a:rPr lang="tr-TR" dirty="0" err="1" smtClean="0">
                <a:solidFill>
                  <a:schemeClr val="bg1"/>
                </a:solidFill>
              </a:rPr>
              <a:t>the</a:t>
            </a:r>
            <a:r>
              <a:rPr lang="tr-TR" dirty="0" smtClean="0">
                <a:solidFill>
                  <a:schemeClr val="bg1"/>
                </a:solidFill>
              </a:rPr>
              <a:t> </a:t>
            </a:r>
            <a:r>
              <a:rPr lang="tr-TR" dirty="0" err="1" smtClean="0">
                <a:solidFill>
                  <a:schemeClr val="bg1"/>
                </a:solidFill>
              </a:rPr>
              <a:t>plants</a:t>
            </a:r>
            <a:r>
              <a:rPr lang="tr-TR" dirty="0" smtClean="0">
                <a:solidFill>
                  <a:schemeClr val="bg1"/>
                </a:solidFill>
              </a:rPr>
              <a:t> </a:t>
            </a:r>
            <a:r>
              <a:rPr lang="tr-TR" i="1" dirty="0" err="1" smtClean="0">
                <a:solidFill>
                  <a:schemeClr val="bg1"/>
                </a:solidFill>
              </a:rPr>
              <a:t>during</a:t>
            </a:r>
            <a:r>
              <a:rPr lang="tr-TR" i="1" dirty="0" smtClean="0">
                <a:solidFill>
                  <a:schemeClr val="bg1"/>
                </a:solidFill>
              </a:rPr>
              <a:t> </a:t>
            </a:r>
            <a:r>
              <a:rPr lang="tr-TR" i="1" dirty="0" err="1" smtClean="0">
                <a:solidFill>
                  <a:schemeClr val="bg1"/>
                </a:solidFill>
              </a:rPr>
              <a:t>autumn</a:t>
            </a:r>
            <a:endParaRPr lang="en-US" i="1" dirty="0">
              <a:solidFill>
                <a:schemeClr val="bg1"/>
              </a:solidFill>
            </a:endParaRPr>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7</a:t>
            </a:fld>
            <a:endParaRPr lang="es-ES" altLang="tr-TR"/>
          </a:p>
        </p:txBody>
      </p:sp>
    </p:spTree>
    <p:extLst>
      <p:ext uri="{BB962C8B-B14F-4D97-AF65-F5344CB8AC3E}">
        <p14:creationId xmlns:p14="http://schemas.microsoft.com/office/powerpoint/2010/main" val="38324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Decomposition</a:t>
            </a:r>
            <a:endParaRPr lang="en-US" dirty="0"/>
          </a:p>
        </p:txBody>
      </p:sp>
      <p:sp>
        <p:nvSpPr>
          <p:cNvPr id="3" name="İçerik Yer Tutucusu 2"/>
          <p:cNvSpPr>
            <a:spLocks noGrp="1"/>
          </p:cNvSpPr>
          <p:nvPr>
            <p:ph idx="1"/>
          </p:nvPr>
        </p:nvSpPr>
        <p:spPr/>
        <p:txBody>
          <a:bodyPr/>
          <a:lstStyle/>
          <a:p>
            <a:r>
              <a:rPr lang="tr-TR" dirty="0" err="1" smtClean="0"/>
              <a:t>Decomposition</a:t>
            </a:r>
            <a:r>
              <a:rPr lang="tr-TR" dirty="0" smtClean="0"/>
              <a:t>?</a:t>
            </a:r>
          </a:p>
          <a:p>
            <a:r>
              <a:rPr lang="tr-TR" dirty="0" err="1" smtClean="0"/>
              <a:t>Decomposition</a:t>
            </a:r>
            <a:r>
              <a:rPr lang="tr-TR" dirty="0" smtClean="0"/>
              <a:t> </a:t>
            </a:r>
            <a:r>
              <a:rPr lang="tr-TR" dirty="0" err="1" smtClean="0"/>
              <a:t>steps</a:t>
            </a:r>
            <a:endParaRPr lang="tr-TR" dirty="0"/>
          </a:p>
          <a:p>
            <a:pPr lvl="1"/>
            <a:r>
              <a:rPr lang="tr-TR" dirty="0" err="1" smtClean="0"/>
              <a:t>Fragmentation</a:t>
            </a:r>
            <a:endParaRPr lang="tr-TR" dirty="0" smtClean="0"/>
          </a:p>
          <a:p>
            <a:pPr lvl="1"/>
            <a:r>
              <a:rPr lang="tr-TR" dirty="0" err="1"/>
              <a:t>Digestion</a:t>
            </a:r>
            <a:r>
              <a:rPr lang="tr-TR" dirty="0"/>
              <a:t> </a:t>
            </a:r>
          </a:p>
          <a:p>
            <a:pPr lvl="1"/>
            <a:r>
              <a:rPr lang="tr-TR" dirty="0" err="1" smtClean="0"/>
              <a:t>Leaching</a:t>
            </a:r>
            <a:r>
              <a:rPr lang="tr-TR" dirty="0" smtClean="0"/>
              <a:t>,</a:t>
            </a:r>
          </a:p>
          <a:p>
            <a:pPr lvl="1"/>
            <a:r>
              <a:rPr lang="tr-TR" dirty="0" err="1" smtClean="0"/>
              <a:t>Extraction</a:t>
            </a:r>
            <a:endParaRPr lang="tr-TR" dirty="0" smtClean="0"/>
          </a:p>
          <a:p>
            <a:r>
              <a:rPr lang="tr-TR" dirty="0" err="1" smtClean="0"/>
              <a:t>Why</a:t>
            </a:r>
            <a:r>
              <a:rPr lang="tr-TR" dirty="0" smtClean="0"/>
              <a:t>? </a:t>
            </a:r>
            <a:r>
              <a:rPr lang="tr-TR" b="1" i="1" dirty="0" err="1" smtClean="0"/>
              <a:t>Remember</a:t>
            </a:r>
            <a:r>
              <a:rPr lang="tr-TR" b="1" i="1" dirty="0" smtClean="0"/>
              <a:t>: </a:t>
            </a:r>
            <a:r>
              <a:rPr lang="tr-TR" b="1" dirty="0" err="1" smtClean="0"/>
              <a:t>Biomass</a:t>
            </a:r>
            <a:r>
              <a:rPr lang="tr-TR" b="1" dirty="0" smtClean="0"/>
              <a:t> is </a:t>
            </a:r>
            <a:r>
              <a:rPr lang="tr-TR" b="1" dirty="0" err="1" smtClean="0"/>
              <a:t>the</a:t>
            </a:r>
            <a:r>
              <a:rPr lang="tr-TR" b="1" dirty="0" smtClean="0"/>
              <a:t> main </a:t>
            </a:r>
            <a:r>
              <a:rPr lang="tr-TR" b="1" dirty="0" err="1" smtClean="0"/>
              <a:t>source</a:t>
            </a:r>
            <a:r>
              <a:rPr lang="tr-TR" b="1" dirty="0" smtClean="0"/>
              <a:t> of </a:t>
            </a:r>
            <a:r>
              <a:rPr lang="tr-TR" b="1" dirty="0" err="1" smtClean="0"/>
              <a:t>nutrients</a:t>
            </a:r>
            <a:r>
              <a:rPr lang="tr-TR" b="1" dirty="0" smtClean="0"/>
              <a:t>. </a:t>
            </a:r>
          </a:p>
          <a:p>
            <a:endParaRPr lang="tr-TR" dirty="0" smtClean="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8</a:t>
            </a:fld>
            <a:endParaRPr lang="es-ES" altLang="tr-TR"/>
          </a:p>
        </p:txBody>
      </p:sp>
    </p:spTree>
    <p:extLst>
      <p:ext uri="{BB962C8B-B14F-4D97-AF65-F5344CB8AC3E}">
        <p14:creationId xmlns:p14="http://schemas.microsoft.com/office/powerpoint/2010/main" val="3048795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Decomposition</a:t>
            </a:r>
            <a:endParaRPr lang="en-US" dirty="0"/>
          </a:p>
        </p:txBody>
      </p:sp>
      <p:sp>
        <p:nvSpPr>
          <p:cNvPr id="3" name="İçerik Yer Tutucusu 2"/>
          <p:cNvSpPr>
            <a:spLocks noGrp="1"/>
          </p:cNvSpPr>
          <p:nvPr>
            <p:ph idx="1"/>
          </p:nvPr>
        </p:nvSpPr>
        <p:spPr/>
        <p:txBody>
          <a:bodyPr/>
          <a:lstStyle/>
          <a:p>
            <a:r>
              <a:rPr lang="tr-TR" dirty="0" err="1" smtClean="0"/>
              <a:t>Invertebrate</a:t>
            </a:r>
            <a:r>
              <a:rPr lang="tr-TR" dirty="0" smtClean="0"/>
              <a:t> </a:t>
            </a:r>
            <a:r>
              <a:rPr lang="tr-TR" dirty="0" err="1" smtClean="0"/>
              <a:t>detrivores</a:t>
            </a:r>
            <a:r>
              <a:rPr lang="tr-TR" dirty="0" smtClean="0"/>
              <a:t> </a:t>
            </a:r>
            <a:r>
              <a:rPr lang="tr-TR" dirty="0" err="1" smtClean="0"/>
              <a:t>are</a:t>
            </a:r>
            <a:r>
              <a:rPr lang="tr-TR" dirty="0" smtClean="0"/>
              <a:t> </a:t>
            </a:r>
            <a:r>
              <a:rPr lang="tr-TR" dirty="0" err="1" smtClean="0"/>
              <a:t>responsible</a:t>
            </a:r>
            <a:r>
              <a:rPr lang="tr-TR" dirty="0" smtClean="0"/>
              <a:t> in </a:t>
            </a:r>
            <a:r>
              <a:rPr lang="tr-TR" dirty="0" err="1" smtClean="0"/>
              <a:t>decomposition</a:t>
            </a:r>
            <a:r>
              <a:rPr lang="tr-TR" dirty="0" smtClean="0"/>
              <a:t>. </a:t>
            </a:r>
          </a:p>
          <a:p>
            <a:r>
              <a:rPr lang="tr-TR" dirty="0" smtClean="0"/>
              <a:t>4 </a:t>
            </a:r>
            <a:r>
              <a:rPr lang="tr-TR" dirty="0" err="1" smtClean="0"/>
              <a:t>major</a:t>
            </a:r>
            <a:r>
              <a:rPr lang="tr-TR" dirty="0" smtClean="0"/>
              <a:t> </a:t>
            </a:r>
            <a:r>
              <a:rPr lang="tr-TR" dirty="0" err="1" smtClean="0"/>
              <a:t>groups</a:t>
            </a:r>
            <a:r>
              <a:rPr lang="tr-TR" dirty="0" smtClean="0"/>
              <a:t>: (body </a:t>
            </a:r>
            <a:r>
              <a:rPr lang="tr-TR" dirty="0" err="1" smtClean="0"/>
              <a:t>width</a:t>
            </a:r>
            <a:r>
              <a:rPr lang="tr-TR" dirty="0" smtClean="0"/>
              <a:t>)</a:t>
            </a:r>
          </a:p>
          <a:p>
            <a:pPr lvl="1"/>
            <a:r>
              <a:rPr lang="tr-TR" dirty="0" err="1" smtClean="0"/>
              <a:t>Microfauna</a:t>
            </a:r>
            <a:r>
              <a:rPr lang="tr-TR" dirty="0" smtClean="0"/>
              <a:t>- </a:t>
            </a:r>
            <a:r>
              <a:rPr lang="tr-TR" dirty="0" err="1" smtClean="0"/>
              <a:t>microflora</a:t>
            </a:r>
            <a:r>
              <a:rPr lang="tr-TR" dirty="0" smtClean="0"/>
              <a:t> (&lt;100um) </a:t>
            </a:r>
            <a:r>
              <a:rPr lang="tr-TR" dirty="0" err="1" smtClean="0"/>
              <a:t>protozoa</a:t>
            </a:r>
            <a:r>
              <a:rPr lang="tr-TR" dirty="0" smtClean="0"/>
              <a:t> </a:t>
            </a:r>
            <a:r>
              <a:rPr lang="tr-TR" dirty="0" err="1" smtClean="0"/>
              <a:t>and</a:t>
            </a:r>
            <a:r>
              <a:rPr lang="tr-TR" dirty="0" smtClean="0"/>
              <a:t> </a:t>
            </a:r>
            <a:r>
              <a:rPr lang="tr-TR" dirty="0" err="1" smtClean="0"/>
              <a:t>nematods</a:t>
            </a:r>
            <a:r>
              <a:rPr lang="tr-TR" dirty="0" smtClean="0"/>
              <a:t>.</a:t>
            </a:r>
          </a:p>
          <a:p>
            <a:pPr lvl="1"/>
            <a:r>
              <a:rPr lang="tr-TR" dirty="0" err="1" smtClean="0"/>
              <a:t>Mesofauna</a:t>
            </a:r>
            <a:r>
              <a:rPr lang="tr-TR" dirty="0" smtClean="0"/>
              <a:t> (100um-2mm) </a:t>
            </a:r>
            <a:r>
              <a:rPr lang="tr-TR" dirty="0" err="1" smtClean="0"/>
              <a:t>mites</a:t>
            </a:r>
            <a:r>
              <a:rPr lang="tr-TR" dirty="0" smtClean="0"/>
              <a:t>, </a:t>
            </a:r>
            <a:r>
              <a:rPr lang="tr-TR" dirty="0" err="1" smtClean="0"/>
              <a:t>potworms</a:t>
            </a:r>
            <a:r>
              <a:rPr lang="tr-TR" dirty="0" smtClean="0"/>
              <a:t> </a:t>
            </a:r>
            <a:r>
              <a:rPr lang="tr-TR" dirty="0" err="1" smtClean="0"/>
              <a:t>and</a:t>
            </a:r>
            <a:r>
              <a:rPr lang="tr-TR" dirty="0" smtClean="0"/>
              <a:t> </a:t>
            </a:r>
            <a:r>
              <a:rPr lang="tr-TR" dirty="0" err="1" smtClean="0"/>
              <a:t>spring</a:t>
            </a:r>
            <a:r>
              <a:rPr lang="tr-TR" dirty="0" smtClean="0"/>
              <a:t> </a:t>
            </a:r>
            <a:r>
              <a:rPr lang="tr-TR" dirty="0" err="1" smtClean="0"/>
              <a:t>tails</a:t>
            </a:r>
            <a:endParaRPr lang="tr-TR" dirty="0" smtClean="0"/>
          </a:p>
          <a:p>
            <a:pPr lvl="1"/>
            <a:r>
              <a:rPr lang="tr-TR" dirty="0" err="1" smtClean="0"/>
              <a:t>Makrofauna</a:t>
            </a:r>
            <a:r>
              <a:rPr lang="tr-TR" dirty="0" smtClean="0"/>
              <a:t> (2-20mm) </a:t>
            </a:r>
          </a:p>
          <a:p>
            <a:pPr lvl="1"/>
            <a:r>
              <a:rPr lang="tr-TR" dirty="0" err="1" smtClean="0"/>
              <a:t>Megafauna</a:t>
            </a:r>
            <a:r>
              <a:rPr lang="tr-TR" dirty="0" smtClean="0"/>
              <a:t> (&gt;20mm) </a:t>
            </a:r>
          </a:p>
          <a:p>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9</a:t>
            </a:fld>
            <a:endParaRPr lang="es-ES" altLang="tr-TR"/>
          </a:p>
        </p:txBody>
      </p:sp>
    </p:spTree>
    <p:extLst>
      <p:ext uri="{BB962C8B-B14F-4D97-AF65-F5344CB8AC3E}">
        <p14:creationId xmlns:p14="http://schemas.microsoft.com/office/powerpoint/2010/main" val="930760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10044</TotalTime>
  <Words>784</Words>
  <Application>Microsoft Office PowerPoint</Application>
  <PresentationFormat>Ekran Gösterisi (4:3)</PresentationFormat>
  <Paragraphs>166</Paragraphs>
  <Slides>36</Slides>
  <Notes>0</Notes>
  <HiddenSlides>0</HiddenSlides>
  <MMClips>1</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36</vt:i4>
      </vt:variant>
    </vt:vector>
  </HeadingPairs>
  <TitlesOfParts>
    <vt:vector size="40" baseType="lpstr">
      <vt:lpstr>Arial</vt:lpstr>
      <vt:lpstr>Calibri</vt:lpstr>
      <vt:lpstr>Wingdings</vt:lpstr>
      <vt:lpstr>Diseño predeterminado</vt:lpstr>
      <vt:lpstr>Ecology and Environmental Biology </vt:lpstr>
      <vt:lpstr>Decomposition and Nutrient Cycling</vt:lpstr>
      <vt:lpstr>PowerPoint Sunusu</vt:lpstr>
      <vt:lpstr>PowerPoint Sunusu</vt:lpstr>
      <vt:lpstr>PowerPoint Sunusu</vt:lpstr>
      <vt:lpstr>Nutrient Cycling</vt:lpstr>
      <vt:lpstr>Nutrient Cycling</vt:lpstr>
      <vt:lpstr>Decomposition</vt:lpstr>
      <vt:lpstr>Decomposition</vt:lpstr>
      <vt:lpstr>PowerPoint Sunusu</vt:lpstr>
      <vt:lpstr>Factors influencing decomposition process</vt:lpstr>
      <vt:lpstr>Factors influencing decomposition process</vt:lpstr>
      <vt:lpstr>Nutrient mineralization</vt:lpstr>
      <vt:lpstr>Rate of nutrient recycling</vt:lpstr>
      <vt:lpstr>Nutrient cycles</vt:lpstr>
      <vt:lpstr>Water Cycles between earth and atmosphere</vt:lpstr>
      <vt:lpstr>PowerPoint Sunusu</vt:lpstr>
      <vt:lpstr>The Water Cycle</vt:lpstr>
      <vt:lpstr>PowerPoint Sunusu</vt:lpstr>
      <vt:lpstr>The Water Cycle</vt:lpstr>
      <vt:lpstr>The Carbon Cycle</vt:lpstr>
      <vt:lpstr>The Carbon Cycle</vt:lpstr>
      <vt:lpstr>PowerPoint Sunusu</vt:lpstr>
      <vt:lpstr>Nitrogen cycle</vt:lpstr>
      <vt:lpstr>PowerPoint Sunusu</vt:lpstr>
      <vt:lpstr>Nitrogen fixation</vt:lpstr>
      <vt:lpstr>PowerPoint Sunusu</vt:lpstr>
      <vt:lpstr>Nitrogen assimilation</vt:lpstr>
      <vt:lpstr>PowerPoint Sunusu</vt:lpstr>
      <vt:lpstr>Ammonification, mineralization</vt:lpstr>
      <vt:lpstr>PowerPoint Sunusu</vt:lpstr>
      <vt:lpstr>Nitrification and Denitrification</vt:lpstr>
      <vt:lpstr>Lightning %5-8</vt:lpstr>
      <vt:lpstr>PowerPoint Sunusu</vt:lpstr>
      <vt:lpstr>PowerPoint Sunusu</vt:lpstr>
      <vt:lpstr>References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Nuket Bilgen</cp:lastModifiedBy>
  <cp:revision>176</cp:revision>
  <dcterms:created xsi:type="dcterms:W3CDTF">2010-05-23T14:28:12Z</dcterms:created>
  <dcterms:modified xsi:type="dcterms:W3CDTF">2018-04-16T08:55:57Z</dcterms:modified>
</cp:coreProperties>
</file>