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300" r:id="rId4"/>
    <p:sldId id="301" r:id="rId5"/>
    <p:sldId id="302" r:id="rId6"/>
    <p:sldId id="294" r:id="rId7"/>
    <p:sldId id="280" r:id="rId8"/>
    <p:sldId id="296" r:id="rId9"/>
    <p:sldId id="297" r:id="rId10"/>
    <p:sldId id="303" r:id="rId11"/>
    <p:sldId id="298" r:id="rId12"/>
    <p:sldId id="299" r:id="rId13"/>
    <p:sldId id="281" r:id="rId14"/>
    <p:sldId id="258" r:id="rId15"/>
    <p:sldId id="282" r:id="rId16"/>
    <p:sldId id="285" r:id="rId17"/>
    <p:sldId id="288" r:id="rId18"/>
    <p:sldId id="289" r:id="rId19"/>
    <p:sldId id="290" r:id="rId20"/>
    <p:sldId id="269" r:id="rId21"/>
    <p:sldId id="261" r:id="rId22"/>
    <p:sldId id="260" r:id="rId23"/>
    <p:sldId id="262" r:id="rId24"/>
    <p:sldId id="263" r:id="rId25"/>
    <p:sldId id="264" r:id="rId26"/>
    <p:sldId id="291" r:id="rId27"/>
    <p:sldId id="265" r:id="rId28"/>
    <p:sldId id="266" r:id="rId29"/>
    <p:sldId id="304" r:id="rId30"/>
    <p:sldId id="267" r:id="rId31"/>
    <p:sldId id="268" r:id="rId32"/>
    <p:sldId id="310" r:id="rId33"/>
    <p:sldId id="311" r:id="rId34"/>
    <p:sldId id="314" r:id="rId35"/>
    <p:sldId id="313" r:id="rId36"/>
    <p:sldId id="305" r:id="rId37"/>
    <p:sldId id="306" r:id="rId38"/>
    <p:sldId id="308" r:id="rId39"/>
    <p:sldId id="307" r:id="rId40"/>
    <p:sldId id="309" r:id="rId41"/>
    <p:sldId id="312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E9BDF-07D5-4188-BD3B-6ABFA74E6ACE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B524F893-F511-4068-8A60-20BDF4D4FFFD}">
      <dgm:prSet phldrT="[Metin]"/>
      <dgm:spPr/>
      <dgm:t>
        <a:bodyPr/>
        <a:lstStyle/>
        <a:p>
          <a:pPr algn="ctr"/>
          <a:r>
            <a:rPr lang="tr-TR" dirty="0" smtClean="0"/>
            <a:t>Devalüasyon ve / ya da tağşiş</a:t>
          </a:r>
          <a:endParaRPr lang="tr-TR" dirty="0"/>
        </a:p>
      </dgm:t>
    </dgm:pt>
    <dgm:pt modelId="{AD9AA91F-8348-4B0F-8270-15B1EDAB866A}" type="parTrans" cxnId="{973C5966-DBF6-42F3-B6E8-3210028E1510}">
      <dgm:prSet/>
      <dgm:spPr/>
      <dgm:t>
        <a:bodyPr/>
        <a:lstStyle/>
        <a:p>
          <a:pPr algn="ctr"/>
          <a:endParaRPr lang="tr-TR"/>
        </a:p>
      </dgm:t>
    </dgm:pt>
    <dgm:pt modelId="{09972B19-03FD-4295-B6F3-8481873526D7}" type="sibTrans" cxnId="{973C5966-DBF6-42F3-B6E8-3210028E1510}">
      <dgm:prSet/>
      <dgm:spPr/>
      <dgm:t>
        <a:bodyPr/>
        <a:lstStyle/>
        <a:p>
          <a:pPr algn="ctr"/>
          <a:endParaRPr lang="tr-TR"/>
        </a:p>
      </dgm:t>
    </dgm:pt>
    <dgm:pt modelId="{90BF61E6-7CBA-4070-B23A-BFE9BC7A0995}">
      <dgm:prSet phldrT="[Metin]"/>
      <dgm:spPr/>
      <dgm:t>
        <a:bodyPr/>
        <a:lstStyle/>
        <a:p>
          <a:pPr algn="ctr"/>
          <a:r>
            <a:rPr lang="tr-TR" dirty="0" smtClean="0"/>
            <a:t>Enflasyon</a:t>
          </a:r>
          <a:endParaRPr lang="tr-TR" dirty="0"/>
        </a:p>
      </dgm:t>
    </dgm:pt>
    <dgm:pt modelId="{4B866A96-C051-46AD-A94B-13ED763DC37E}" type="parTrans" cxnId="{0B887EBD-64B6-4505-BBC0-015E48629538}">
      <dgm:prSet/>
      <dgm:spPr/>
      <dgm:t>
        <a:bodyPr/>
        <a:lstStyle/>
        <a:p>
          <a:pPr algn="ctr"/>
          <a:endParaRPr lang="tr-TR"/>
        </a:p>
      </dgm:t>
    </dgm:pt>
    <dgm:pt modelId="{1159FB8E-3381-43CB-A3AB-3181D7F99BB6}" type="sibTrans" cxnId="{0B887EBD-64B6-4505-BBC0-015E48629538}">
      <dgm:prSet/>
      <dgm:spPr/>
      <dgm:t>
        <a:bodyPr/>
        <a:lstStyle/>
        <a:p>
          <a:pPr algn="ctr"/>
          <a:endParaRPr lang="tr-TR"/>
        </a:p>
      </dgm:t>
    </dgm:pt>
    <dgm:pt modelId="{6AC24524-1D6F-40BC-8EA6-32909FA2F8F0}">
      <dgm:prSet phldrT="[Metin]"/>
      <dgm:spPr/>
      <dgm:t>
        <a:bodyPr/>
        <a:lstStyle/>
        <a:p>
          <a:pPr algn="ctr"/>
          <a:r>
            <a:rPr lang="tr-TR" dirty="0" smtClean="0"/>
            <a:t>Nominal olarak biriken değer</a:t>
          </a:r>
          <a:r>
            <a:rPr lang="en-GB" dirty="0" smtClean="0"/>
            <a:t> (para)</a:t>
          </a:r>
          <a:endParaRPr lang="tr-TR" dirty="0"/>
        </a:p>
      </dgm:t>
    </dgm:pt>
    <dgm:pt modelId="{15114E5F-A225-4877-8A72-688751E7E71C}" type="parTrans" cxnId="{B621C041-2763-4DAC-97C8-9E5AFD19BD6E}">
      <dgm:prSet/>
      <dgm:spPr/>
      <dgm:t>
        <a:bodyPr/>
        <a:lstStyle/>
        <a:p>
          <a:pPr algn="ctr"/>
          <a:endParaRPr lang="tr-TR"/>
        </a:p>
      </dgm:t>
    </dgm:pt>
    <dgm:pt modelId="{DA33F1D6-A334-4CC0-AEA0-E37F1978AB5E}" type="sibTrans" cxnId="{B621C041-2763-4DAC-97C8-9E5AFD19BD6E}">
      <dgm:prSet/>
      <dgm:spPr/>
      <dgm:t>
        <a:bodyPr/>
        <a:lstStyle/>
        <a:p>
          <a:pPr algn="ctr"/>
          <a:endParaRPr lang="tr-TR"/>
        </a:p>
      </dgm:t>
    </dgm:pt>
    <dgm:pt modelId="{3E83A468-0C10-419D-A5D9-F84B5A0F0444}" type="pres">
      <dgm:prSet presAssocID="{3A0E9BDF-07D5-4188-BD3B-6ABFA74E6A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3F708AD-0DA2-4A04-83ED-779EA88BF8ED}" type="pres">
      <dgm:prSet presAssocID="{3A0E9BDF-07D5-4188-BD3B-6ABFA74E6ACE}" presName="cycle" presStyleCnt="0"/>
      <dgm:spPr/>
    </dgm:pt>
    <dgm:pt modelId="{4FEBA14F-CBF5-4067-B0F5-0C83377DC4CD}" type="pres">
      <dgm:prSet presAssocID="{B524F893-F511-4068-8A60-20BDF4D4FFFD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18FC51-F5A8-4AE7-8ACD-1A4F34C23731}" type="pres">
      <dgm:prSet presAssocID="{09972B19-03FD-4295-B6F3-8481873526D7}" presName="sibTransFirstNode" presStyleLbl="bgShp" presStyleIdx="0" presStyleCnt="1"/>
      <dgm:spPr/>
      <dgm:t>
        <a:bodyPr/>
        <a:lstStyle/>
        <a:p>
          <a:endParaRPr lang="tr-TR"/>
        </a:p>
      </dgm:t>
    </dgm:pt>
    <dgm:pt modelId="{8DA0ACE6-2CE3-4C80-9A0C-A48F2520E99A}" type="pres">
      <dgm:prSet presAssocID="{90BF61E6-7CBA-4070-B23A-BFE9BC7A0995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2F4437-0BD5-44EE-857A-8F9C4047CD88}" type="pres">
      <dgm:prSet presAssocID="{6AC24524-1D6F-40BC-8EA6-32909FA2F8F0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73C5966-DBF6-42F3-B6E8-3210028E1510}" srcId="{3A0E9BDF-07D5-4188-BD3B-6ABFA74E6ACE}" destId="{B524F893-F511-4068-8A60-20BDF4D4FFFD}" srcOrd="0" destOrd="0" parTransId="{AD9AA91F-8348-4B0F-8270-15B1EDAB866A}" sibTransId="{09972B19-03FD-4295-B6F3-8481873526D7}"/>
    <dgm:cxn modelId="{B621C041-2763-4DAC-97C8-9E5AFD19BD6E}" srcId="{3A0E9BDF-07D5-4188-BD3B-6ABFA74E6ACE}" destId="{6AC24524-1D6F-40BC-8EA6-32909FA2F8F0}" srcOrd="2" destOrd="0" parTransId="{15114E5F-A225-4877-8A72-688751E7E71C}" sibTransId="{DA33F1D6-A334-4CC0-AEA0-E37F1978AB5E}"/>
    <dgm:cxn modelId="{E3D62ECC-C869-4A6C-9B48-32A4E64B3CD2}" type="presOf" srcId="{09972B19-03FD-4295-B6F3-8481873526D7}" destId="{3E18FC51-F5A8-4AE7-8ACD-1A4F34C23731}" srcOrd="0" destOrd="0" presId="urn:microsoft.com/office/officeart/2005/8/layout/cycle3"/>
    <dgm:cxn modelId="{649B1FE8-2824-4ED0-AD2B-AFDA3C763748}" type="presOf" srcId="{90BF61E6-7CBA-4070-B23A-BFE9BC7A0995}" destId="{8DA0ACE6-2CE3-4C80-9A0C-A48F2520E99A}" srcOrd="0" destOrd="0" presId="urn:microsoft.com/office/officeart/2005/8/layout/cycle3"/>
    <dgm:cxn modelId="{54DA6C99-E070-45D9-B911-94B9C6A88F44}" type="presOf" srcId="{6AC24524-1D6F-40BC-8EA6-32909FA2F8F0}" destId="{F42F4437-0BD5-44EE-857A-8F9C4047CD88}" srcOrd="0" destOrd="0" presId="urn:microsoft.com/office/officeart/2005/8/layout/cycle3"/>
    <dgm:cxn modelId="{0B887EBD-64B6-4505-BBC0-015E48629538}" srcId="{3A0E9BDF-07D5-4188-BD3B-6ABFA74E6ACE}" destId="{90BF61E6-7CBA-4070-B23A-BFE9BC7A0995}" srcOrd="1" destOrd="0" parTransId="{4B866A96-C051-46AD-A94B-13ED763DC37E}" sibTransId="{1159FB8E-3381-43CB-A3AB-3181D7F99BB6}"/>
    <dgm:cxn modelId="{B23A39E3-1105-4000-9FFD-015D393E096F}" type="presOf" srcId="{3A0E9BDF-07D5-4188-BD3B-6ABFA74E6ACE}" destId="{3E83A468-0C10-419D-A5D9-F84B5A0F0444}" srcOrd="0" destOrd="0" presId="urn:microsoft.com/office/officeart/2005/8/layout/cycle3"/>
    <dgm:cxn modelId="{7A49D893-304E-4C1C-B89E-12E67A4A812E}" type="presOf" srcId="{B524F893-F511-4068-8A60-20BDF4D4FFFD}" destId="{4FEBA14F-CBF5-4067-B0F5-0C83377DC4CD}" srcOrd="0" destOrd="0" presId="urn:microsoft.com/office/officeart/2005/8/layout/cycle3"/>
    <dgm:cxn modelId="{A4679685-BC5B-423F-82E4-1A51E91D2EEB}" type="presParOf" srcId="{3E83A468-0C10-419D-A5D9-F84B5A0F0444}" destId="{03F708AD-0DA2-4A04-83ED-779EA88BF8ED}" srcOrd="0" destOrd="0" presId="urn:microsoft.com/office/officeart/2005/8/layout/cycle3"/>
    <dgm:cxn modelId="{A22A95D8-3A5C-4FCC-8FD9-069C3F610387}" type="presParOf" srcId="{03F708AD-0DA2-4A04-83ED-779EA88BF8ED}" destId="{4FEBA14F-CBF5-4067-B0F5-0C83377DC4CD}" srcOrd="0" destOrd="0" presId="urn:microsoft.com/office/officeart/2005/8/layout/cycle3"/>
    <dgm:cxn modelId="{0C76653E-CCDF-4074-9526-169E29772464}" type="presParOf" srcId="{03F708AD-0DA2-4A04-83ED-779EA88BF8ED}" destId="{3E18FC51-F5A8-4AE7-8ACD-1A4F34C23731}" srcOrd="1" destOrd="0" presId="urn:microsoft.com/office/officeart/2005/8/layout/cycle3"/>
    <dgm:cxn modelId="{49F24522-B4C6-4515-8634-3063B665FE46}" type="presParOf" srcId="{03F708AD-0DA2-4A04-83ED-779EA88BF8ED}" destId="{8DA0ACE6-2CE3-4C80-9A0C-A48F2520E99A}" srcOrd="2" destOrd="0" presId="urn:microsoft.com/office/officeart/2005/8/layout/cycle3"/>
    <dgm:cxn modelId="{23270FF4-5E8E-4085-855D-3BE19BB34006}" type="presParOf" srcId="{03F708AD-0DA2-4A04-83ED-779EA88BF8ED}" destId="{F42F4437-0BD5-44EE-857A-8F9C4047CD88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8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7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1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6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831B-3F8D-48FA-87E5-6C783B13B30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D750-7022-4FF7-BE8E-7902D100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ltug.Yalcintas@politics.ankara.edu.t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ids.britannica.com/elementary/art-88703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shistoryimages.com/christopher-columbus-maps.sht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supermarket.com/travelmap/img/TS_Map_Blue2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mapper.org/display.php?selected=16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jalperin.github.io/d3-cartogra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yimiboyle.com/anadolu-ve-osmanlida-cekirge-ve-bocek-istilalari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44600" y="444500"/>
            <a:ext cx="9715500" cy="6096000"/>
          </a:xfrm>
        </p:spPr>
        <p:txBody>
          <a:bodyPr>
            <a:normAutofit/>
          </a:bodyPr>
          <a:lstStyle/>
          <a:p>
            <a:r>
              <a:rPr lang="tr-TR" dirty="0" smtClean="0"/>
              <a:t>İKT 216 İktisadi Düşünceler Tarihi</a:t>
            </a:r>
            <a:br>
              <a:rPr lang="tr-TR" dirty="0" smtClean="0"/>
            </a:br>
            <a:r>
              <a:rPr lang="tr-TR" sz="4400" i="1" dirty="0" smtClean="0"/>
              <a:t>Ankara Üniversitesi SBF II. Sınıf İktisat</a:t>
            </a:r>
            <a:br>
              <a:rPr lang="tr-TR" sz="4400" i="1" dirty="0" smtClean="0"/>
            </a:br>
            <a:r>
              <a:rPr lang="tr-TR" sz="4400" i="1" dirty="0" smtClean="0"/>
              <a:t/>
            </a:r>
            <a:br>
              <a:rPr lang="tr-TR" sz="4400" i="1" dirty="0" smtClean="0"/>
            </a:br>
            <a:r>
              <a:rPr lang="tr-TR" sz="4400" b="1" dirty="0" smtClean="0"/>
              <a:t>Ders </a:t>
            </a:r>
            <a:r>
              <a:rPr lang="en-GB" sz="4400" b="1" dirty="0"/>
              <a:t>5</a:t>
            </a:r>
            <a:r>
              <a:rPr lang="tr-TR" sz="4400" b="1" dirty="0" smtClean="0"/>
              <a:t/>
            </a:r>
            <a:br>
              <a:rPr lang="tr-TR" sz="4400" b="1" dirty="0" smtClean="0"/>
            </a:br>
            <a:r>
              <a:rPr lang="tr-TR" sz="3100" i="1" dirty="0" smtClean="0"/>
              <a:t/>
            </a:r>
            <a:br>
              <a:rPr lang="tr-TR" sz="3100" i="1" dirty="0" smtClean="0"/>
            </a:br>
            <a:r>
              <a:rPr lang="tr-TR" sz="4000" dirty="0" smtClean="0"/>
              <a:t>Altuğ Yalçıntaş</a:t>
            </a:r>
            <a:r>
              <a:rPr lang="tr-TR" sz="4400" dirty="0" smtClean="0"/>
              <a:t/>
            </a:r>
            <a:br>
              <a:rPr lang="tr-TR" sz="4400" dirty="0" smtClean="0"/>
            </a:br>
            <a:r>
              <a:rPr lang="tr-TR" sz="3100" dirty="0" smtClean="0">
                <a:hlinkClick r:id="rId2"/>
              </a:rPr>
              <a:t>http://ayalcintas.blogspot.com.tr/</a:t>
            </a:r>
            <a:br>
              <a:rPr lang="tr-TR" sz="3100" dirty="0" smtClean="0">
                <a:hlinkClick r:id="rId2"/>
              </a:rPr>
            </a:br>
            <a:r>
              <a:rPr lang="tr-TR" sz="3100" dirty="0" smtClean="0">
                <a:hlinkClick r:id="rId2"/>
              </a:rPr>
              <a:t>altug.yalcintas@politics.ankara.edu.tr</a:t>
            </a:r>
            <a:r>
              <a:rPr lang="tr-TR" sz="3100" dirty="0" smtClean="0"/>
              <a:t> 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2019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Reformation and the Protestant Ethics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Ferdiyetçilik</a:t>
            </a:r>
            <a:r>
              <a:rPr lang="en-GB" dirty="0" smtClean="0"/>
              <a:t>, ulus </a:t>
            </a:r>
            <a:r>
              <a:rPr lang="en-GB" dirty="0" err="1" smtClean="0"/>
              <a:t>devletlerin</a:t>
            </a:r>
            <a:r>
              <a:rPr lang="en-GB" dirty="0" smtClean="0"/>
              <a:t> </a:t>
            </a:r>
            <a:r>
              <a:rPr lang="en-GB" dirty="0" err="1" smtClean="0"/>
              <a:t>ortaya</a:t>
            </a:r>
            <a:r>
              <a:rPr lang="en-GB" dirty="0" smtClean="0"/>
              <a:t> </a:t>
            </a:r>
            <a:r>
              <a:rPr lang="en-GB" dirty="0" err="1" smtClean="0"/>
              <a:t>çıkışı</a:t>
            </a:r>
            <a:r>
              <a:rPr lang="en-GB" dirty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iş</a:t>
            </a:r>
            <a:r>
              <a:rPr lang="en-GB" dirty="0" smtClean="0"/>
              <a:t> </a:t>
            </a:r>
            <a:r>
              <a:rPr lang="en-GB" dirty="0" err="1" smtClean="0"/>
              <a:t>ahlâkı</a:t>
            </a:r>
            <a:endParaRPr lang="en-GB" dirty="0" smtClean="0"/>
          </a:p>
          <a:p>
            <a:r>
              <a:rPr lang="en-GB" dirty="0" err="1" smtClean="0"/>
              <a:t>Meslek</a:t>
            </a:r>
            <a:r>
              <a:rPr lang="en-GB" dirty="0" smtClean="0"/>
              <a:t> (“vocation” – </a:t>
            </a:r>
            <a:r>
              <a:rPr lang="en-GB" dirty="0" err="1" smtClean="0"/>
              <a:t>vocare</a:t>
            </a:r>
            <a:r>
              <a:rPr lang="en-GB" dirty="0" smtClean="0"/>
              <a:t>), </a:t>
            </a:r>
            <a:r>
              <a:rPr lang="en-GB" dirty="0" err="1" smtClean="0"/>
              <a:t>sadelik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israfın</a:t>
            </a:r>
            <a:r>
              <a:rPr lang="en-GB" dirty="0" smtClean="0"/>
              <a:t> </a:t>
            </a:r>
            <a:r>
              <a:rPr lang="en-GB" dirty="0" err="1" smtClean="0"/>
              <a:t>sonlanması</a:t>
            </a:r>
            <a:r>
              <a:rPr lang="en-GB" dirty="0" smtClean="0"/>
              <a:t>: </a:t>
            </a:r>
            <a:r>
              <a:rPr lang="en-GB" dirty="0" err="1" smtClean="0"/>
              <a:t>tasarruf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sermaye</a:t>
            </a:r>
            <a:r>
              <a:rPr lang="en-GB" dirty="0" smtClean="0"/>
              <a:t> </a:t>
            </a:r>
            <a:r>
              <a:rPr lang="en-GB" dirty="0" err="1" smtClean="0"/>
              <a:t>birikimi</a:t>
            </a:r>
            <a:endParaRPr lang="en-GB" dirty="0" smtClean="0"/>
          </a:p>
          <a:p>
            <a:r>
              <a:rPr lang="en-GB" dirty="0" err="1" smtClean="0"/>
              <a:t>Almanya</a:t>
            </a:r>
            <a:r>
              <a:rPr lang="en-GB" dirty="0" smtClean="0"/>
              <a:t>, </a:t>
            </a:r>
            <a:r>
              <a:rPr lang="en-GB" dirty="0" err="1" smtClean="0"/>
              <a:t>Hollanda</a:t>
            </a:r>
            <a:r>
              <a:rPr lang="en-GB" dirty="0" smtClean="0"/>
              <a:t>, </a:t>
            </a:r>
            <a:r>
              <a:rPr lang="en-GB" dirty="0" err="1" smtClean="0"/>
              <a:t>İngiltere</a:t>
            </a:r>
            <a:r>
              <a:rPr lang="en-GB" dirty="0" smtClean="0"/>
              <a:t>, </a:t>
            </a:r>
            <a:r>
              <a:rPr lang="en-GB" dirty="0" err="1" smtClean="0"/>
              <a:t>İskandinav</a:t>
            </a:r>
            <a:r>
              <a:rPr lang="en-GB" dirty="0" smtClean="0"/>
              <a:t> </a:t>
            </a:r>
            <a:r>
              <a:rPr lang="en-GB" dirty="0" err="1" smtClean="0"/>
              <a:t>ülkeleri</a:t>
            </a:r>
            <a:r>
              <a:rPr lang="en-GB" dirty="0"/>
              <a:t>,</a:t>
            </a:r>
            <a:r>
              <a:rPr lang="en-GB" dirty="0" smtClean="0"/>
              <a:t> ABD </a:t>
            </a:r>
            <a:r>
              <a:rPr lang="en-GB" dirty="0" err="1" smtClean="0"/>
              <a:t>vd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722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Englightenment</a:t>
            </a:r>
            <a:r>
              <a:rPr lang="en-GB" dirty="0" smtClean="0"/>
              <a:t> (</a:t>
            </a:r>
            <a:r>
              <a:rPr lang="en-GB" dirty="0" err="1" smtClean="0"/>
              <a:t>Aydınlanma</a:t>
            </a:r>
            <a:r>
              <a:rPr lang="en-GB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17. </a:t>
            </a:r>
            <a:r>
              <a:rPr lang="en-GB" dirty="0" err="1" smtClean="0"/>
              <a:t>yüzyıl</a:t>
            </a:r>
            <a:r>
              <a:rPr lang="en-GB" dirty="0" smtClean="0"/>
              <a:t> </a:t>
            </a:r>
            <a:r>
              <a:rPr lang="en-GB" dirty="0" err="1" smtClean="0"/>
              <a:t>sonrası</a:t>
            </a:r>
            <a:r>
              <a:rPr lang="en-GB" dirty="0" smtClean="0"/>
              <a:t> “</a:t>
            </a:r>
            <a:r>
              <a:rPr lang="en-GB" dirty="0" err="1" smtClean="0"/>
              <a:t>Bilim</a:t>
            </a:r>
            <a:r>
              <a:rPr lang="en-GB" dirty="0" smtClean="0"/>
              <a:t> </a:t>
            </a:r>
            <a:r>
              <a:rPr lang="en-GB" dirty="0" err="1" smtClean="0"/>
              <a:t>Devrimi</a:t>
            </a:r>
            <a:r>
              <a:rPr lang="en-GB" dirty="0" smtClean="0"/>
              <a:t>”</a:t>
            </a:r>
          </a:p>
          <a:p>
            <a:r>
              <a:rPr lang="en-GB" dirty="0" err="1" smtClean="0"/>
              <a:t>Tolerans</a:t>
            </a:r>
            <a:r>
              <a:rPr lang="en-GB" dirty="0" smtClean="0"/>
              <a:t>, </a:t>
            </a:r>
            <a:r>
              <a:rPr lang="en-GB" dirty="0" err="1" smtClean="0"/>
              <a:t>ilerleme</a:t>
            </a:r>
            <a:r>
              <a:rPr lang="en-GB" dirty="0" smtClean="0"/>
              <a:t>, </a:t>
            </a:r>
            <a:r>
              <a:rPr lang="en-GB" dirty="0" err="1" smtClean="0"/>
              <a:t>sekülerizm</a:t>
            </a:r>
            <a:r>
              <a:rPr lang="en-GB" dirty="0" smtClean="0"/>
              <a:t>, </a:t>
            </a:r>
            <a:r>
              <a:rPr lang="en-GB" dirty="0" err="1" smtClean="0"/>
              <a:t>rasyonalizm</a:t>
            </a:r>
            <a:endParaRPr lang="en-GB" dirty="0" smtClean="0"/>
          </a:p>
          <a:p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mecaz</a:t>
            </a:r>
            <a:r>
              <a:rPr lang="en-GB" dirty="0" smtClean="0"/>
              <a:t> </a:t>
            </a:r>
            <a:r>
              <a:rPr lang="en-GB" dirty="0" err="1" smtClean="0"/>
              <a:t>olarak</a:t>
            </a:r>
            <a:r>
              <a:rPr lang="en-GB" dirty="0" smtClean="0"/>
              <a:t> “</a:t>
            </a:r>
            <a:r>
              <a:rPr lang="en-GB" dirty="0" err="1" smtClean="0"/>
              <a:t>aydınlanma</a:t>
            </a:r>
            <a:r>
              <a:rPr lang="en-GB" dirty="0" smtClean="0"/>
              <a:t>”</a:t>
            </a:r>
          </a:p>
          <a:p>
            <a:r>
              <a:rPr lang="en-GB" dirty="0" err="1" smtClean="0"/>
              <a:t>Günümüzde</a:t>
            </a:r>
            <a:r>
              <a:rPr lang="en-GB" dirty="0" smtClean="0"/>
              <a:t> </a:t>
            </a:r>
            <a:r>
              <a:rPr lang="en-GB" dirty="0" err="1" smtClean="0"/>
              <a:t>Aydınlanma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Aydınlanma</a:t>
            </a:r>
            <a:r>
              <a:rPr lang="en-GB" dirty="0" smtClean="0"/>
              <a:t> </a:t>
            </a:r>
            <a:r>
              <a:rPr lang="en-GB" dirty="0" err="1" smtClean="0"/>
              <a:t>Karşıtlığı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29665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Englightenment</a:t>
            </a:r>
            <a:r>
              <a:rPr lang="en-GB" dirty="0" smtClean="0"/>
              <a:t> (</a:t>
            </a:r>
            <a:r>
              <a:rPr lang="en-GB" dirty="0" err="1" smtClean="0"/>
              <a:t>Aydınlanma</a:t>
            </a:r>
            <a:r>
              <a:rPr lang="en-GB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err="1" smtClean="0"/>
              <a:t>Fransız</a:t>
            </a:r>
            <a:r>
              <a:rPr lang="en-GB" b="1" dirty="0" smtClean="0"/>
              <a:t> </a:t>
            </a:r>
            <a:r>
              <a:rPr lang="en-GB" b="1" dirty="0" err="1" smtClean="0"/>
              <a:t>Aydınlanması</a:t>
            </a:r>
            <a:r>
              <a:rPr lang="en-GB" dirty="0" smtClean="0"/>
              <a:t>: Rene Descartes (1596-1650), François-Marie </a:t>
            </a:r>
            <a:r>
              <a:rPr lang="en-GB" dirty="0" err="1" smtClean="0"/>
              <a:t>Arout</a:t>
            </a:r>
            <a:r>
              <a:rPr lang="en-GB" dirty="0" smtClean="0"/>
              <a:t> Voltaire (1694-1778), Jean-Jacques Rousseau (1712-1778) </a:t>
            </a:r>
            <a:r>
              <a:rPr lang="en-GB" dirty="0" err="1" smtClean="0"/>
              <a:t>vd</a:t>
            </a:r>
            <a:r>
              <a:rPr lang="en-GB" dirty="0" smtClean="0"/>
              <a:t>.</a:t>
            </a:r>
          </a:p>
          <a:p>
            <a:r>
              <a:rPr lang="en-GB" b="1" dirty="0" err="1" smtClean="0"/>
              <a:t>İngiliz</a:t>
            </a:r>
            <a:r>
              <a:rPr lang="en-GB" b="1" dirty="0" smtClean="0"/>
              <a:t> </a:t>
            </a:r>
            <a:r>
              <a:rPr lang="en-GB" b="1" dirty="0" err="1" smtClean="0"/>
              <a:t>ve</a:t>
            </a:r>
            <a:r>
              <a:rPr lang="en-GB" b="1" dirty="0" smtClean="0"/>
              <a:t> </a:t>
            </a:r>
            <a:r>
              <a:rPr lang="en-GB" b="1" dirty="0" err="1" smtClean="0"/>
              <a:t>İskoç</a:t>
            </a:r>
            <a:r>
              <a:rPr lang="en-GB" b="1" dirty="0" smtClean="0"/>
              <a:t> </a:t>
            </a:r>
            <a:r>
              <a:rPr lang="en-GB" b="1" dirty="0" err="1" smtClean="0"/>
              <a:t>Aydınlanması</a:t>
            </a:r>
            <a:r>
              <a:rPr lang="en-GB" dirty="0" smtClean="0"/>
              <a:t>: John Locke (1632-1704), Isaac Newton (1642-1726), David Hume (1711-1776), Adam Smith (1723-1790) </a:t>
            </a:r>
            <a:r>
              <a:rPr lang="en-GB" dirty="0" err="1"/>
              <a:t>vd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b="1" dirty="0" err="1" smtClean="0"/>
              <a:t>Alman</a:t>
            </a:r>
            <a:r>
              <a:rPr lang="en-GB" b="1" dirty="0" smtClean="0"/>
              <a:t> </a:t>
            </a:r>
            <a:r>
              <a:rPr lang="en-GB" b="1" dirty="0" err="1" smtClean="0"/>
              <a:t>Aydınlanması</a:t>
            </a:r>
            <a:r>
              <a:rPr lang="en-GB" dirty="0" smtClean="0"/>
              <a:t>: </a:t>
            </a:r>
            <a:r>
              <a:rPr lang="tr-TR" dirty="0" err="1"/>
              <a:t>Gottfried</a:t>
            </a:r>
            <a:r>
              <a:rPr lang="tr-TR" dirty="0"/>
              <a:t> Wilhelm </a:t>
            </a:r>
            <a:r>
              <a:rPr lang="tr-TR" dirty="0" err="1"/>
              <a:t>Leibniz</a:t>
            </a:r>
            <a:r>
              <a:rPr lang="tr-TR" dirty="0"/>
              <a:t> (1646–1716</a:t>
            </a:r>
            <a:r>
              <a:rPr lang="tr-TR" dirty="0" smtClean="0"/>
              <a:t>)</a:t>
            </a:r>
            <a:r>
              <a:rPr lang="en-GB" dirty="0" smtClean="0"/>
              <a:t>, J</a:t>
            </a:r>
            <a:r>
              <a:rPr lang="de-DE" dirty="0" err="1" smtClean="0"/>
              <a:t>ohann</a:t>
            </a:r>
            <a:r>
              <a:rPr lang="de-DE" dirty="0" smtClean="0"/>
              <a:t> </a:t>
            </a:r>
            <a:r>
              <a:rPr lang="de-DE" dirty="0"/>
              <a:t>Wolfgang von Goethe (1749–1832</a:t>
            </a:r>
            <a:r>
              <a:rPr lang="de-DE" dirty="0" smtClean="0"/>
              <a:t>), I. Kant (1724-1804), F. Hegel (1770-1831), Karl Marx (1818-1883) </a:t>
            </a:r>
            <a:r>
              <a:rPr lang="en-GB" dirty="0" err="1"/>
              <a:t>vd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b="1" dirty="0" err="1" smtClean="0"/>
              <a:t>Amerikan</a:t>
            </a:r>
            <a:r>
              <a:rPr lang="en-GB" b="1" dirty="0" smtClean="0"/>
              <a:t> </a:t>
            </a:r>
            <a:r>
              <a:rPr lang="en-GB" b="1" dirty="0" err="1" smtClean="0"/>
              <a:t>Aydınlanması</a:t>
            </a:r>
            <a:r>
              <a:rPr lang="en-GB" dirty="0" smtClean="0"/>
              <a:t>: 1776 ABD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sonrası</a:t>
            </a:r>
            <a:r>
              <a:rPr lang="en-GB" dirty="0" smtClean="0"/>
              <a:t> (Thomas Pain, Thomas Jefferson, Benjamin Franklin </a:t>
            </a:r>
            <a:r>
              <a:rPr lang="en-GB" dirty="0" err="1" smtClean="0"/>
              <a:t>vd</a:t>
            </a:r>
            <a:r>
              <a:rPr lang="en-GB" dirty="0" smtClean="0"/>
              <a:t>.)</a:t>
            </a:r>
          </a:p>
          <a:p>
            <a:r>
              <a:rPr lang="en-GB" b="1" dirty="0" err="1" smtClean="0"/>
              <a:t>Türk</a:t>
            </a:r>
            <a:r>
              <a:rPr lang="en-GB" b="1" dirty="0" smtClean="0"/>
              <a:t> </a:t>
            </a:r>
            <a:r>
              <a:rPr lang="en-GB" b="1" dirty="0" err="1" smtClean="0"/>
              <a:t>Aydınlanması</a:t>
            </a:r>
            <a:r>
              <a:rPr lang="en-GB" dirty="0" smtClean="0"/>
              <a:t>: 1923 </a:t>
            </a:r>
            <a:r>
              <a:rPr lang="en-GB" dirty="0" err="1" smtClean="0"/>
              <a:t>Türkiye</a:t>
            </a:r>
            <a:r>
              <a:rPr lang="en-GB" dirty="0" smtClean="0"/>
              <a:t> </a:t>
            </a:r>
            <a:r>
              <a:rPr lang="en-GB" dirty="0" err="1" smtClean="0"/>
              <a:t>Cumhuriyeti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sonrası</a:t>
            </a:r>
            <a:r>
              <a:rPr lang="en-GB" dirty="0" smtClean="0"/>
              <a:t> (</a:t>
            </a:r>
            <a:r>
              <a:rPr lang="en-GB" dirty="0" err="1" smtClean="0"/>
              <a:t>Ziya</a:t>
            </a:r>
            <a:r>
              <a:rPr lang="en-GB" dirty="0" smtClean="0"/>
              <a:t> </a:t>
            </a:r>
            <a:r>
              <a:rPr lang="en-GB" dirty="0" err="1" smtClean="0"/>
              <a:t>Gökalp</a:t>
            </a:r>
            <a:r>
              <a:rPr lang="en-GB" dirty="0" smtClean="0"/>
              <a:t>, </a:t>
            </a:r>
            <a:r>
              <a:rPr lang="en-GB" dirty="0" err="1" smtClean="0"/>
              <a:t>Ömer</a:t>
            </a:r>
            <a:r>
              <a:rPr lang="en-GB" dirty="0" smtClean="0"/>
              <a:t> </a:t>
            </a:r>
            <a:r>
              <a:rPr lang="en-GB" dirty="0" err="1" smtClean="0"/>
              <a:t>Seyfettin</a:t>
            </a:r>
            <a:r>
              <a:rPr lang="en-GB" dirty="0" smtClean="0"/>
              <a:t>, </a:t>
            </a:r>
            <a:r>
              <a:rPr lang="en-GB" dirty="0" err="1" smtClean="0"/>
              <a:t>Fuad</a:t>
            </a:r>
            <a:r>
              <a:rPr lang="en-GB" dirty="0" smtClean="0"/>
              <a:t> </a:t>
            </a:r>
            <a:r>
              <a:rPr lang="en-GB" dirty="0" err="1" smtClean="0"/>
              <a:t>Köprülü</a:t>
            </a:r>
            <a:r>
              <a:rPr lang="en-GB" dirty="0" smtClean="0"/>
              <a:t> </a:t>
            </a:r>
            <a:r>
              <a:rPr lang="en-GB" dirty="0" err="1" smtClean="0"/>
              <a:t>vd</a:t>
            </a:r>
            <a:r>
              <a:rPr lang="en-GB" dirty="0" smtClean="0"/>
              <a:t>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177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1492: Tarihsel bir kırılma noktası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00700" y="1417638"/>
            <a:ext cx="57531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Christopher</a:t>
            </a:r>
            <a:r>
              <a:rPr lang="tr-TR" dirty="0" smtClean="0"/>
              <a:t> </a:t>
            </a:r>
            <a:r>
              <a:rPr lang="tr-TR" dirty="0" err="1" smtClean="0"/>
              <a:t>Colombus</a:t>
            </a:r>
            <a:r>
              <a:rPr lang="en-GB" dirty="0" smtClean="0"/>
              <a:t>’un </a:t>
            </a:r>
            <a:r>
              <a:rPr lang="tr-TR" dirty="0" smtClean="0"/>
              <a:t>İspanya’dan 3 gemi ile </a:t>
            </a:r>
            <a:r>
              <a:rPr lang="en-GB" dirty="0" err="1" smtClean="0"/>
              <a:t>deniz</a:t>
            </a:r>
            <a:r>
              <a:rPr lang="en-GB" dirty="0" smtClean="0"/>
              <a:t> </a:t>
            </a:r>
            <a:r>
              <a:rPr lang="en-GB" dirty="0" err="1" smtClean="0"/>
              <a:t>aşırı</a:t>
            </a:r>
            <a:r>
              <a:rPr lang="en-GB" dirty="0" smtClean="0"/>
              <a:t> </a:t>
            </a:r>
            <a:r>
              <a:rPr lang="en-GB" dirty="0" err="1" smtClean="0"/>
              <a:t>sefere</a:t>
            </a:r>
            <a:r>
              <a:rPr lang="en-GB" dirty="0" smtClean="0"/>
              <a:t> </a:t>
            </a:r>
            <a:r>
              <a:rPr lang="en-GB" dirty="0" err="1" smtClean="0"/>
              <a:t>başlaması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tr-TR" dirty="0" err="1"/>
              <a:t>Christopher</a:t>
            </a:r>
            <a:r>
              <a:rPr lang="tr-TR" dirty="0"/>
              <a:t> </a:t>
            </a:r>
            <a:r>
              <a:rPr lang="tr-TR" dirty="0" err="1" smtClean="0"/>
              <a:t>Colombus</a:t>
            </a:r>
            <a:r>
              <a:rPr lang="en-GB" dirty="0" smtClean="0"/>
              <a:t> (</a:t>
            </a:r>
            <a:r>
              <a:rPr lang="en-GB" dirty="0" err="1" smtClean="0"/>
              <a:t>İtalyan</a:t>
            </a:r>
            <a:r>
              <a:rPr lang="en-GB" dirty="0" smtClean="0"/>
              <a:t>, 1451-1506)</a:t>
            </a:r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7638"/>
            <a:ext cx="4260000" cy="483076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8200" y="6431061"/>
            <a:ext cx="257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Kaynak: Wikipedia.org 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4108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1492: </a:t>
            </a:r>
            <a:r>
              <a:rPr lang="tr-TR" dirty="0"/>
              <a:t>Tarihsel bir kırılma </a:t>
            </a:r>
            <a:r>
              <a:rPr lang="tr-TR" dirty="0" smtClean="0"/>
              <a:t>noktası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 smtClean="0"/>
              <a:t>Ne oldu?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Yeni </a:t>
            </a:r>
            <a:r>
              <a:rPr lang="tr-TR" dirty="0"/>
              <a:t>bir kıtanın «</a:t>
            </a:r>
            <a:r>
              <a:rPr lang="tr-TR" dirty="0" smtClean="0"/>
              <a:t>keşfi»</a:t>
            </a:r>
            <a:r>
              <a:rPr lang="en-GB" dirty="0" smtClean="0"/>
              <a:t> [</a:t>
            </a:r>
            <a:r>
              <a:rPr lang="en-GB" dirty="0" err="1" smtClean="0"/>
              <a:t>Keşif</a:t>
            </a:r>
            <a:r>
              <a:rPr lang="en-GB" dirty="0" smtClean="0"/>
              <a:t> vs. </a:t>
            </a:r>
            <a:r>
              <a:rPr lang="en-GB" dirty="0" err="1" smtClean="0"/>
              <a:t>yaratı</a:t>
            </a:r>
            <a:r>
              <a:rPr lang="en-GB" dirty="0" smtClean="0"/>
              <a:t>]</a:t>
            </a:r>
            <a:endParaRPr lang="tr-TR" dirty="0" smtClean="0"/>
          </a:p>
          <a:p>
            <a:r>
              <a:rPr lang="tr-TR" dirty="0" smtClean="0"/>
              <a:t>Kakao, tütün, mısır, patates</a:t>
            </a:r>
          </a:p>
          <a:p>
            <a:r>
              <a:rPr lang="tr-TR" dirty="0" smtClean="0"/>
              <a:t>Salgın hastalıklar (</a:t>
            </a:r>
            <a:r>
              <a:rPr lang="en-GB" dirty="0" err="1" smtClean="0"/>
              <a:t>başta</a:t>
            </a:r>
            <a:r>
              <a:rPr lang="en-GB" dirty="0" smtClean="0"/>
              <a:t> </a:t>
            </a:r>
            <a:r>
              <a:rPr lang="tr-TR" dirty="0" smtClean="0"/>
              <a:t>sıtma ve dizanteri</a:t>
            </a:r>
            <a:r>
              <a:rPr lang="en-GB" dirty="0" smtClean="0"/>
              <a:t>, hem </a:t>
            </a:r>
            <a:r>
              <a:rPr lang="en-GB" dirty="0" err="1" smtClean="0"/>
              <a:t>keşfedilen</a:t>
            </a:r>
            <a:r>
              <a:rPr lang="en-GB" dirty="0" smtClean="0"/>
              <a:t> </a:t>
            </a:r>
            <a:r>
              <a:rPr lang="en-GB" dirty="0" err="1" smtClean="0"/>
              <a:t>coğrafyalarda</a:t>
            </a:r>
            <a:r>
              <a:rPr lang="en-GB" dirty="0" smtClean="0"/>
              <a:t> hem de </a:t>
            </a:r>
            <a:r>
              <a:rPr lang="en-GB" dirty="0" err="1" smtClean="0"/>
              <a:t>Avrupa’da</a:t>
            </a:r>
            <a:r>
              <a:rPr lang="tr-TR" dirty="0" smtClean="0"/>
              <a:t>)</a:t>
            </a:r>
          </a:p>
          <a:p>
            <a:r>
              <a:rPr lang="en-GB" dirty="0" smtClean="0"/>
              <a:t>Kara </a:t>
            </a:r>
            <a:r>
              <a:rPr lang="en-GB" dirty="0" err="1" smtClean="0"/>
              <a:t>parçalarının</a:t>
            </a:r>
            <a:r>
              <a:rPr lang="en-GB" dirty="0" smtClean="0"/>
              <a:t> </a:t>
            </a:r>
            <a:r>
              <a:rPr lang="en-GB" dirty="0" err="1" smtClean="0"/>
              <a:t>aşılması</a:t>
            </a:r>
            <a:r>
              <a:rPr lang="en-GB" dirty="0" smtClean="0"/>
              <a:t> vs. </a:t>
            </a:r>
            <a:r>
              <a:rPr lang="en-GB" dirty="0" err="1" smtClean="0"/>
              <a:t>denizlerin</a:t>
            </a:r>
            <a:r>
              <a:rPr lang="en-GB" dirty="0" smtClean="0"/>
              <a:t> </a:t>
            </a:r>
            <a:r>
              <a:rPr lang="en-GB" dirty="0" err="1" smtClean="0"/>
              <a:t>aşılması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3250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Tarihsel kırılma nokta</a:t>
            </a:r>
            <a:r>
              <a:rPr lang="en-GB" dirty="0" err="1" smtClean="0"/>
              <a:t>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Jared Diamond (1997)</a:t>
            </a:r>
            <a:r>
              <a:rPr lang="en-GB" i="1" dirty="0" smtClean="0"/>
              <a:t>: </a:t>
            </a:r>
          </a:p>
          <a:p>
            <a:pPr marL="0" indent="0">
              <a:buNone/>
            </a:pPr>
            <a:r>
              <a:rPr lang="en-GB" i="1" dirty="0"/>
              <a:t>T</a:t>
            </a:r>
            <a:r>
              <a:rPr lang="en-GB" i="1" dirty="0" smtClean="0"/>
              <a:t>he Fate of Human Societies</a:t>
            </a:r>
            <a:endParaRPr lang="en-GB" i="1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Coğrafyanın</a:t>
            </a:r>
            <a:r>
              <a:rPr lang="en-GB" dirty="0" smtClean="0"/>
              <a:t> </a:t>
            </a:r>
            <a:r>
              <a:rPr lang="en-GB" dirty="0" err="1" smtClean="0"/>
              <a:t>önemi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r>
              <a:rPr lang="en-GB" dirty="0" err="1" smtClean="0"/>
              <a:t>EuroAsia</a:t>
            </a:r>
            <a:r>
              <a:rPr lang="en-GB" dirty="0" smtClean="0"/>
              <a:t> vs. </a:t>
            </a:r>
            <a:r>
              <a:rPr lang="en-GB" dirty="0" err="1" smtClean="0"/>
              <a:t>Amerikalar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Afrika</a:t>
            </a:r>
            <a:endParaRPr lang="en-GB" dirty="0" smtClean="0"/>
          </a:p>
          <a:p>
            <a:r>
              <a:rPr lang="en-GB" dirty="0" err="1" smtClean="0">
                <a:sym typeface="Wingdings" panose="05000000000000000000" pitchFamily="2" charset="2"/>
              </a:rPr>
              <a:t>Göçler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medeniyetin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gelişmesi</a:t>
            </a:r>
            <a:endParaRPr lang="en-GB" dirty="0" smtClean="0">
              <a:sym typeface="Wingdings" panose="05000000000000000000" pitchFamily="2" charset="2"/>
            </a:endParaRPr>
          </a:p>
        </p:txBody>
      </p:sp>
      <p:pic>
        <p:nvPicPr>
          <p:cNvPr id="1028" name="Picture 4" descr="https://upload.wikimedia.org/wikipedia/en/f/fc/Ggas_human_s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93" y="1592317"/>
            <a:ext cx="3415074" cy="49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Tarihsel kırılma nokta</a:t>
            </a:r>
            <a:r>
              <a:rPr lang="en-GB" dirty="0" err="1" smtClean="0"/>
              <a:t>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Simon </a:t>
            </a:r>
            <a:r>
              <a:rPr lang="en-GB" dirty="0" err="1" smtClean="0"/>
              <a:t>Schama</a:t>
            </a:r>
            <a:r>
              <a:rPr lang="en-GB" dirty="0" smtClean="0"/>
              <a:t> (1982)</a:t>
            </a:r>
            <a:endParaRPr lang="tr-TR" dirty="0"/>
          </a:p>
          <a:p>
            <a:pPr marL="0" indent="0">
              <a:buNone/>
            </a:pPr>
            <a:r>
              <a:rPr lang="en-GB" i="1" dirty="0" smtClean="0"/>
              <a:t>The </a:t>
            </a:r>
            <a:r>
              <a:rPr lang="en-GB" i="1" dirty="0" err="1" smtClean="0"/>
              <a:t>Embarrasment</a:t>
            </a:r>
            <a:r>
              <a:rPr lang="en-GB" i="1" dirty="0" smtClean="0"/>
              <a:t> of Riches</a:t>
            </a:r>
            <a:endParaRPr lang="en-GB" i="1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Bolluk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refahın</a:t>
            </a:r>
            <a:r>
              <a:rPr lang="en-GB" dirty="0" smtClean="0"/>
              <a:t> </a:t>
            </a:r>
            <a:r>
              <a:rPr lang="en-GB" dirty="0" err="1" smtClean="0"/>
              <a:t>sonuçları</a:t>
            </a:r>
            <a:r>
              <a:rPr lang="en-GB" dirty="0" smtClean="0"/>
              <a:t> (</a:t>
            </a:r>
            <a:r>
              <a:rPr lang="en-GB" dirty="0" err="1" smtClean="0"/>
              <a:t>Hollanda</a:t>
            </a:r>
            <a:r>
              <a:rPr lang="en-GB" dirty="0" smtClean="0"/>
              <a:t>, 17. </a:t>
            </a:r>
            <a:r>
              <a:rPr lang="en-GB" dirty="0" err="1" smtClean="0"/>
              <a:t>yy</a:t>
            </a:r>
            <a:r>
              <a:rPr lang="en-GB" dirty="0" smtClean="0"/>
              <a:t>)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err="1" smtClean="0">
                <a:sym typeface="Wingdings" panose="05000000000000000000" pitchFamily="2" charset="2"/>
              </a:rPr>
              <a:t>Sanat</a:t>
            </a:r>
            <a:r>
              <a:rPr lang="en-GB" dirty="0" smtClean="0">
                <a:sym typeface="Wingdings" panose="05000000000000000000" pitchFamily="2" charset="2"/>
              </a:rPr>
              <a:t> (</a:t>
            </a:r>
            <a:r>
              <a:rPr lang="en-GB" dirty="0" err="1" smtClean="0">
                <a:sym typeface="Wingdings" panose="05000000000000000000" pitchFamily="2" charset="2"/>
              </a:rPr>
              <a:t>özellikle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resim</a:t>
            </a:r>
            <a:r>
              <a:rPr lang="en-GB" dirty="0" smtClean="0">
                <a:sym typeface="Wingdings" panose="05000000000000000000" pitchFamily="2" charset="2"/>
              </a:rPr>
              <a:t>) </a:t>
            </a:r>
            <a:r>
              <a:rPr lang="en-GB" dirty="0" err="1" smtClean="0">
                <a:sym typeface="Wingdings" panose="05000000000000000000" pitchFamily="2" charset="2"/>
              </a:rPr>
              <a:t>alanındaki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zenginleşme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err="1" smtClean="0">
                <a:sym typeface="Wingdings" panose="05000000000000000000" pitchFamily="2" charset="2"/>
              </a:rPr>
              <a:t>Burjuva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toplumunun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ortaya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çıkışı</a:t>
            </a:r>
            <a:endParaRPr lang="en-GB" dirty="0" smtClean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 err="1" smtClean="0">
                <a:sym typeface="Wingdings" panose="05000000000000000000" pitchFamily="2" charset="2"/>
              </a:rPr>
              <a:t>Coğrafyanın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önemi</a:t>
            </a:r>
            <a:r>
              <a:rPr lang="en-GB" dirty="0" smtClean="0">
                <a:sym typeface="Wingdings" panose="05000000000000000000" pitchFamily="2" charset="2"/>
              </a:rPr>
              <a:t>: </a:t>
            </a:r>
            <a:r>
              <a:rPr lang="en-GB" dirty="0" err="1" smtClean="0">
                <a:sym typeface="Wingdings" panose="05000000000000000000" pitchFamily="2" charset="2"/>
              </a:rPr>
              <a:t>su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metaforu</a:t>
            </a:r>
            <a:r>
              <a:rPr lang="en-GB" dirty="0" smtClean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098" name="Picture 2" descr="https://upload.wikimedia.org/wikipedia/en/thumb/e/e6/The_Embarrassment_of_Riches%2C_Simon_Schama_book.jpg/220px-The_Embarrassment_of_Riches%2C_Simon_Schama_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71" y="1547756"/>
            <a:ext cx="3499635" cy="49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Tarihsel kırılma nokta</a:t>
            </a:r>
            <a:r>
              <a:rPr lang="en-GB" dirty="0" err="1" smtClean="0"/>
              <a:t>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Tracy Chevalier (1982)</a:t>
            </a:r>
            <a:endParaRPr lang="tr-TR" dirty="0"/>
          </a:p>
          <a:p>
            <a:pPr marL="0" indent="0">
              <a:buNone/>
            </a:pPr>
            <a:r>
              <a:rPr lang="en-GB" i="1" dirty="0" smtClean="0"/>
              <a:t>Girl with a Pearl Earring</a:t>
            </a:r>
            <a:endParaRPr lang="en-GB" i="1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Roman: 1999. Film: 2003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Johannes Vermeer, </a:t>
            </a:r>
            <a:r>
              <a:rPr lang="en-GB" dirty="0" err="1" smtClean="0">
                <a:sym typeface="Wingdings" panose="05000000000000000000" pitchFamily="2" charset="2"/>
              </a:rPr>
              <a:t>burjuva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ahlakının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endParaRPr lang="en-GB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 err="1" smtClean="0">
                <a:sym typeface="Wingdings" panose="05000000000000000000" pitchFamily="2" charset="2"/>
              </a:rPr>
              <a:t>Kalvinizmin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yaygınlaşması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err="1" smtClean="0">
                <a:sym typeface="Wingdings" panose="05000000000000000000" pitchFamily="2" charset="2"/>
              </a:rPr>
              <a:t>Diğer</a:t>
            </a:r>
            <a:r>
              <a:rPr lang="en-GB" dirty="0" smtClean="0">
                <a:sym typeface="Wingdings" panose="05000000000000000000" pitchFamily="2" charset="2"/>
              </a:rPr>
              <a:t> 17. </a:t>
            </a:r>
            <a:r>
              <a:rPr lang="en-GB" dirty="0" err="1" smtClean="0">
                <a:sym typeface="Wingdings" panose="05000000000000000000" pitchFamily="2" charset="2"/>
              </a:rPr>
              <a:t>yüzyıl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Hollanda’lı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ressamlar</a:t>
            </a:r>
            <a:r>
              <a:rPr lang="en-GB" dirty="0" smtClean="0">
                <a:sym typeface="Wingdings" panose="05000000000000000000" pitchFamily="2" charset="2"/>
              </a:rPr>
              <a:t>: Rembrandt</a:t>
            </a: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van Rijn, </a:t>
            </a:r>
            <a:r>
              <a:rPr lang="en-GB" dirty="0" err="1" smtClean="0">
                <a:sym typeface="Wingdings" panose="05000000000000000000" pitchFamily="2" charset="2"/>
              </a:rPr>
              <a:t>Frans</a:t>
            </a:r>
            <a:r>
              <a:rPr lang="en-GB" dirty="0" smtClean="0">
                <a:sym typeface="Wingdings" panose="05000000000000000000" pitchFamily="2" charset="2"/>
              </a:rPr>
              <a:t> Hals, Pieter </a:t>
            </a:r>
            <a:r>
              <a:rPr lang="en-GB" dirty="0" err="1" smtClean="0">
                <a:sym typeface="Wingdings" panose="05000000000000000000" pitchFamily="2" charset="2"/>
              </a:rPr>
              <a:t>Codde</a:t>
            </a:r>
            <a:r>
              <a:rPr lang="en-GB" dirty="0" smtClean="0">
                <a:sym typeface="Wingdings" panose="05000000000000000000" pitchFamily="2" charset="2"/>
              </a:rPr>
              <a:t>, van de </a:t>
            </a:r>
            <a:r>
              <a:rPr lang="en-GB" dirty="0" err="1" smtClean="0">
                <a:sym typeface="Wingdings" panose="05000000000000000000" pitchFamily="2" charset="2"/>
              </a:rPr>
              <a:t>Velde</a:t>
            </a:r>
            <a:endParaRPr lang="en-GB" dirty="0" smtClean="0">
              <a:sym typeface="Wingdings" panose="05000000000000000000" pitchFamily="2" charset="2"/>
            </a:endParaRPr>
          </a:p>
        </p:txBody>
      </p:sp>
      <p:pic>
        <p:nvPicPr>
          <p:cNvPr id="7170" name="Picture 2" descr="https://images-na.ssl-images-amazon.com/images/I/51WZ187hE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79" y="1418896"/>
            <a:ext cx="3440387" cy="52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Kapitalizm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Lüks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Johannes Vermeer (1632-1675)</a:t>
            </a:r>
            <a:endParaRPr lang="en-GB" dirty="0"/>
          </a:p>
        </p:txBody>
      </p:sp>
      <p:pic>
        <p:nvPicPr>
          <p:cNvPr id="8194" name="Picture 2" descr="http://media.vanityfair.com/photos/54ca9a5651062027081ea1c4/master/h_590,c_limit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2" y="1967518"/>
            <a:ext cx="31639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llartclassic.com/img/Johannes_Vermeer_VEJ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13" y="1970694"/>
            <a:ext cx="3827971" cy="43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ib-art.com/imgpainting/8/8/18288-the-love-letter-jan-vermeer-van-del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17" y="1954928"/>
            <a:ext cx="3674911" cy="43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43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Kapitalizm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Lüks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Rembrandt van Rijn (1606-1669)</a:t>
            </a:r>
            <a:endParaRPr lang="en-GB" dirty="0"/>
          </a:p>
        </p:txBody>
      </p:sp>
      <p:pic>
        <p:nvPicPr>
          <p:cNvPr id="9218" name="Picture 2" descr="http://www.rembrandthuis.nl/wp-content/uploads/2016/02/Rembrandt-Anatomy-Lesson-Dr.-Tulp-1024x77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58" y="2268401"/>
            <a:ext cx="5501760" cy="41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rembrandthuis.nl/wp-content/uploads/2016/02/Rembrandt-The-Night-Watch-Rijksmuseum-Amsterdam-Rembrandt-House-Museum-1024x8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3" y="2222937"/>
            <a:ext cx="5015394" cy="41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6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Tarihsel</a:t>
            </a:r>
            <a:r>
              <a:rPr lang="en-GB" dirty="0" smtClean="0"/>
              <a:t> </a:t>
            </a:r>
            <a:r>
              <a:rPr lang="en-GB" dirty="0" err="1" smtClean="0"/>
              <a:t>kırılmalar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yeni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kavram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Contingency: </a:t>
            </a:r>
            <a:r>
              <a:rPr lang="en-GB" dirty="0" err="1" smtClean="0"/>
              <a:t>olumsallık</a:t>
            </a:r>
            <a:endParaRPr lang="en-GB" dirty="0" smtClean="0"/>
          </a:p>
          <a:p>
            <a:r>
              <a:rPr lang="en-GB" dirty="0" smtClean="0"/>
              <a:t>“</a:t>
            </a:r>
            <a:r>
              <a:rPr lang="en-GB" dirty="0" err="1" smtClean="0"/>
              <a:t>başka</a:t>
            </a:r>
            <a:r>
              <a:rPr lang="en-GB" dirty="0" smtClean="0"/>
              <a:t>-</a:t>
            </a:r>
            <a:r>
              <a:rPr lang="en-GB" dirty="0" err="1" smtClean="0"/>
              <a:t>türlü</a:t>
            </a:r>
            <a:r>
              <a:rPr lang="en-GB" dirty="0" smtClean="0"/>
              <a:t>-de-</a:t>
            </a:r>
            <a:r>
              <a:rPr lang="en-GB" dirty="0" err="1" smtClean="0"/>
              <a:t>olabilecekken</a:t>
            </a:r>
            <a:r>
              <a:rPr lang="en-GB" dirty="0" smtClean="0"/>
              <a:t>-</a:t>
            </a:r>
            <a:r>
              <a:rPr lang="en-GB" dirty="0" err="1" smtClean="0"/>
              <a:t>olmuş-olduğu-gibi-olan-şey</a:t>
            </a:r>
            <a:r>
              <a:rPr lang="en-GB" dirty="0" smtClean="0"/>
              <a:t>”</a:t>
            </a:r>
          </a:p>
          <a:p>
            <a:endParaRPr lang="en-GB" dirty="0" smtClean="0"/>
          </a:p>
          <a:p>
            <a:r>
              <a:rPr lang="en-GB" dirty="0" smtClean="0"/>
              <a:t>Contingency (</a:t>
            </a:r>
            <a:r>
              <a:rPr lang="en-GB" dirty="0" err="1" smtClean="0"/>
              <a:t>olumsallık</a:t>
            </a:r>
            <a:r>
              <a:rPr lang="en-GB" dirty="0" smtClean="0"/>
              <a:t>) X necessity (</a:t>
            </a:r>
            <a:r>
              <a:rPr lang="en-GB" dirty="0" err="1" smtClean="0"/>
              <a:t>zorunluluk</a:t>
            </a:r>
            <a:r>
              <a:rPr lang="en-GB" dirty="0" smtClean="0"/>
              <a:t>)</a:t>
            </a:r>
          </a:p>
          <a:p>
            <a:r>
              <a:rPr lang="en-GB" dirty="0" smtClean="0"/>
              <a:t>Contingency (</a:t>
            </a:r>
            <a:r>
              <a:rPr lang="en-GB" dirty="0" err="1" smtClean="0"/>
              <a:t>olumsallık</a:t>
            </a:r>
            <a:r>
              <a:rPr lang="en-GB" dirty="0" smtClean="0"/>
              <a:t>) X </a:t>
            </a:r>
            <a:r>
              <a:rPr lang="en-GB" dirty="0" err="1" smtClean="0"/>
              <a:t>determinizm</a:t>
            </a:r>
            <a:r>
              <a:rPr lang="en-GB" dirty="0" smtClean="0"/>
              <a:t> (</a:t>
            </a:r>
            <a:r>
              <a:rPr lang="en-GB" dirty="0" err="1" smtClean="0"/>
              <a:t>belirlenimcilik</a:t>
            </a:r>
            <a:r>
              <a:rPr lang="en-GB" dirty="0" smtClean="0"/>
              <a:t>)</a:t>
            </a:r>
          </a:p>
          <a:p>
            <a:r>
              <a:rPr lang="en-GB" dirty="0"/>
              <a:t>Contingency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overdeterminizm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 smtClean="0">
                <a:sym typeface="Wingdings" panose="05000000000000000000" pitchFamily="2" charset="2"/>
              </a:rPr>
              <a:t>üst-belirlenimcilik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/>
          </a:p>
          <a:p>
            <a:endParaRPr lang="en-GB" dirty="0" smtClean="0"/>
          </a:p>
          <a:p>
            <a:r>
              <a:rPr lang="en-GB" u="sng" dirty="0" smtClean="0"/>
              <a:t>Contingency </a:t>
            </a:r>
            <a:r>
              <a:rPr lang="en-GB" u="sng" dirty="0" err="1" smtClean="0"/>
              <a:t>nedenselliklerden</a:t>
            </a:r>
            <a:r>
              <a:rPr lang="en-GB" u="sng" dirty="0" smtClean="0"/>
              <a:t> </a:t>
            </a:r>
            <a:r>
              <a:rPr lang="en-GB" u="sng" dirty="0" err="1" smtClean="0"/>
              <a:t>vazgeçmek</a:t>
            </a:r>
            <a:r>
              <a:rPr lang="en-GB" u="sng" dirty="0" smtClean="0"/>
              <a:t> </a:t>
            </a:r>
            <a:r>
              <a:rPr lang="en-GB" u="sng" dirty="0" err="1" smtClean="0"/>
              <a:t>demek</a:t>
            </a:r>
            <a:r>
              <a:rPr lang="en-GB" u="sng" dirty="0" smtClean="0"/>
              <a:t> </a:t>
            </a:r>
            <a:r>
              <a:rPr lang="en-GB" u="sng" dirty="0" err="1" smtClean="0"/>
              <a:t>değildir</a:t>
            </a:r>
            <a:r>
              <a:rPr lang="en-GB" u="sng" dirty="0" smtClean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93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1492: Tarihsel bir kırılma noktası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 smtClean="0"/>
              <a:t>Ne oldu – devam: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en-GB" dirty="0" smtClean="0"/>
              <a:t>(</a:t>
            </a:r>
            <a:r>
              <a:rPr lang="en-GB" dirty="0" err="1" smtClean="0"/>
              <a:t>Kapitalist</a:t>
            </a:r>
            <a:r>
              <a:rPr lang="en-GB" dirty="0" smtClean="0"/>
              <a:t>) </a:t>
            </a:r>
            <a:r>
              <a:rPr lang="tr-TR" dirty="0" smtClean="0"/>
              <a:t>Sömürgeciliğin </a:t>
            </a:r>
            <a:r>
              <a:rPr lang="tr-TR" dirty="0"/>
              <a:t>başlangıcı</a:t>
            </a:r>
          </a:p>
          <a:p>
            <a:pPr lvl="1"/>
            <a:r>
              <a:rPr lang="tr-TR" dirty="0"/>
              <a:t>İstanbul’un fethi dolayısıyla artan maliyetler </a:t>
            </a:r>
            <a:r>
              <a:rPr lang="tr-TR" dirty="0" smtClean="0"/>
              <a:t>karşısında</a:t>
            </a:r>
            <a:r>
              <a:rPr lang="en-GB" dirty="0" smtClean="0"/>
              <a:t> (</a:t>
            </a:r>
            <a:r>
              <a:rPr lang="en-GB" dirty="0" err="1" smtClean="0"/>
              <a:t>kaynak</a:t>
            </a:r>
            <a:r>
              <a:rPr lang="en-GB" dirty="0" smtClean="0"/>
              <a:t>?)</a:t>
            </a:r>
            <a:endParaRPr lang="tr-TR" dirty="0"/>
          </a:p>
          <a:p>
            <a:pPr lvl="1"/>
            <a:r>
              <a:rPr lang="tr-TR" dirty="0"/>
              <a:t>Hindistan’a ulaşmak üzere</a:t>
            </a:r>
          </a:p>
          <a:p>
            <a:pPr lvl="1"/>
            <a:r>
              <a:rPr lang="tr-TR" dirty="0"/>
              <a:t>Baharat elde etmek </a:t>
            </a:r>
            <a:r>
              <a:rPr lang="tr-TR" dirty="0" smtClean="0"/>
              <a:t>için</a:t>
            </a:r>
          </a:p>
          <a:p>
            <a:r>
              <a:rPr lang="tr-TR" dirty="0" smtClean="0"/>
              <a:t>Oryantalist </a:t>
            </a:r>
            <a:r>
              <a:rPr lang="tr-TR" dirty="0"/>
              <a:t>bir tarih </a:t>
            </a:r>
            <a:r>
              <a:rPr lang="tr-TR" dirty="0" smtClean="0"/>
              <a:t>yazımı</a:t>
            </a:r>
          </a:p>
          <a:p>
            <a:pPr lvl="1"/>
            <a:r>
              <a:rPr lang="tr-TR" sz="2800" dirty="0" smtClean="0"/>
              <a:t>1453?</a:t>
            </a:r>
          </a:p>
          <a:p>
            <a:pPr lvl="1"/>
            <a:r>
              <a:rPr lang="tr-TR" sz="2800" dirty="0" smtClean="0"/>
              <a:t>«</a:t>
            </a:r>
            <a:r>
              <a:rPr lang="tr-TR" sz="2800" dirty="0" err="1"/>
              <a:t>Amerika»da</a:t>
            </a:r>
            <a:r>
              <a:rPr lang="tr-TR" sz="2800" dirty="0"/>
              <a:t> bir dizi medeniyet zaten vardı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42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1492: Tarihsel bir kırılma noktası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00700" y="1417638"/>
            <a:ext cx="5753100" cy="5167312"/>
          </a:xfrm>
        </p:spPr>
        <p:txBody>
          <a:bodyPr/>
          <a:lstStyle/>
          <a:p>
            <a:pPr marL="0" indent="0">
              <a:buNone/>
            </a:pPr>
            <a:endParaRPr lang="tr-TR" smtClean="0"/>
          </a:p>
          <a:p>
            <a:pPr marL="0" indent="0">
              <a:buNone/>
            </a:pPr>
            <a:r>
              <a:rPr lang="tr-TR" smtClean="0"/>
              <a:t>Bu </a:t>
            </a:r>
            <a:r>
              <a:rPr lang="tr-TR" dirty="0" smtClean="0"/>
              <a:t>seferler sırasında veya sonrasında zuhur eden </a:t>
            </a:r>
            <a:r>
              <a:rPr lang="tr-TR" i="1" dirty="0" err="1" smtClean="0"/>
              <a:t>contingency</a:t>
            </a:r>
            <a:r>
              <a:rPr lang="tr-TR" dirty="0" err="1" smtClean="0"/>
              <a:t>’ler</a:t>
            </a:r>
            <a:r>
              <a:rPr lang="tr-TR" dirty="0" smtClean="0"/>
              <a:t>: </a:t>
            </a:r>
          </a:p>
          <a:p>
            <a:pPr lvl="1"/>
            <a:endParaRPr lang="tr-TR" dirty="0" smtClean="0"/>
          </a:p>
          <a:p>
            <a:pPr lvl="1"/>
            <a:r>
              <a:rPr lang="tr-TR" dirty="0" smtClean="0"/>
              <a:t>İlk </a:t>
            </a:r>
            <a:r>
              <a:rPr lang="tr-TR" dirty="0"/>
              <a:t>ayak basılan yer: Hindistan </a:t>
            </a:r>
            <a:r>
              <a:rPr lang="tr-TR" dirty="0" smtClean="0"/>
              <a:t>değil</a:t>
            </a:r>
            <a:r>
              <a:rPr lang="tr-TR" dirty="0"/>
              <a:t>, </a:t>
            </a:r>
            <a:r>
              <a:rPr lang="tr-TR" dirty="0" err="1" smtClean="0"/>
              <a:t>Bahamalar’dır</a:t>
            </a:r>
            <a:r>
              <a:rPr lang="tr-TR" dirty="0" smtClean="0"/>
              <a:t>.</a:t>
            </a:r>
          </a:p>
          <a:p>
            <a:pPr lvl="1"/>
            <a:r>
              <a:rPr lang="tr-TR" dirty="0" smtClean="0"/>
              <a:t>«Hintli</a:t>
            </a:r>
            <a:r>
              <a:rPr lang="tr-TR" dirty="0"/>
              <a:t>» anlamında «</a:t>
            </a:r>
            <a:r>
              <a:rPr lang="tr-TR" dirty="0" err="1"/>
              <a:t>Indian</a:t>
            </a:r>
            <a:r>
              <a:rPr lang="tr-TR" dirty="0" smtClean="0"/>
              <a:t>»</a:t>
            </a:r>
          </a:p>
          <a:p>
            <a:pPr lvl="1"/>
            <a:r>
              <a:rPr lang="tr-TR" dirty="0"/>
              <a:t>Baharatla değil altın ile </a:t>
            </a:r>
            <a:r>
              <a:rPr lang="tr-TR" dirty="0" smtClean="0"/>
              <a:t>dönülmüştür.</a:t>
            </a:r>
          </a:p>
          <a:p>
            <a:pPr lvl="1"/>
            <a:r>
              <a:rPr lang="tr-TR" dirty="0" err="1"/>
              <a:t>Amerigo</a:t>
            </a:r>
            <a:r>
              <a:rPr lang="tr-TR" dirty="0"/>
              <a:t> </a:t>
            </a:r>
            <a:r>
              <a:rPr lang="tr-TR" dirty="0" err="1"/>
              <a:t>Vespuci’ye</a:t>
            </a:r>
            <a:r>
              <a:rPr lang="tr-TR" dirty="0"/>
              <a:t> kadar İngiltere, Fransa ve Hollanda bu seferlerle </a:t>
            </a:r>
            <a:r>
              <a:rPr lang="tr-TR" dirty="0" smtClean="0"/>
              <a:t>ilgilenmemiştir </a:t>
            </a:r>
            <a:r>
              <a:rPr lang="tr-TR" dirty="0"/>
              <a:t>(1500’lerin başı)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1417638"/>
            <a:ext cx="5419725" cy="479266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90500" y="6451600"/>
            <a:ext cx="580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Kaynak: </a:t>
            </a:r>
            <a:r>
              <a:rPr lang="tr-TR" sz="1400" dirty="0">
                <a:hlinkClick r:id="rId3"/>
              </a:rPr>
              <a:t>http://</a:t>
            </a:r>
            <a:r>
              <a:rPr lang="tr-TR" sz="1400" dirty="0" smtClean="0">
                <a:hlinkClick r:id="rId3"/>
              </a:rPr>
              <a:t>kids.britannica.com/elementary/art-88703</a:t>
            </a:r>
            <a:r>
              <a:rPr lang="tr-TR" sz="1400" dirty="0" smtClean="0"/>
              <a:t> 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9722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1492: Tarihsel bir kırılma noktası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00700" y="1417638"/>
            <a:ext cx="5753100" cy="5167312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Bu seferler </a:t>
            </a:r>
            <a:r>
              <a:rPr lang="tr-TR" dirty="0" smtClean="0"/>
              <a:t>sırasında veya sonrasında </a:t>
            </a:r>
            <a:r>
              <a:rPr lang="tr-TR" dirty="0"/>
              <a:t>zuhur eden </a:t>
            </a:r>
            <a:r>
              <a:rPr lang="tr-TR" i="1" dirty="0" err="1"/>
              <a:t>contingency</a:t>
            </a:r>
            <a:r>
              <a:rPr lang="tr-TR" dirty="0" err="1"/>
              <a:t>’ler</a:t>
            </a:r>
            <a:r>
              <a:rPr lang="tr-TR" dirty="0"/>
              <a:t>: </a:t>
            </a:r>
          </a:p>
          <a:p>
            <a:pPr lvl="1"/>
            <a:r>
              <a:rPr lang="tr-TR" dirty="0" smtClean="0"/>
              <a:t>Dünyanın </a:t>
            </a:r>
            <a:r>
              <a:rPr lang="tr-TR" dirty="0"/>
              <a:t>eliptik şekline ilişkin yanlış hesaplamalar ve </a:t>
            </a:r>
            <a:r>
              <a:rPr lang="en-GB" dirty="0" err="1" smtClean="0"/>
              <a:t>Kopernik</a:t>
            </a:r>
            <a:r>
              <a:rPr lang="en-GB" dirty="0" smtClean="0"/>
              <a:t> </a:t>
            </a:r>
            <a:r>
              <a:rPr lang="tr-TR" dirty="0" smtClean="0"/>
              <a:t>öncesi </a:t>
            </a:r>
            <a:r>
              <a:rPr lang="tr-TR" dirty="0"/>
              <a:t>fizik ve harita «bilimi</a:t>
            </a:r>
            <a:r>
              <a:rPr lang="tr-TR" dirty="0" smtClean="0"/>
              <a:t>» (dünya evrenin merkezindedir):</a:t>
            </a:r>
            <a:endParaRPr lang="tr-TR" dirty="0"/>
          </a:p>
          <a:p>
            <a:pPr lvl="2"/>
            <a:r>
              <a:rPr lang="en-GB" dirty="0" smtClean="0"/>
              <a:t>The Copernican Revolution: 1543, </a:t>
            </a:r>
            <a:r>
              <a:rPr lang="en-GB" i="1" dirty="0" smtClean="0"/>
              <a:t>On the Revolutions of the Celestial Spheres</a:t>
            </a:r>
          </a:p>
          <a:p>
            <a:pPr lvl="2"/>
            <a:r>
              <a:rPr lang="tr-TR" dirty="0" smtClean="0"/>
              <a:t>Kat edilen </a:t>
            </a:r>
            <a:r>
              <a:rPr lang="tr-TR" dirty="0"/>
              <a:t>mesafe olması gerekenden daha uzundur</a:t>
            </a:r>
          </a:p>
          <a:p>
            <a:pPr lvl="2"/>
            <a:r>
              <a:rPr lang="tr-TR" dirty="0"/>
              <a:t>Yine de bu mesafe o dönem için </a:t>
            </a:r>
            <a:r>
              <a:rPr lang="tr-TR" dirty="0" smtClean="0"/>
              <a:t>kat edilen </a:t>
            </a:r>
            <a:r>
              <a:rPr lang="tr-TR" dirty="0"/>
              <a:t>en uzun mesafe değildir!</a:t>
            </a:r>
          </a:p>
          <a:p>
            <a:pPr lvl="2"/>
            <a:r>
              <a:rPr lang="tr-TR" dirty="0"/>
              <a:t>Avrupa tarihini değiştirmiştir fakat İspanyollar bu değişimden </a:t>
            </a:r>
            <a:r>
              <a:rPr lang="tr-TR" dirty="0" smtClean="0"/>
              <a:t>olumsuz etkilenmiştir</a:t>
            </a:r>
            <a:r>
              <a:rPr lang="tr-TR" dirty="0"/>
              <a:t>.</a:t>
            </a:r>
          </a:p>
          <a:p>
            <a:pPr lvl="1"/>
            <a:endParaRPr lang="tr-TR" dirty="0" smtClean="0"/>
          </a:p>
          <a:p>
            <a:endParaRPr lang="tr-TR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417638"/>
            <a:ext cx="5238750" cy="476726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61950" y="6431061"/>
            <a:ext cx="895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Kaynak: </a:t>
            </a:r>
            <a:r>
              <a:rPr lang="tr-TR" sz="1400" dirty="0">
                <a:hlinkClick r:id="rId3"/>
              </a:rPr>
              <a:t>http://</a:t>
            </a:r>
            <a:r>
              <a:rPr lang="tr-TR" sz="1400" dirty="0" smtClean="0">
                <a:hlinkClick r:id="rId3"/>
              </a:rPr>
              <a:t>ushistoryimages.com/christopher-columbus-maps.shtm</a:t>
            </a:r>
            <a:r>
              <a:rPr lang="tr-TR" sz="1400" dirty="0" smtClean="0"/>
              <a:t> 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9502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1493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3500" b="1" dirty="0" smtClean="0"/>
              <a:t>1492’nin bazı sonuçları: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(1) Piyasa </a:t>
            </a:r>
            <a:r>
              <a:rPr lang="tr-TR" dirty="0"/>
              <a:t>sistemi (kapitalizm) ve ücret, kâr, istihdam, servet, meslek gibi kurumların tamamı </a:t>
            </a:r>
            <a:r>
              <a:rPr lang="tr-TR" u="sng" dirty="0"/>
              <a:t>tarihseldir</a:t>
            </a:r>
            <a:r>
              <a:rPr lang="tr-TR" dirty="0" smtClean="0"/>
              <a:t>.</a:t>
            </a:r>
          </a:p>
          <a:p>
            <a:pPr marL="514350" indent="-514350">
              <a:buAutoNum type="arabicParenBoth"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(2a) Piyasalar </a:t>
            </a:r>
            <a:r>
              <a:rPr lang="tr-TR" dirty="0"/>
              <a:t>kapitalizm öncesinde de var </a:t>
            </a:r>
            <a:r>
              <a:rPr lang="tr-TR" dirty="0" smtClean="0"/>
              <a:t>olmuştur.</a:t>
            </a:r>
          </a:p>
          <a:p>
            <a:pPr marL="0" indent="0">
              <a:buNone/>
            </a:pPr>
            <a:r>
              <a:rPr lang="tr-TR" dirty="0" smtClean="0"/>
              <a:t>(2b) Siyasalar </a:t>
            </a:r>
            <a:r>
              <a:rPr lang="tr-TR" dirty="0"/>
              <a:t>bürokrasi öncesinde de var olmuştur.</a:t>
            </a:r>
          </a:p>
          <a:p>
            <a:pPr marL="57150" indent="0">
              <a:buNone/>
            </a:pPr>
            <a:endParaRPr lang="tr-TR" dirty="0" smtClean="0"/>
          </a:p>
          <a:p>
            <a:pPr marL="57150" indent="0">
              <a:buNone/>
            </a:pPr>
            <a:r>
              <a:rPr lang="tr-TR" dirty="0" smtClean="0"/>
              <a:t>(3a) Tek </a:t>
            </a:r>
            <a:r>
              <a:rPr lang="tr-TR" dirty="0"/>
              <a:t>piyasa şekli kapitalizm değildir. </a:t>
            </a:r>
            <a:endParaRPr lang="tr-TR" dirty="0" smtClean="0"/>
          </a:p>
          <a:p>
            <a:pPr marL="57150" indent="0">
              <a:buNone/>
            </a:pPr>
            <a:r>
              <a:rPr lang="tr-TR" dirty="0" smtClean="0"/>
              <a:t>(3b) Tek </a:t>
            </a:r>
            <a:r>
              <a:rPr lang="tr-TR" dirty="0"/>
              <a:t>siyasa şekli bürokrasi değildir.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80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1493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500" b="1" dirty="0" smtClean="0"/>
              <a:t>1492’nin bazı sonuçları - devam:</a:t>
            </a:r>
          </a:p>
          <a:p>
            <a:pPr marL="0" indent="0">
              <a:buNone/>
            </a:pPr>
            <a:endParaRPr lang="tr-TR" sz="3500" dirty="0"/>
          </a:p>
          <a:p>
            <a:pPr marL="0" indent="0">
              <a:buNone/>
            </a:pPr>
            <a:r>
              <a:rPr lang="tr-TR" sz="3500" dirty="0" smtClean="0"/>
              <a:t>Bizi esir alan iki mit</a:t>
            </a:r>
          </a:p>
          <a:p>
            <a:pPr marL="514350" indent="-514350">
              <a:buAutoNum type="arabicParenBoth"/>
            </a:pPr>
            <a:r>
              <a:rPr lang="tr-TR" sz="3500" dirty="0" smtClean="0"/>
              <a:t>Kapitalizm, tarihin </a:t>
            </a:r>
            <a:r>
              <a:rPr lang="tr-TR" sz="3500" b="1" dirty="0" smtClean="0"/>
              <a:t>zorunlu</a:t>
            </a:r>
            <a:r>
              <a:rPr lang="tr-TR" sz="3500" dirty="0" smtClean="0"/>
              <a:t> bir sonucudur.</a:t>
            </a:r>
          </a:p>
          <a:p>
            <a:pPr marL="514350" indent="-514350">
              <a:buAutoNum type="arabicParenBoth"/>
            </a:pPr>
            <a:r>
              <a:rPr lang="tr-TR" sz="3500" dirty="0" smtClean="0"/>
              <a:t>Doğa ve toplum bir dizi </a:t>
            </a:r>
            <a:r>
              <a:rPr lang="tr-TR" sz="3500" b="1" dirty="0" smtClean="0"/>
              <a:t>demir sertliğinde yasa</a:t>
            </a:r>
            <a:r>
              <a:rPr lang="en-GB" sz="3500" b="1" dirty="0" err="1" smtClean="0"/>
              <a:t>lar</a:t>
            </a:r>
            <a:r>
              <a:rPr lang="tr-TR" sz="3500" b="1" dirty="0" smtClean="0"/>
              <a:t> </a:t>
            </a:r>
            <a:r>
              <a:rPr lang="tr-TR" sz="3500" dirty="0" smtClean="0"/>
              <a:t>tarafından yönetilir.</a:t>
            </a:r>
          </a:p>
        </p:txBody>
      </p:sp>
    </p:spTree>
    <p:extLst>
      <p:ext uri="{BB962C8B-B14F-4D97-AF65-F5344CB8AC3E}">
        <p14:creationId xmlns:p14="http://schemas.microsoft.com/office/powerpoint/2010/main" val="32454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1493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500" b="1" dirty="0" smtClean="0"/>
              <a:t>1493’ü nasıl anlamalı – bazı başlıklar:</a:t>
            </a:r>
          </a:p>
          <a:p>
            <a:pPr marL="0" indent="0">
              <a:buNone/>
            </a:pPr>
            <a:endParaRPr lang="tr-TR" sz="3500" b="1" dirty="0"/>
          </a:p>
          <a:p>
            <a:pPr marL="342900" lvl="1" indent="-342900">
              <a:spcBef>
                <a:spcPts val="1000"/>
              </a:spcBef>
            </a:pPr>
            <a:r>
              <a:rPr lang="tr-TR" dirty="0"/>
              <a:t>Olumsallık ve zorunlulukların aynı anda bulunduğu </a:t>
            </a:r>
            <a:r>
              <a:rPr lang="tr-TR" b="1" dirty="0"/>
              <a:t>karmaşık bir doğa</a:t>
            </a:r>
            <a:r>
              <a:rPr lang="tr-TR" dirty="0"/>
              <a:t>da </a:t>
            </a:r>
            <a:r>
              <a:rPr lang="tr-TR" dirty="0" smtClean="0"/>
              <a:t>yaşıyoruz.</a:t>
            </a:r>
            <a:endParaRPr lang="tr-TR" dirty="0"/>
          </a:p>
          <a:p>
            <a:pPr marL="342900" lvl="1" indent="-342900">
              <a:spcBef>
                <a:spcPts val="1000"/>
              </a:spcBef>
            </a:pPr>
            <a:r>
              <a:rPr lang="tr-TR" dirty="0"/>
              <a:t>Küreselleşme (aynı zamanda) </a:t>
            </a:r>
            <a:r>
              <a:rPr lang="tr-TR" b="1" dirty="0" err="1" smtClean="0"/>
              <a:t>biyo</a:t>
            </a:r>
            <a:r>
              <a:rPr lang="tr-TR" b="1" dirty="0" smtClean="0"/>
              <a:t>-politik</a:t>
            </a:r>
            <a:r>
              <a:rPr lang="tr-TR" dirty="0" smtClean="0"/>
              <a:t> </a:t>
            </a:r>
            <a:r>
              <a:rPr lang="tr-TR" dirty="0"/>
              <a:t>bir fenomendir (olaydır</a:t>
            </a:r>
            <a:r>
              <a:rPr lang="tr-TR" dirty="0" smtClean="0"/>
              <a:t>).</a:t>
            </a:r>
          </a:p>
          <a:p>
            <a:pPr marL="342900" lvl="1" indent="-342900">
              <a:spcBef>
                <a:spcPts val="1000"/>
              </a:spcBef>
            </a:pPr>
            <a:r>
              <a:rPr lang="tr-TR" dirty="0" smtClean="0"/>
              <a:t>İktisat (aynı zamanda) </a:t>
            </a:r>
            <a:r>
              <a:rPr lang="tr-TR" b="1" dirty="0" err="1" smtClean="0"/>
              <a:t>biyo-epistemik</a:t>
            </a:r>
            <a:r>
              <a:rPr lang="tr-TR" b="1" dirty="0" smtClean="0"/>
              <a:t> </a:t>
            </a:r>
            <a:r>
              <a:rPr lang="tr-TR" dirty="0" smtClean="0"/>
              <a:t>bir fenomendir (olaydır).</a:t>
            </a:r>
          </a:p>
          <a:p>
            <a:pPr marL="800100" lvl="2" indent="-342900">
              <a:spcBef>
                <a:spcPts val="1000"/>
              </a:spcBef>
            </a:pPr>
            <a:r>
              <a:rPr lang="tr-TR" sz="2400" u="sng" dirty="0" smtClean="0"/>
              <a:t>Belgesel </a:t>
            </a:r>
            <a:r>
              <a:rPr lang="tr-TR" sz="2400" u="sng" dirty="0"/>
              <a:t>izleme ödevi</a:t>
            </a:r>
            <a:r>
              <a:rPr lang="tr-TR" sz="2400" u="sng" dirty="0" smtClean="0"/>
              <a:t>:</a:t>
            </a:r>
            <a:r>
              <a:rPr lang="tr-TR" sz="2400" dirty="0" smtClean="0"/>
              <a:t> </a:t>
            </a:r>
            <a:r>
              <a:rPr lang="tr-TR" sz="2400" dirty="0" err="1"/>
              <a:t>Jared</a:t>
            </a:r>
            <a:r>
              <a:rPr lang="tr-TR" sz="2400" dirty="0"/>
              <a:t> </a:t>
            </a:r>
            <a:r>
              <a:rPr lang="tr-TR" sz="2400" dirty="0" err="1"/>
              <a:t>Diamond</a:t>
            </a:r>
            <a:r>
              <a:rPr lang="tr-TR" sz="2400" dirty="0"/>
              <a:t>. 1997. </a:t>
            </a:r>
            <a:r>
              <a:rPr lang="tr-TR" sz="2400" i="1" dirty="0" err="1"/>
              <a:t>Guns</a:t>
            </a:r>
            <a:r>
              <a:rPr lang="tr-TR" sz="2400" i="1" dirty="0"/>
              <a:t>, </a:t>
            </a:r>
            <a:r>
              <a:rPr lang="tr-TR" sz="2400" i="1" dirty="0" err="1"/>
              <a:t>Germs</a:t>
            </a:r>
            <a:r>
              <a:rPr lang="tr-TR" sz="2400" i="1" dirty="0"/>
              <a:t>, </a:t>
            </a:r>
            <a:r>
              <a:rPr lang="tr-TR" sz="2400" i="1" dirty="0" err="1"/>
              <a:t>and</a:t>
            </a:r>
            <a:r>
              <a:rPr lang="tr-TR" sz="2400" i="1" dirty="0"/>
              <a:t> Steel</a:t>
            </a:r>
            <a:r>
              <a:rPr lang="tr-TR" sz="2400" dirty="0"/>
              <a:t>. [Tüfek, Mikrop ve Çelik</a:t>
            </a:r>
            <a:r>
              <a:rPr lang="tr-TR" sz="2400" dirty="0" smtClean="0"/>
              <a:t>]</a:t>
            </a:r>
            <a:endParaRPr lang="tr-TR" sz="2400" dirty="0"/>
          </a:p>
          <a:p>
            <a:pPr marL="0" indent="0">
              <a:buNone/>
            </a:pPr>
            <a:endParaRPr lang="tr-TR" sz="3500" dirty="0" smtClean="0"/>
          </a:p>
        </p:txBody>
      </p:sp>
    </p:spTree>
    <p:extLst>
      <p:ext uri="{BB962C8B-B14F-4D97-AF65-F5344CB8AC3E}">
        <p14:creationId xmlns:p14="http://schemas.microsoft.com/office/powerpoint/2010/main" val="6584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Kapitalizme</a:t>
            </a:r>
            <a:r>
              <a:rPr lang="en-GB" dirty="0" smtClean="0"/>
              <a:t> </a:t>
            </a:r>
            <a:r>
              <a:rPr lang="en-GB" dirty="0" err="1" smtClean="0"/>
              <a:t>Geçiş</a:t>
            </a:r>
            <a:r>
              <a:rPr lang="en-GB" dirty="0" smtClean="0"/>
              <a:t> </a:t>
            </a:r>
            <a:r>
              <a:rPr lang="en-GB" dirty="0" err="1" smtClean="0"/>
              <a:t>Tartışmaları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Kolomb’un</a:t>
            </a:r>
            <a:r>
              <a:rPr lang="en-GB" dirty="0" smtClean="0"/>
              <a:t> </a:t>
            </a:r>
            <a:r>
              <a:rPr lang="en-GB" dirty="0" err="1" smtClean="0"/>
              <a:t>deniz</a:t>
            </a:r>
            <a:r>
              <a:rPr lang="en-GB" dirty="0" smtClean="0"/>
              <a:t> </a:t>
            </a:r>
            <a:r>
              <a:rPr lang="en-GB" dirty="0" err="1" smtClean="0"/>
              <a:t>aşırı</a:t>
            </a:r>
            <a:r>
              <a:rPr lang="en-GB" dirty="0" smtClean="0"/>
              <a:t> </a:t>
            </a:r>
            <a:r>
              <a:rPr lang="en-GB" dirty="0" err="1" smtClean="0"/>
              <a:t>seferleri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i="1" dirty="0" err="1" smtClean="0"/>
              <a:t>contingency</a:t>
            </a:r>
            <a:r>
              <a:rPr lang="en-GB" dirty="0" err="1" smtClean="0"/>
              <a:t>’ler</a:t>
            </a:r>
            <a:endParaRPr lang="en-GB" dirty="0" smtClean="0"/>
          </a:p>
          <a:p>
            <a:r>
              <a:rPr lang="en-GB" dirty="0" err="1" smtClean="0"/>
              <a:t>ABD’nin</a:t>
            </a:r>
            <a:r>
              <a:rPr lang="en-GB" dirty="0" smtClean="0"/>
              <a:t> </a:t>
            </a:r>
            <a:r>
              <a:rPr lang="en-GB" dirty="0" err="1" smtClean="0"/>
              <a:t>kuruluşu</a:t>
            </a:r>
            <a:endParaRPr lang="en-GB" dirty="0" smtClean="0"/>
          </a:p>
          <a:p>
            <a:r>
              <a:rPr lang="en-GB" dirty="0" err="1" smtClean="0"/>
              <a:t>Burjuva</a:t>
            </a:r>
            <a:r>
              <a:rPr lang="en-GB" dirty="0" smtClean="0"/>
              <a:t> </a:t>
            </a:r>
            <a:r>
              <a:rPr lang="en-GB" dirty="0" err="1" smtClean="0"/>
              <a:t>ahlakının</a:t>
            </a:r>
            <a:r>
              <a:rPr lang="en-GB" dirty="0" smtClean="0"/>
              <a:t> </a:t>
            </a:r>
            <a:r>
              <a:rPr lang="en-GB" dirty="0" err="1" smtClean="0"/>
              <a:t>ortaya</a:t>
            </a:r>
            <a:r>
              <a:rPr lang="en-GB" dirty="0" smtClean="0"/>
              <a:t> </a:t>
            </a:r>
            <a:r>
              <a:rPr lang="en-GB" dirty="0" err="1" smtClean="0"/>
              <a:t>çıkışı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Teknolojik</a:t>
            </a:r>
            <a:r>
              <a:rPr lang="en-GB" dirty="0" smtClean="0"/>
              <a:t> </a:t>
            </a:r>
            <a:r>
              <a:rPr lang="en-GB" dirty="0" err="1" smtClean="0"/>
              <a:t>gelişme</a:t>
            </a:r>
            <a:r>
              <a:rPr lang="en-GB" dirty="0" smtClean="0"/>
              <a:t> mi </a:t>
            </a:r>
            <a:r>
              <a:rPr lang="en-GB" dirty="0" err="1" smtClean="0"/>
              <a:t>fikirler</a:t>
            </a:r>
            <a:r>
              <a:rPr lang="en-GB" smtClean="0"/>
              <a:t> mi?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843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Politik </a:t>
            </a:r>
            <a:r>
              <a:rPr lang="tr-TR" i="1" dirty="0" smtClean="0"/>
              <a:t>bir</a:t>
            </a:r>
            <a:r>
              <a:rPr lang="tr-TR" dirty="0" smtClean="0"/>
              <a:t> ekonominin doğuşu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600" b="1" dirty="0"/>
              <a:t>İktisadın </a:t>
            </a:r>
            <a:r>
              <a:rPr lang="tr-TR" sz="3600" b="1" dirty="0" err="1" smtClean="0"/>
              <a:t>epistemik</a:t>
            </a:r>
            <a:r>
              <a:rPr lang="tr-TR" sz="3600" b="1" dirty="0" smtClean="0"/>
              <a:t> atası </a:t>
            </a:r>
          </a:p>
          <a:p>
            <a:pPr marL="0" indent="0">
              <a:buNone/>
            </a:pPr>
            <a:endParaRPr lang="tr-TR" i="1" dirty="0"/>
          </a:p>
          <a:p>
            <a:pPr marL="0" indent="0">
              <a:buNone/>
            </a:pPr>
            <a:r>
              <a:rPr lang="tr-TR" i="1" dirty="0" err="1" smtClean="0"/>
              <a:t>political</a:t>
            </a:r>
            <a:r>
              <a:rPr lang="tr-TR" i="1" dirty="0" smtClean="0"/>
              <a:t> </a:t>
            </a:r>
            <a:r>
              <a:rPr lang="tr-TR" i="1" dirty="0" err="1"/>
              <a:t>economy</a:t>
            </a:r>
            <a:r>
              <a:rPr lang="tr-TR" i="1" dirty="0"/>
              <a:t> </a:t>
            </a:r>
            <a:endParaRPr lang="tr-TR" i="1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ya da</a:t>
            </a:r>
          </a:p>
          <a:p>
            <a:pPr marL="0" indent="0">
              <a:buNone/>
            </a:pPr>
            <a:endParaRPr lang="tr-TR" i="1" dirty="0" smtClean="0"/>
          </a:p>
          <a:p>
            <a:pPr marL="0" indent="0">
              <a:buNone/>
            </a:pPr>
            <a:r>
              <a:rPr lang="tr-TR" i="1" dirty="0" err="1" smtClean="0"/>
              <a:t>l’economie</a:t>
            </a:r>
            <a:r>
              <a:rPr lang="tr-TR" i="1" dirty="0" smtClean="0"/>
              <a:t> </a:t>
            </a:r>
            <a:r>
              <a:rPr lang="tr-TR" i="1" dirty="0" err="1"/>
              <a:t>politique</a:t>
            </a:r>
            <a:endParaRPr lang="tr-TR" i="1" dirty="0"/>
          </a:p>
          <a:p>
            <a:endParaRPr lang="tr-TR" dirty="0"/>
          </a:p>
        </p:txBody>
      </p:sp>
      <p:sp>
        <p:nvSpPr>
          <p:cNvPr id="4" name="Sağ Ayraç 3"/>
          <p:cNvSpPr/>
          <p:nvPr/>
        </p:nvSpPr>
        <p:spPr>
          <a:xfrm>
            <a:off x="4432300" y="2908300"/>
            <a:ext cx="279400" cy="26797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5581650" y="2509212"/>
            <a:ext cx="5448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i="1" dirty="0" err="1" smtClean="0"/>
              <a:t>İlm</a:t>
            </a:r>
            <a:r>
              <a:rPr lang="tr-TR" sz="4400" i="1" dirty="0" smtClean="0"/>
              <a:t>-i iktisadın içine siyaset neden giriyor? Siyaset ve iktisat ilişkisinin tarihsel kökeninde ne var?</a:t>
            </a:r>
            <a:endParaRPr lang="tr-TR" sz="4400" i="1" dirty="0"/>
          </a:p>
        </p:txBody>
      </p:sp>
    </p:spTree>
    <p:extLst>
      <p:ext uri="{BB962C8B-B14F-4D97-AF65-F5344CB8AC3E}">
        <p14:creationId xmlns:p14="http://schemas.microsoft.com/office/powerpoint/2010/main" val="37650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Merkantilizm ya da </a:t>
            </a:r>
            <a:r>
              <a:rPr lang="tr-TR" dirty="0" err="1" smtClean="0"/>
              <a:t>Merkantil</a:t>
            </a:r>
            <a:r>
              <a:rPr lang="tr-TR" dirty="0" smtClean="0"/>
              <a:t> Dönem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42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i="1" dirty="0"/>
              <a:t>Merchant</a:t>
            </a:r>
            <a:r>
              <a:rPr lang="tr-TR" dirty="0"/>
              <a:t> (en): </a:t>
            </a:r>
            <a:r>
              <a:rPr lang="tr-TR" dirty="0" smtClean="0"/>
              <a:t>tüccar</a:t>
            </a:r>
          </a:p>
          <a:p>
            <a:pPr marL="0" indent="0">
              <a:buNone/>
            </a:pPr>
            <a:r>
              <a:rPr lang="tr-TR" i="1" dirty="0" err="1"/>
              <a:t>M</a:t>
            </a:r>
            <a:r>
              <a:rPr lang="tr-TR" i="1" dirty="0" err="1" smtClean="0"/>
              <a:t>archer</a:t>
            </a:r>
            <a:r>
              <a:rPr lang="tr-TR" dirty="0" smtClean="0"/>
              <a:t> </a:t>
            </a:r>
            <a:r>
              <a:rPr lang="tr-TR" dirty="0"/>
              <a:t>(</a:t>
            </a:r>
            <a:r>
              <a:rPr lang="tr-TR" dirty="0" err="1"/>
              <a:t>fr</a:t>
            </a:r>
            <a:r>
              <a:rPr lang="tr-TR" dirty="0"/>
              <a:t>): alışveriş </a:t>
            </a:r>
            <a:r>
              <a:rPr lang="tr-TR" dirty="0" smtClean="0"/>
              <a:t>yapmak</a:t>
            </a:r>
          </a:p>
          <a:p>
            <a:pPr marL="0" indent="0">
              <a:buNone/>
            </a:pPr>
            <a:r>
              <a:rPr lang="tr-TR" i="1" dirty="0"/>
              <a:t>M</a:t>
            </a:r>
            <a:r>
              <a:rPr lang="tr-TR" i="1" dirty="0" smtClean="0"/>
              <a:t>arket</a:t>
            </a:r>
            <a:r>
              <a:rPr lang="tr-TR" dirty="0" smtClean="0"/>
              <a:t> </a:t>
            </a:r>
            <a:r>
              <a:rPr lang="tr-TR" dirty="0"/>
              <a:t>(en, tr): piyasa, </a:t>
            </a:r>
            <a:r>
              <a:rPr lang="tr-TR" dirty="0" smtClean="0"/>
              <a:t>pazar</a:t>
            </a:r>
            <a:r>
              <a:rPr lang="tr-TR" dirty="0"/>
              <a:t>, </a:t>
            </a:r>
            <a:r>
              <a:rPr lang="tr-TR" dirty="0" smtClean="0"/>
              <a:t>dükkân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en-GB" b="1" dirty="0" err="1" smtClean="0"/>
              <a:t>Mercure</a:t>
            </a:r>
            <a:r>
              <a:rPr lang="en-GB" dirty="0" smtClean="0"/>
              <a:t>: </a:t>
            </a:r>
            <a:r>
              <a:rPr lang="en-GB" dirty="0" err="1" smtClean="0"/>
              <a:t>Ticaret</a:t>
            </a:r>
            <a:r>
              <a:rPr lang="en-GB" dirty="0" smtClean="0"/>
              <a:t> </a:t>
            </a:r>
            <a:r>
              <a:rPr lang="en-GB" dirty="0" err="1" smtClean="0"/>
              <a:t>tanrısı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tr-TR" b="1" dirty="0" err="1" smtClean="0"/>
              <a:t>Dönemleştirme</a:t>
            </a:r>
            <a:r>
              <a:rPr lang="tr-TR" dirty="0" smtClean="0"/>
              <a:t>: On altıncı </a:t>
            </a:r>
            <a:r>
              <a:rPr lang="tr-TR" dirty="0"/>
              <a:t>yüzyıl ile </a:t>
            </a:r>
            <a:r>
              <a:rPr lang="tr-TR" dirty="0" smtClean="0"/>
              <a:t>on sekizinci </a:t>
            </a:r>
            <a:r>
              <a:rPr lang="tr-TR" dirty="0"/>
              <a:t>yüzyılın son çeyreği arasındaki </a:t>
            </a:r>
            <a:r>
              <a:rPr lang="tr-TR" dirty="0" smtClean="0"/>
              <a:t>dönem</a:t>
            </a:r>
          </a:p>
          <a:p>
            <a:r>
              <a:rPr lang="tr-TR" dirty="0" smtClean="0"/>
              <a:t>Kabaca </a:t>
            </a:r>
            <a:r>
              <a:rPr lang="tr-TR" dirty="0"/>
              <a:t>1453 /1492 </a:t>
            </a:r>
            <a:r>
              <a:rPr lang="tr-TR" dirty="0" smtClean="0"/>
              <a:t>sonrası</a:t>
            </a:r>
          </a:p>
          <a:p>
            <a:r>
              <a:rPr lang="tr-TR" dirty="0" smtClean="0"/>
              <a:t>1750’lere </a:t>
            </a:r>
            <a:r>
              <a:rPr lang="tr-TR" dirty="0"/>
              <a:t>(</a:t>
            </a:r>
            <a:r>
              <a:rPr lang="tr-TR" dirty="0" err="1"/>
              <a:t>fizyokratik</a:t>
            </a:r>
            <a:r>
              <a:rPr lang="tr-TR" dirty="0"/>
              <a:t> düşüncenin ortaya </a:t>
            </a:r>
            <a:r>
              <a:rPr lang="tr-TR" dirty="0" smtClean="0"/>
              <a:t>çıkışı)</a:t>
            </a:r>
          </a:p>
          <a:p>
            <a:pPr marL="0" indent="0">
              <a:buNone/>
            </a:pPr>
            <a:r>
              <a:rPr lang="tr-TR" dirty="0"/>
              <a:t>y</a:t>
            </a:r>
            <a:r>
              <a:rPr lang="tr-TR" dirty="0" smtClean="0"/>
              <a:t>a </a:t>
            </a:r>
            <a:r>
              <a:rPr lang="tr-TR" dirty="0"/>
              <a:t>da </a:t>
            </a:r>
            <a:endParaRPr lang="tr-TR" dirty="0" smtClean="0"/>
          </a:p>
          <a:p>
            <a:r>
              <a:rPr lang="tr-TR" dirty="0" smtClean="0"/>
              <a:t>1776 </a:t>
            </a:r>
            <a:r>
              <a:rPr lang="tr-TR" dirty="0"/>
              <a:t>Adam Smith </a:t>
            </a:r>
            <a:r>
              <a:rPr lang="tr-TR" i="1" dirty="0" err="1"/>
              <a:t>Wealth</a:t>
            </a:r>
            <a:r>
              <a:rPr lang="tr-TR" i="1" dirty="0"/>
              <a:t> of </a:t>
            </a:r>
            <a:r>
              <a:rPr lang="tr-TR" i="1" dirty="0" err="1"/>
              <a:t>Nations</a:t>
            </a:r>
            <a:r>
              <a:rPr lang="tr-TR" dirty="0" err="1"/>
              <a:t>’a</a:t>
            </a:r>
            <a:r>
              <a:rPr lang="tr-TR" dirty="0"/>
              <a:t> </a:t>
            </a:r>
            <a:r>
              <a:rPr lang="tr-TR" dirty="0" smtClean="0"/>
              <a:t>kadar olan dönem</a:t>
            </a:r>
            <a:endParaRPr lang="tr-TR" dirty="0"/>
          </a:p>
          <a:p>
            <a:endParaRPr lang="tr-TR" dirty="0"/>
          </a:p>
        </p:txBody>
      </p:sp>
      <p:sp>
        <p:nvSpPr>
          <p:cNvPr id="4" name="Sağ Ayraç 3"/>
          <p:cNvSpPr/>
          <p:nvPr/>
        </p:nvSpPr>
        <p:spPr>
          <a:xfrm>
            <a:off x="6057900" y="1930400"/>
            <a:ext cx="368300" cy="12573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7042150" y="1825625"/>
            <a:ext cx="369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Merkantilizm bir </a:t>
            </a:r>
            <a:r>
              <a:rPr lang="tr-TR" sz="2400" dirty="0"/>
              <a:t>terim olarak ilk defa 1763’te </a:t>
            </a:r>
            <a:r>
              <a:rPr lang="tr-TR" sz="2400" dirty="0" err="1"/>
              <a:t>Marquis</a:t>
            </a:r>
            <a:r>
              <a:rPr lang="tr-TR" sz="2400" dirty="0"/>
              <a:t> de </a:t>
            </a:r>
            <a:r>
              <a:rPr lang="tr-TR" sz="2400" dirty="0" err="1"/>
              <a:t>Mirabeau</a:t>
            </a:r>
            <a:r>
              <a:rPr lang="tr-TR" sz="2400" dirty="0"/>
              <a:t> </a:t>
            </a:r>
            <a:r>
              <a:rPr lang="tr-TR" sz="2400" dirty="0" smtClean="0"/>
              <a:t>tarafından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019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</a:t>
            </a:r>
            <a:r>
              <a:rPr lang="en-GB" dirty="0" smtClean="0"/>
              <a:t>e</a:t>
            </a:r>
            <a:r>
              <a:rPr lang="tr-TR" dirty="0" err="1" smtClean="0"/>
              <a:t>rkantilizm</a:t>
            </a:r>
            <a:r>
              <a:rPr lang="tr-TR" dirty="0" smtClean="0"/>
              <a:t>: </a:t>
            </a:r>
            <a:r>
              <a:rPr lang="en-GB" dirty="0" smtClean="0"/>
              <a:t>B</a:t>
            </a:r>
            <a:r>
              <a:rPr lang="tr-TR" dirty="0" smtClean="0"/>
              <a:t>ir tanım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Küresel ölçekte ticaret hacmi </a:t>
            </a:r>
            <a:r>
              <a:rPr lang="tr-TR" dirty="0" smtClean="0"/>
              <a:t>sabitken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bir </a:t>
            </a:r>
            <a:r>
              <a:rPr lang="tr-TR" dirty="0"/>
              <a:t>ülkenin </a:t>
            </a:r>
            <a:r>
              <a:rPr lang="tr-TR" dirty="0" smtClean="0"/>
              <a:t>zenginliği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o </a:t>
            </a:r>
            <a:r>
              <a:rPr lang="tr-TR" dirty="0"/>
              <a:t>ülkenin </a:t>
            </a:r>
            <a:r>
              <a:rPr lang="tr-TR" dirty="0" smtClean="0"/>
              <a:t>«ulusal </a:t>
            </a:r>
            <a:r>
              <a:rPr lang="tr-TR" dirty="0" err="1" smtClean="0"/>
              <a:t>ekonomi»sinde</a:t>
            </a:r>
            <a:r>
              <a:rPr lang="en-GB" dirty="0" err="1" smtClean="0"/>
              <a:t>ki</a:t>
            </a:r>
            <a:endParaRPr lang="tr-TR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dolaşımda </a:t>
            </a:r>
            <a:r>
              <a:rPr lang="tr-TR" dirty="0"/>
              <a:t>olan para </a:t>
            </a:r>
            <a:r>
              <a:rPr lang="tr-TR" dirty="0" err="1"/>
              <a:t>stoğuna</a:t>
            </a:r>
            <a:r>
              <a:rPr lang="tr-TR" dirty="0"/>
              <a:t> </a:t>
            </a:r>
            <a:r>
              <a:rPr lang="tr-TR" dirty="0" smtClean="0"/>
              <a:t>eşittir</a:t>
            </a:r>
            <a:r>
              <a:rPr lang="en-GB" dirty="0"/>
              <a:t>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53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Tarihsel kırılma nokta</a:t>
            </a:r>
            <a:r>
              <a:rPr lang="en-GB" dirty="0" err="1" smtClean="0"/>
              <a:t>ları</a:t>
            </a:r>
            <a:r>
              <a:rPr lang="en-GB" dirty="0" smtClean="0"/>
              <a:t> - </a:t>
            </a:r>
            <a:r>
              <a:rPr lang="en-GB" dirty="0" err="1" smtClean="0"/>
              <a:t>Örnekler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William </a:t>
            </a:r>
            <a:r>
              <a:rPr lang="en-GB" dirty="0" smtClean="0"/>
              <a:t>Rosen (2007)</a:t>
            </a:r>
            <a:endParaRPr lang="tr-TR" dirty="0"/>
          </a:p>
          <a:p>
            <a:pPr marL="0" indent="0">
              <a:buNone/>
            </a:pPr>
            <a:r>
              <a:rPr lang="en-GB" i="1" dirty="0" smtClean="0"/>
              <a:t>Justinian's </a:t>
            </a:r>
            <a:r>
              <a:rPr lang="en-GB" i="1" dirty="0"/>
              <a:t>Flea: </a:t>
            </a: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Plague</a:t>
            </a:r>
            <a:r>
              <a:rPr lang="en-GB" i="1" dirty="0"/>
              <a:t>, Empire and the Birth of Europe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Yersinia </a:t>
            </a:r>
            <a:r>
              <a:rPr lang="en-GB" dirty="0" err="1" smtClean="0"/>
              <a:t>pestis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sym typeface="Wingdings" panose="05000000000000000000" pitchFamily="2" charset="2"/>
              </a:rPr>
              <a:t>fareler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sıçanlar</a:t>
            </a:r>
            <a:r>
              <a:rPr lang="en-GB" dirty="0" smtClean="0">
                <a:sym typeface="Wingdings" panose="05000000000000000000" pitchFamily="2" charset="2"/>
              </a:rPr>
              <a:t> (542)</a:t>
            </a:r>
          </a:p>
          <a:p>
            <a:r>
              <a:rPr lang="en-GB" dirty="0" err="1" smtClean="0"/>
              <a:t>Orta</a:t>
            </a:r>
            <a:r>
              <a:rPr lang="en-GB" dirty="0" smtClean="0"/>
              <a:t> </a:t>
            </a:r>
            <a:r>
              <a:rPr lang="en-GB" dirty="0" err="1" smtClean="0"/>
              <a:t>Çağ’ın</a:t>
            </a:r>
            <a:r>
              <a:rPr lang="en-GB" dirty="0" smtClean="0"/>
              <a:t> </a:t>
            </a:r>
            <a:r>
              <a:rPr lang="en-GB" dirty="0" err="1" smtClean="0"/>
              <a:t>başlangıcı</a:t>
            </a:r>
            <a:r>
              <a:rPr lang="en-GB" dirty="0" smtClean="0"/>
              <a:t> (5. </a:t>
            </a:r>
            <a:r>
              <a:rPr lang="en-GB" dirty="0" err="1" smtClean="0"/>
              <a:t>yüzyıl</a:t>
            </a:r>
            <a:r>
              <a:rPr lang="en-GB" dirty="0" smtClean="0"/>
              <a:t> – 15. </a:t>
            </a:r>
            <a:r>
              <a:rPr lang="en-GB" dirty="0" err="1" smtClean="0"/>
              <a:t>yüzyıl</a:t>
            </a:r>
            <a:r>
              <a:rPr lang="en-GB" dirty="0" smtClean="0"/>
              <a:t>)</a:t>
            </a:r>
          </a:p>
          <a:p>
            <a:r>
              <a:rPr lang="en-GB" dirty="0" smtClean="0"/>
              <a:t>Proto-</a:t>
            </a:r>
            <a:r>
              <a:rPr lang="en-GB" dirty="0" err="1" smtClean="0"/>
              <a:t>ulus</a:t>
            </a:r>
            <a:r>
              <a:rPr lang="en-GB" dirty="0" smtClean="0"/>
              <a:t> </a:t>
            </a:r>
            <a:r>
              <a:rPr lang="en-GB" dirty="0" err="1" smtClean="0"/>
              <a:t>devletlerin</a:t>
            </a:r>
            <a:r>
              <a:rPr lang="en-GB" dirty="0" smtClean="0"/>
              <a:t> </a:t>
            </a:r>
            <a:r>
              <a:rPr lang="en-GB" dirty="0" err="1" smtClean="0"/>
              <a:t>ortaya</a:t>
            </a:r>
            <a:r>
              <a:rPr lang="en-GB" dirty="0" smtClean="0"/>
              <a:t> </a:t>
            </a:r>
            <a:r>
              <a:rPr lang="en-GB" dirty="0" err="1" smtClean="0"/>
              <a:t>çıkışı</a:t>
            </a:r>
            <a:endParaRPr lang="tr-TR" dirty="0" smtClean="0"/>
          </a:p>
        </p:txBody>
      </p:sp>
      <p:pic>
        <p:nvPicPr>
          <p:cNvPr id="1026" name="Picture 2" descr="http://www.justiniansflea.com/images/Capejacket3-210-e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90" y="1680792"/>
            <a:ext cx="3376439" cy="51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</a:t>
            </a:r>
            <a:r>
              <a:rPr lang="en-GB" dirty="0" smtClean="0"/>
              <a:t>e</a:t>
            </a:r>
            <a:r>
              <a:rPr lang="tr-TR" dirty="0" err="1" smtClean="0"/>
              <a:t>rkantilizm</a:t>
            </a:r>
            <a:r>
              <a:rPr lang="tr-TR" dirty="0" smtClean="0"/>
              <a:t>: </a:t>
            </a:r>
            <a:r>
              <a:rPr lang="en-GB" dirty="0" smtClean="0"/>
              <a:t>B</a:t>
            </a:r>
            <a:r>
              <a:rPr lang="tr-TR" dirty="0" smtClean="0"/>
              <a:t>ir tanım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Küresel ölçekte ticaret hacmi </a:t>
            </a:r>
            <a:r>
              <a:rPr lang="tr-TR" dirty="0" smtClean="0"/>
              <a:t>sabitken</a:t>
            </a:r>
          </a:p>
          <a:p>
            <a:pPr marL="0" indent="0" algn="r">
              <a:buNone/>
            </a:pPr>
            <a:r>
              <a:rPr lang="tr-TR" dirty="0" smtClean="0">
                <a:sym typeface="Wingdings" panose="05000000000000000000" pitchFamily="2" charset="2"/>
              </a:rPr>
              <a:t> </a:t>
            </a:r>
            <a:r>
              <a:rPr lang="tr-TR" dirty="0" smtClean="0"/>
              <a:t>Sıfır </a:t>
            </a:r>
            <a:r>
              <a:rPr lang="tr-TR" dirty="0"/>
              <a:t>toplamlı </a:t>
            </a:r>
            <a:r>
              <a:rPr lang="tr-TR" dirty="0" smtClean="0"/>
              <a:t>oyun</a:t>
            </a:r>
          </a:p>
          <a:p>
            <a:pPr marL="0" indent="0">
              <a:buNone/>
            </a:pPr>
            <a:r>
              <a:rPr lang="tr-TR" dirty="0"/>
              <a:t>b</a:t>
            </a:r>
            <a:r>
              <a:rPr lang="tr-TR" dirty="0" smtClean="0"/>
              <a:t>ir </a:t>
            </a:r>
            <a:r>
              <a:rPr lang="tr-TR" dirty="0"/>
              <a:t>ülkenin </a:t>
            </a:r>
            <a:r>
              <a:rPr lang="tr-TR" dirty="0" smtClean="0"/>
              <a:t>zenginliği</a:t>
            </a:r>
          </a:p>
          <a:p>
            <a:pPr marL="0" indent="0" algn="r">
              <a:buNone/>
            </a:pPr>
            <a:r>
              <a:rPr lang="tr-TR" dirty="0" smtClean="0">
                <a:sym typeface="Wingdings" panose="05000000000000000000" pitchFamily="2" charset="2"/>
              </a:rPr>
              <a:t> </a:t>
            </a:r>
            <a:r>
              <a:rPr lang="tr-TR" dirty="0" smtClean="0"/>
              <a:t>Adam </a:t>
            </a:r>
            <a:r>
              <a:rPr lang="tr-TR" dirty="0"/>
              <a:t>Smith’i </a:t>
            </a:r>
            <a:r>
              <a:rPr lang="tr-TR" dirty="0" smtClean="0"/>
              <a:t>hatırlayın</a:t>
            </a:r>
          </a:p>
          <a:p>
            <a:pPr marL="0" indent="0">
              <a:buNone/>
            </a:pPr>
            <a:r>
              <a:rPr lang="tr-TR" dirty="0"/>
              <a:t>o</a:t>
            </a:r>
            <a:r>
              <a:rPr lang="tr-TR" dirty="0" smtClean="0"/>
              <a:t> </a:t>
            </a:r>
            <a:r>
              <a:rPr lang="tr-TR" dirty="0"/>
              <a:t>ülkenin </a:t>
            </a:r>
            <a:r>
              <a:rPr lang="tr-TR" dirty="0" smtClean="0"/>
              <a:t>«ulusal </a:t>
            </a:r>
            <a:r>
              <a:rPr lang="tr-TR" dirty="0" err="1" smtClean="0"/>
              <a:t>ekonomi»sinde</a:t>
            </a:r>
            <a:r>
              <a:rPr lang="en-GB" dirty="0" err="1" smtClean="0"/>
              <a:t>ki</a:t>
            </a:r>
            <a:endParaRPr lang="tr-TR" dirty="0" smtClean="0"/>
          </a:p>
          <a:p>
            <a:pPr marL="0" indent="0" algn="r">
              <a:buNone/>
            </a:pPr>
            <a:r>
              <a:rPr lang="tr-TR" dirty="0" smtClean="0">
                <a:sym typeface="Wingdings" panose="05000000000000000000" pitchFamily="2" charset="2"/>
              </a:rPr>
              <a:t> </a:t>
            </a:r>
            <a:r>
              <a:rPr lang="tr-TR" dirty="0" smtClean="0"/>
              <a:t>«Devletçilik» </a:t>
            </a:r>
            <a:r>
              <a:rPr lang="tr-TR" dirty="0"/>
              <a:t>ve </a:t>
            </a:r>
            <a:r>
              <a:rPr lang="tr-TR" dirty="0" smtClean="0"/>
              <a:t>“milliyetçilik”</a:t>
            </a:r>
          </a:p>
          <a:p>
            <a:pPr marL="0" indent="0">
              <a:buNone/>
            </a:pPr>
            <a:r>
              <a:rPr lang="tr-TR" dirty="0"/>
              <a:t>d</a:t>
            </a:r>
            <a:r>
              <a:rPr lang="tr-TR" dirty="0" smtClean="0"/>
              <a:t>olaşımda </a:t>
            </a:r>
            <a:r>
              <a:rPr lang="tr-TR" dirty="0"/>
              <a:t>olan para </a:t>
            </a:r>
            <a:r>
              <a:rPr lang="tr-TR" dirty="0" err="1"/>
              <a:t>stoğuna</a:t>
            </a:r>
            <a:r>
              <a:rPr lang="tr-TR" dirty="0"/>
              <a:t> </a:t>
            </a:r>
            <a:r>
              <a:rPr lang="tr-TR" dirty="0" smtClean="0"/>
              <a:t>eşittir</a:t>
            </a:r>
            <a:r>
              <a:rPr lang="en-GB" dirty="0" smtClean="0"/>
              <a:t>.</a:t>
            </a:r>
            <a:endParaRPr lang="tr-TR" dirty="0" smtClean="0"/>
          </a:p>
          <a:p>
            <a:pPr marL="0" indent="0" algn="r">
              <a:buNone/>
            </a:pPr>
            <a:r>
              <a:rPr lang="tr-TR" dirty="0" smtClean="0">
                <a:sym typeface="Wingdings" panose="05000000000000000000" pitchFamily="2" charset="2"/>
              </a:rPr>
              <a:t> </a:t>
            </a:r>
            <a:r>
              <a:rPr lang="tr-TR" dirty="0" smtClean="0"/>
              <a:t>Bir </a:t>
            </a:r>
            <a:r>
              <a:rPr lang="tr-TR" dirty="0"/>
              <a:t>değer aracı olarak </a:t>
            </a:r>
            <a:r>
              <a:rPr lang="tr-TR" dirty="0" smtClean="0"/>
              <a:t>para (</a:t>
            </a:r>
            <a:r>
              <a:rPr lang="tr-TR" i="1" dirty="0" err="1" smtClean="0"/>
              <a:t>bullion</a:t>
            </a:r>
            <a:r>
              <a:rPr lang="tr-TR" dirty="0" smtClean="0"/>
              <a:t>)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51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Merkantilizm: Bir tanım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Servet, güç ve bunların paylaşımı</a:t>
            </a:r>
          </a:p>
          <a:p>
            <a:r>
              <a:rPr lang="tr-TR" dirty="0" smtClean="0"/>
              <a:t>Ulus devletler</a:t>
            </a:r>
          </a:p>
          <a:p>
            <a:r>
              <a:rPr lang="tr-TR" dirty="0" smtClean="0"/>
              <a:t>Sıfır </a:t>
            </a:r>
            <a:r>
              <a:rPr lang="tr-TR" dirty="0"/>
              <a:t>toplamlı </a:t>
            </a:r>
            <a:r>
              <a:rPr lang="tr-TR" dirty="0" smtClean="0"/>
              <a:t>oyun</a:t>
            </a:r>
          </a:p>
          <a:p>
            <a:r>
              <a:rPr lang="tr-TR" dirty="0" smtClean="0"/>
              <a:t>Sömürgecilik </a:t>
            </a:r>
            <a:r>
              <a:rPr lang="tr-TR" dirty="0"/>
              <a:t>ve </a:t>
            </a:r>
            <a:r>
              <a:rPr lang="tr-TR" i="1" dirty="0" err="1" smtClean="0"/>
              <a:t>commonwealth</a:t>
            </a:r>
            <a:endParaRPr lang="tr-TR" i="1" dirty="0"/>
          </a:p>
          <a:p>
            <a:endParaRPr lang="tr-TR" dirty="0" smtClean="0"/>
          </a:p>
          <a:p>
            <a:r>
              <a:rPr lang="tr-TR" dirty="0" smtClean="0"/>
              <a:t>Amaç</a:t>
            </a:r>
            <a:r>
              <a:rPr lang="tr-TR" dirty="0"/>
              <a:t>: (artık) değeri ve değerli madenleri </a:t>
            </a:r>
            <a:r>
              <a:rPr lang="tr-TR" dirty="0" err="1" smtClean="0"/>
              <a:t>Amerikalar’dan</a:t>
            </a:r>
            <a:r>
              <a:rPr lang="en-GB" dirty="0" smtClean="0"/>
              <a:t>, </a:t>
            </a:r>
            <a:r>
              <a:rPr lang="en-GB" dirty="0" err="1" smtClean="0"/>
              <a:t>Asya’dan</a:t>
            </a:r>
            <a:r>
              <a:rPr lang="en-GB" dirty="0" smtClean="0"/>
              <a:t> </a:t>
            </a:r>
            <a:r>
              <a:rPr lang="tr-TR" dirty="0" smtClean="0"/>
              <a:t>ve </a:t>
            </a:r>
            <a:r>
              <a:rPr lang="tr-TR" dirty="0"/>
              <a:t>Afrika’dan Avrupa’ya transfer etmek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98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Merkantilizm: Bir tanım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Servet, güç ve bunların paylaşımı</a:t>
            </a:r>
          </a:p>
          <a:p>
            <a:r>
              <a:rPr lang="tr-TR" dirty="0" smtClean="0"/>
              <a:t>Ulus devletler</a:t>
            </a:r>
          </a:p>
          <a:p>
            <a:r>
              <a:rPr lang="tr-TR" dirty="0" smtClean="0"/>
              <a:t>Sıfır </a:t>
            </a:r>
            <a:r>
              <a:rPr lang="tr-TR" dirty="0"/>
              <a:t>toplamlı </a:t>
            </a:r>
            <a:r>
              <a:rPr lang="tr-TR" dirty="0" smtClean="0"/>
              <a:t>oyun</a:t>
            </a:r>
          </a:p>
          <a:p>
            <a:r>
              <a:rPr lang="tr-TR" dirty="0" smtClean="0"/>
              <a:t>Sömürgecilik </a:t>
            </a:r>
            <a:r>
              <a:rPr lang="tr-TR" dirty="0"/>
              <a:t>ve </a:t>
            </a:r>
            <a:r>
              <a:rPr lang="tr-TR" i="1" dirty="0" err="1" smtClean="0"/>
              <a:t>commonwealth</a:t>
            </a:r>
            <a:endParaRPr lang="tr-TR" i="1" dirty="0"/>
          </a:p>
          <a:p>
            <a:endParaRPr lang="tr-TR" dirty="0" smtClean="0"/>
          </a:p>
          <a:p>
            <a:r>
              <a:rPr lang="tr-TR" dirty="0" smtClean="0"/>
              <a:t>Amaç</a:t>
            </a:r>
            <a:r>
              <a:rPr lang="tr-TR" dirty="0"/>
              <a:t>: (artık) değeri ve değerli madenleri </a:t>
            </a:r>
            <a:r>
              <a:rPr lang="tr-TR" dirty="0" err="1" smtClean="0"/>
              <a:t>Amerikalar’dan</a:t>
            </a:r>
            <a:r>
              <a:rPr lang="en-GB" dirty="0" smtClean="0"/>
              <a:t>, </a:t>
            </a:r>
            <a:r>
              <a:rPr lang="en-GB" dirty="0" err="1" smtClean="0"/>
              <a:t>Asya’dan</a:t>
            </a:r>
            <a:r>
              <a:rPr lang="en-GB" dirty="0" smtClean="0"/>
              <a:t> </a:t>
            </a:r>
            <a:r>
              <a:rPr lang="tr-TR" dirty="0" smtClean="0"/>
              <a:t>ve </a:t>
            </a:r>
            <a:r>
              <a:rPr lang="tr-TR" dirty="0"/>
              <a:t>Afrika’dan Avrupa’ya transfer etmek</a:t>
            </a:r>
          </a:p>
          <a:p>
            <a:endParaRPr lang="tr-TR" dirty="0"/>
          </a:p>
        </p:txBody>
      </p:sp>
      <p:sp>
        <p:nvSpPr>
          <p:cNvPr id="4" name="Aşağı Ok 3"/>
          <p:cNvSpPr/>
          <p:nvPr/>
        </p:nvSpPr>
        <p:spPr>
          <a:xfrm rot="1466559">
            <a:off x="7980470" y="2347065"/>
            <a:ext cx="1384300" cy="263766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6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Amerikan</a:t>
            </a:r>
            <a:r>
              <a:rPr lang="en-GB" dirty="0" smtClean="0"/>
              <a:t> </a:t>
            </a:r>
            <a:r>
              <a:rPr lang="en-GB" dirty="0" err="1" smtClean="0"/>
              <a:t>iktisadi</a:t>
            </a:r>
            <a:r>
              <a:rPr lang="en-GB" dirty="0" smtClean="0"/>
              <a:t> </a:t>
            </a:r>
            <a:r>
              <a:rPr lang="en-GB" dirty="0" err="1" smtClean="0"/>
              <a:t>tarihinin</a:t>
            </a:r>
            <a:r>
              <a:rPr lang="en-GB" dirty="0" smtClean="0"/>
              <a:t> </a:t>
            </a:r>
            <a:r>
              <a:rPr lang="en-GB" dirty="0" err="1" smtClean="0"/>
              <a:t>doğuşu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Amerikan</a:t>
            </a:r>
            <a:r>
              <a:rPr lang="en-GB" dirty="0" smtClean="0"/>
              <a:t> </a:t>
            </a:r>
            <a:r>
              <a:rPr lang="en-GB" dirty="0" err="1" smtClean="0"/>
              <a:t>Bağımsızlık</a:t>
            </a:r>
            <a:r>
              <a:rPr lang="en-GB" dirty="0" smtClean="0"/>
              <a:t> </a:t>
            </a:r>
            <a:r>
              <a:rPr lang="en-GB" dirty="0" err="1" smtClean="0"/>
              <a:t>Bildirgesi</a:t>
            </a:r>
            <a:r>
              <a:rPr lang="en-GB" dirty="0" smtClean="0"/>
              <a:t>, 4 </a:t>
            </a:r>
            <a:r>
              <a:rPr lang="en-GB" dirty="0" err="1" smtClean="0"/>
              <a:t>Temmuz</a:t>
            </a:r>
            <a:r>
              <a:rPr lang="en-GB" dirty="0" smtClean="0"/>
              <a:t> 1776</a:t>
            </a:r>
          </a:p>
          <a:p>
            <a:endParaRPr lang="en-GB" dirty="0" smtClean="0"/>
          </a:p>
          <a:p>
            <a:r>
              <a:rPr lang="en-GB" dirty="0" err="1" smtClean="0"/>
              <a:t>Avrupa’dan</a:t>
            </a:r>
            <a:r>
              <a:rPr lang="en-GB" dirty="0" smtClean="0"/>
              <a:t> </a:t>
            </a:r>
            <a:r>
              <a:rPr lang="en-GB" dirty="0" err="1" smtClean="0"/>
              <a:t>Kuzey</a:t>
            </a:r>
            <a:r>
              <a:rPr lang="en-GB" dirty="0" smtClean="0"/>
              <a:t> </a:t>
            </a:r>
            <a:r>
              <a:rPr lang="en-GB" dirty="0" err="1" smtClean="0"/>
              <a:t>Amerika’ya</a:t>
            </a:r>
            <a:r>
              <a:rPr lang="en-GB" dirty="0" smtClean="0"/>
              <a:t> </a:t>
            </a:r>
            <a:r>
              <a:rPr lang="en-GB" dirty="0" err="1" smtClean="0"/>
              <a:t>insan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sermaye</a:t>
            </a:r>
            <a:r>
              <a:rPr lang="en-GB" dirty="0" smtClean="0"/>
              <a:t> </a:t>
            </a:r>
            <a:r>
              <a:rPr lang="en-GB" dirty="0" err="1" smtClean="0"/>
              <a:t>göçü</a:t>
            </a:r>
            <a:endParaRPr lang="en-GB" dirty="0" smtClean="0"/>
          </a:p>
          <a:p>
            <a:r>
              <a:rPr lang="en-GB" dirty="0" err="1" smtClean="0"/>
              <a:t>Yeniden</a:t>
            </a:r>
            <a:r>
              <a:rPr lang="en-GB" dirty="0" smtClean="0"/>
              <a:t> </a:t>
            </a:r>
            <a:r>
              <a:rPr lang="en-GB" dirty="0" err="1" smtClean="0"/>
              <a:t>inşa</a:t>
            </a:r>
            <a:r>
              <a:rPr lang="en-GB" dirty="0" smtClean="0"/>
              <a:t> </a:t>
            </a:r>
            <a:r>
              <a:rPr lang="en-GB" dirty="0" err="1" smtClean="0"/>
              <a:t>edilen</a:t>
            </a:r>
            <a:r>
              <a:rPr lang="en-GB" dirty="0" smtClean="0"/>
              <a:t> </a:t>
            </a:r>
            <a:r>
              <a:rPr lang="en-GB" dirty="0" err="1" smtClean="0"/>
              <a:t>mülkiyet</a:t>
            </a:r>
            <a:r>
              <a:rPr lang="en-GB" dirty="0" smtClean="0"/>
              <a:t> </a:t>
            </a:r>
            <a:r>
              <a:rPr lang="en-GB" dirty="0" err="1" smtClean="0"/>
              <a:t>hakları</a:t>
            </a:r>
            <a:r>
              <a:rPr lang="en-GB" dirty="0" smtClean="0"/>
              <a:t> (</a:t>
            </a:r>
            <a:r>
              <a:rPr lang="en-GB" dirty="0" err="1" smtClean="0"/>
              <a:t>özellikle</a:t>
            </a:r>
            <a:r>
              <a:rPr lang="en-GB" dirty="0" smtClean="0"/>
              <a:t> </a:t>
            </a:r>
            <a:r>
              <a:rPr lang="en-GB" dirty="0" err="1" smtClean="0"/>
              <a:t>toprak</a:t>
            </a:r>
            <a:r>
              <a:rPr lang="en-GB" dirty="0" smtClean="0"/>
              <a:t> </a:t>
            </a:r>
            <a:r>
              <a:rPr lang="en-GB" dirty="0" err="1" smtClean="0"/>
              <a:t>mülkiyeti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Devletin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ferdiyetçiliğin</a:t>
            </a:r>
            <a:r>
              <a:rPr lang="en-GB" dirty="0" smtClean="0"/>
              <a:t> </a:t>
            </a:r>
            <a:r>
              <a:rPr lang="en-GB" dirty="0" err="1" smtClean="0"/>
              <a:t>değişen</a:t>
            </a:r>
            <a:r>
              <a:rPr lang="en-GB" dirty="0" smtClean="0"/>
              <a:t> </a:t>
            </a:r>
            <a:r>
              <a:rPr lang="en-GB" dirty="0" err="1" smtClean="0"/>
              <a:t>rolü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55929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Amerikan</a:t>
            </a:r>
            <a:r>
              <a:rPr lang="en-GB" dirty="0" smtClean="0"/>
              <a:t> </a:t>
            </a:r>
            <a:r>
              <a:rPr lang="en-GB" dirty="0" err="1" smtClean="0"/>
              <a:t>Bağımsızlık</a:t>
            </a:r>
            <a:r>
              <a:rPr lang="en-GB" dirty="0" smtClean="0"/>
              <a:t> </a:t>
            </a:r>
            <a:r>
              <a:rPr lang="en-GB" dirty="0" err="1" smtClean="0"/>
              <a:t>Bildirgesi’nin</a:t>
            </a:r>
            <a:r>
              <a:rPr lang="en-GB" dirty="0" smtClean="0"/>
              <a:t> </a:t>
            </a:r>
            <a:r>
              <a:rPr lang="en-GB" dirty="0" err="1" smtClean="0"/>
              <a:t>Sonuçları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6883400" cy="4905375"/>
          </a:xfrm>
        </p:spPr>
        <p:txBody>
          <a:bodyPr>
            <a:normAutofit/>
          </a:bodyPr>
          <a:lstStyle/>
          <a:p>
            <a:r>
              <a:rPr lang="en-GB" dirty="0" err="1" smtClean="0"/>
              <a:t>Fransiz</a:t>
            </a:r>
            <a:r>
              <a:rPr lang="en-GB" dirty="0" smtClean="0"/>
              <a:t> </a:t>
            </a:r>
            <a:r>
              <a:rPr lang="en-GB" dirty="0" err="1" smtClean="0"/>
              <a:t>Devrimi</a:t>
            </a:r>
            <a:r>
              <a:rPr lang="en-GB" dirty="0" smtClean="0"/>
              <a:t> </a:t>
            </a:r>
            <a:r>
              <a:rPr lang="en-GB" dirty="0" err="1" smtClean="0"/>
              <a:t>üzerindeki</a:t>
            </a:r>
            <a:r>
              <a:rPr lang="en-GB" dirty="0" smtClean="0"/>
              <a:t> </a:t>
            </a:r>
            <a:r>
              <a:rPr lang="en-GB" dirty="0" err="1" smtClean="0"/>
              <a:t>etkileri</a:t>
            </a:r>
            <a:endParaRPr lang="en-GB" dirty="0" smtClean="0"/>
          </a:p>
          <a:p>
            <a:r>
              <a:rPr lang="en-GB" dirty="0" err="1" smtClean="0"/>
              <a:t>Kalkınma</a:t>
            </a:r>
            <a:r>
              <a:rPr lang="en-GB" dirty="0" smtClean="0"/>
              <a:t> </a:t>
            </a:r>
            <a:r>
              <a:rPr lang="en-GB" dirty="0" err="1"/>
              <a:t>ideolojisinin</a:t>
            </a:r>
            <a:r>
              <a:rPr lang="en-GB" dirty="0"/>
              <a:t> </a:t>
            </a:r>
            <a:r>
              <a:rPr lang="en-GB" dirty="0" err="1"/>
              <a:t>doğuşu</a:t>
            </a:r>
            <a:r>
              <a:rPr lang="en-GB" dirty="0"/>
              <a:t> mu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Anadolu</a:t>
            </a:r>
            <a:r>
              <a:rPr lang="en-GB" dirty="0" smtClean="0"/>
              <a:t>, </a:t>
            </a:r>
            <a:r>
              <a:rPr lang="en-GB" dirty="0" err="1" smtClean="0"/>
              <a:t>Balkanlar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Ortadoğu</a:t>
            </a:r>
            <a:r>
              <a:rPr lang="en-GB" dirty="0"/>
              <a:t> </a:t>
            </a:r>
            <a:r>
              <a:rPr lang="en-GB" dirty="0" err="1" smtClean="0"/>
              <a:t>coğrafasındaki</a:t>
            </a:r>
            <a:r>
              <a:rPr lang="en-GB" dirty="0" smtClean="0"/>
              <a:t> </a:t>
            </a:r>
            <a:r>
              <a:rPr lang="en-GB" dirty="0" err="1" smtClean="0"/>
              <a:t>Protestan</a:t>
            </a:r>
            <a:r>
              <a:rPr lang="en-GB" dirty="0" smtClean="0"/>
              <a:t> </a:t>
            </a:r>
            <a:r>
              <a:rPr lang="en-GB" dirty="0" err="1" smtClean="0"/>
              <a:t>varlığı</a:t>
            </a:r>
            <a:endParaRPr lang="en-GB" dirty="0" smtClean="0"/>
          </a:p>
          <a:p>
            <a:pPr lvl="1"/>
            <a:r>
              <a:rPr lang="en-US" dirty="0" smtClean="0"/>
              <a:t>American Board </a:t>
            </a:r>
            <a:r>
              <a:rPr lang="en-US" dirty="0"/>
              <a:t>of </a:t>
            </a:r>
            <a:r>
              <a:rPr lang="en-US" dirty="0" smtClean="0"/>
              <a:t>Commissioners </a:t>
            </a:r>
            <a:r>
              <a:rPr lang="en-US" dirty="0"/>
              <a:t>for </a:t>
            </a:r>
            <a:r>
              <a:rPr lang="en-US" dirty="0" smtClean="0"/>
              <a:t>Foreign Missions</a:t>
            </a:r>
          </a:p>
          <a:p>
            <a:pPr lvl="1"/>
            <a:r>
              <a:rPr lang="en-US" dirty="0" err="1" smtClean="0"/>
              <a:t>Dönemin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misyonerlik</a:t>
            </a:r>
            <a:r>
              <a:rPr lang="en-US" dirty="0" smtClean="0"/>
              <a:t> </a:t>
            </a:r>
            <a:r>
              <a:rPr lang="en-US" dirty="0" err="1" smtClean="0"/>
              <a:t>faaliyeti</a:t>
            </a:r>
            <a:endParaRPr lang="en-US" dirty="0" smtClean="0"/>
          </a:p>
          <a:p>
            <a:pPr lvl="1"/>
            <a:r>
              <a:rPr lang="en-US" dirty="0" err="1" smtClean="0"/>
              <a:t>Kuruluşu</a:t>
            </a:r>
            <a:r>
              <a:rPr lang="en-US" dirty="0" smtClean="0"/>
              <a:t>: 1810, </a:t>
            </a:r>
            <a:r>
              <a:rPr lang="en-US" dirty="0" err="1" smtClean="0"/>
              <a:t>İzmir’de</a:t>
            </a:r>
            <a:r>
              <a:rPr lang="en-US" dirty="0" smtClean="0"/>
              <a:t> </a:t>
            </a:r>
            <a:r>
              <a:rPr lang="en-US" dirty="0" err="1" smtClean="0"/>
              <a:t>faaliyetlerine</a:t>
            </a:r>
            <a:r>
              <a:rPr lang="en-US" dirty="0" smtClean="0"/>
              <a:t> </a:t>
            </a:r>
            <a:r>
              <a:rPr lang="en-US" dirty="0" err="1" smtClean="0"/>
              <a:t>başlaması</a:t>
            </a:r>
            <a:r>
              <a:rPr lang="en-US" dirty="0" smtClean="0"/>
              <a:t>: 1820</a:t>
            </a:r>
          </a:p>
          <a:p>
            <a:pPr lvl="1"/>
            <a:r>
              <a:rPr lang="en-US" dirty="0" err="1" smtClean="0"/>
              <a:t>Faaliyette</a:t>
            </a:r>
            <a:r>
              <a:rPr lang="en-US" dirty="0" smtClean="0"/>
              <a:t> </a:t>
            </a:r>
            <a:r>
              <a:rPr lang="en-US" dirty="0" err="1" smtClean="0"/>
              <a:t>kalışı</a:t>
            </a:r>
            <a:r>
              <a:rPr lang="en-US" dirty="0" smtClean="0"/>
              <a:t>: 1950’ler</a:t>
            </a:r>
          </a:p>
          <a:p>
            <a:pPr lvl="1"/>
            <a:r>
              <a:rPr lang="en-US" dirty="0" err="1" smtClean="0"/>
              <a:t>Protestan</a:t>
            </a:r>
            <a:r>
              <a:rPr lang="en-US" dirty="0" smtClean="0"/>
              <a:t> </a:t>
            </a:r>
            <a:r>
              <a:rPr lang="en-US" dirty="0" err="1" smtClean="0"/>
              <a:t>kiliseleri</a:t>
            </a:r>
            <a:r>
              <a:rPr lang="en-US" dirty="0" smtClean="0"/>
              <a:t>, </a:t>
            </a:r>
            <a:r>
              <a:rPr lang="en-US" dirty="0" err="1" smtClean="0"/>
              <a:t>matbaalar</a:t>
            </a:r>
            <a:r>
              <a:rPr lang="en-US" dirty="0" smtClean="0"/>
              <a:t>, </a:t>
            </a:r>
            <a:r>
              <a:rPr lang="en-US" dirty="0" err="1" smtClean="0"/>
              <a:t>hastahaneler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okullar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1690688"/>
            <a:ext cx="4192637" cy="49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7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John Locke (1863-1704)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5"/>
            <a:ext cx="6326875" cy="4351338"/>
          </a:xfrm>
        </p:spPr>
        <p:txBody>
          <a:bodyPr/>
          <a:lstStyle/>
          <a:p>
            <a:pPr marL="0" indent="0">
              <a:buNone/>
            </a:pPr>
            <a:r>
              <a:rPr lang="en-GB" i="1" dirty="0" err="1" smtClean="0"/>
              <a:t>Sivil</a:t>
            </a:r>
            <a:r>
              <a:rPr lang="en-GB" i="1" dirty="0" smtClean="0"/>
              <a:t> </a:t>
            </a:r>
            <a:r>
              <a:rPr lang="en-GB" i="1" dirty="0" err="1" smtClean="0"/>
              <a:t>Yönetim</a:t>
            </a:r>
            <a:r>
              <a:rPr lang="en-GB" i="1" dirty="0" smtClean="0"/>
              <a:t> </a:t>
            </a:r>
            <a:r>
              <a:rPr lang="en-GB" i="1" dirty="0" err="1" smtClean="0"/>
              <a:t>Üzerine</a:t>
            </a:r>
            <a:r>
              <a:rPr lang="en-GB" i="1" dirty="0" smtClean="0"/>
              <a:t> </a:t>
            </a:r>
            <a:r>
              <a:rPr lang="en-GB" i="1" dirty="0" err="1" smtClean="0"/>
              <a:t>İki</a:t>
            </a:r>
            <a:r>
              <a:rPr lang="en-GB" i="1" dirty="0" smtClean="0"/>
              <a:t> </a:t>
            </a:r>
            <a:r>
              <a:rPr lang="en-GB" i="1" dirty="0" err="1" smtClean="0"/>
              <a:t>Deneme</a:t>
            </a:r>
            <a:r>
              <a:rPr lang="en-GB" i="1" dirty="0" smtClean="0"/>
              <a:t> </a:t>
            </a:r>
            <a:r>
              <a:rPr lang="en-GB" dirty="0" smtClean="0"/>
              <a:t>(1690)</a:t>
            </a:r>
          </a:p>
          <a:p>
            <a:r>
              <a:rPr lang="en-GB" dirty="0" err="1" smtClean="0"/>
              <a:t>Doğal</a:t>
            </a:r>
            <a:r>
              <a:rPr lang="en-GB" dirty="0" smtClean="0"/>
              <a:t> </a:t>
            </a:r>
            <a:r>
              <a:rPr lang="en-GB" dirty="0" err="1" smtClean="0"/>
              <a:t>mülkiyet</a:t>
            </a:r>
            <a:r>
              <a:rPr lang="en-GB" dirty="0" smtClean="0"/>
              <a:t> </a:t>
            </a:r>
            <a:r>
              <a:rPr lang="en-GB" dirty="0" err="1" smtClean="0"/>
              <a:t>kavramı</a:t>
            </a:r>
            <a:endParaRPr lang="en-GB" dirty="0" smtClean="0"/>
          </a:p>
          <a:p>
            <a:r>
              <a:rPr lang="en-GB" dirty="0" err="1" smtClean="0"/>
              <a:t>Emek</a:t>
            </a:r>
            <a:r>
              <a:rPr lang="en-GB" dirty="0" smtClean="0"/>
              <a:t> </a:t>
            </a:r>
            <a:r>
              <a:rPr lang="en-GB" dirty="0" err="1" smtClean="0"/>
              <a:t>değer</a:t>
            </a:r>
            <a:r>
              <a:rPr lang="en-GB" dirty="0" smtClean="0"/>
              <a:t> </a:t>
            </a:r>
            <a:r>
              <a:rPr lang="en-GB" dirty="0" err="1" smtClean="0"/>
              <a:t>kuramının</a:t>
            </a:r>
            <a:r>
              <a:rPr lang="en-GB" dirty="0" smtClean="0"/>
              <a:t> </a:t>
            </a:r>
            <a:r>
              <a:rPr lang="en-GB" dirty="0" err="1" smtClean="0"/>
              <a:t>doğuşu</a:t>
            </a:r>
            <a:endParaRPr lang="tr-TR" dirty="0"/>
          </a:p>
        </p:txBody>
      </p:sp>
      <p:pic>
        <p:nvPicPr>
          <p:cNvPr id="6146" name="Picture 2" descr="https://ia801602.us.archive.org/zipview.php?zip=/5/items/olcovers594/olcovers594-L.zip&amp;file=5945118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46" y="1276066"/>
            <a:ext cx="3362183" cy="54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53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ngland and its Colonies Â© Service national du rÃ©cit de l'univers social, www.recitus.qc.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00" y="254000"/>
            <a:ext cx="8951800" cy="66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51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https://veritastruthabouttheworld.weebly.com/uploads/1/0/6/1/10619354/345629_orig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365124"/>
            <a:ext cx="8505825" cy="63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tr-TR" dirty="0"/>
          </a:p>
        </p:txBody>
      </p:sp>
      <p:pic>
        <p:nvPicPr>
          <p:cNvPr id="1026" name="Picture 2" descr="http://www.travelsupermarket.com/travelmap/img/TS_Map_Blue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6" y="-11905"/>
            <a:ext cx="10912124" cy="61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072922" y="6381328"/>
            <a:ext cx="769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Kaynak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http://www.travelsupermarket.com/travelmap/img/TS_Map_Blue2.png</a:t>
            </a:r>
            <a:r>
              <a:rPr lang="en-GB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07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Ülkelerin</a:t>
            </a:r>
            <a:r>
              <a:rPr lang="en-GB" dirty="0" smtClean="0"/>
              <a:t> </a:t>
            </a:r>
            <a:r>
              <a:rPr lang="en-GB" dirty="0" err="1" smtClean="0"/>
              <a:t>Kişi</a:t>
            </a:r>
            <a:r>
              <a:rPr lang="en-GB" dirty="0" smtClean="0"/>
              <a:t> </a:t>
            </a:r>
            <a:r>
              <a:rPr lang="en-GB" dirty="0" err="1" smtClean="0"/>
              <a:t>başına</a:t>
            </a:r>
            <a:r>
              <a:rPr lang="en-GB" dirty="0" smtClean="0"/>
              <a:t> </a:t>
            </a:r>
            <a:r>
              <a:rPr lang="en-GB" dirty="0" err="1" smtClean="0"/>
              <a:t>GDP’sine</a:t>
            </a:r>
            <a:r>
              <a:rPr lang="en-GB" dirty="0" smtClean="0"/>
              <a:t> </a:t>
            </a:r>
            <a:r>
              <a:rPr lang="en-GB" dirty="0" err="1" smtClean="0"/>
              <a:t>göre</a:t>
            </a:r>
            <a:r>
              <a:rPr lang="en-GB" dirty="0" smtClean="0"/>
              <a:t> </a:t>
            </a:r>
            <a:r>
              <a:rPr lang="en-GB" dirty="0" err="1" smtClean="0"/>
              <a:t>ölçeklendirilmiş</a:t>
            </a:r>
            <a:r>
              <a:rPr lang="en-GB" dirty="0" smtClean="0"/>
              <a:t> </a:t>
            </a:r>
            <a:r>
              <a:rPr lang="en-GB" dirty="0" err="1" smtClean="0"/>
              <a:t>dünya</a:t>
            </a:r>
            <a:r>
              <a:rPr lang="en-GB" dirty="0" smtClean="0"/>
              <a:t> </a:t>
            </a:r>
            <a:r>
              <a:rPr lang="en-GB" dirty="0" err="1" smtClean="0"/>
              <a:t>haritası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http://worldmapper.org/images/largepng/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94" y="1825625"/>
            <a:ext cx="88408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199997" y="6311900"/>
            <a:ext cx="579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Kaynak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worldmapper.org/display.php?selected=169</a:t>
            </a:r>
            <a:r>
              <a:rPr lang="en-GB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46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Tarihsel kırılma nokta</a:t>
            </a:r>
            <a:r>
              <a:rPr lang="en-GB" dirty="0" err="1"/>
              <a:t>ları</a:t>
            </a:r>
            <a:r>
              <a:rPr lang="en-GB" dirty="0"/>
              <a:t> - </a:t>
            </a:r>
            <a:r>
              <a:rPr lang="en-GB" dirty="0" err="1"/>
              <a:t>Örnekler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Lynn White (1962)</a:t>
            </a:r>
            <a:endParaRPr lang="tr-TR" dirty="0"/>
          </a:p>
          <a:p>
            <a:pPr marL="0" indent="0">
              <a:buNone/>
            </a:pPr>
            <a:r>
              <a:rPr lang="en-GB" i="1" dirty="0" smtClean="0"/>
              <a:t>Medieval Technology and Social Change</a:t>
            </a:r>
            <a:endParaRPr lang="en-GB" i="1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Üzengi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sym typeface="Wingdings" panose="05000000000000000000" pitchFamily="2" charset="2"/>
              </a:rPr>
              <a:t>atlar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şovalyeler</a:t>
            </a:r>
            <a:r>
              <a:rPr lang="en-GB" dirty="0" smtClean="0">
                <a:sym typeface="Wingdings" panose="05000000000000000000" pitchFamily="2" charset="2"/>
              </a:rPr>
              <a:t> (8.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r>
              <a:rPr lang="en-GB" dirty="0" smtClean="0">
                <a:sym typeface="Wingdings" panose="05000000000000000000" pitchFamily="2" charset="2"/>
              </a:rPr>
              <a:t> 9. </a:t>
            </a:r>
            <a:r>
              <a:rPr lang="en-GB" dirty="0" err="1" smtClean="0">
                <a:sym typeface="Wingdings" panose="05000000000000000000" pitchFamily="2" charset="2"/>
              </a:rPr>
              <a:t>yüzyıllar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GB" dirty="0" err="1" smtClean="0">
                <a:sym typeface="Wingdings" panose="05000000000000000000" pitchFamily="2" charset="2"/>
              </a:rPr>
              <a:t>Teknolojik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gelişmeler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toplumsal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dönüşüm</a:t>
            </a:r>
            <a:endParaRPr lang="en-GB" dirty="0" smtClean="0">
              <a:sym typeface="Wingdings" panose="05000000000000000000" pitchFamily="2" charset="2"/>
            </a:endParaRPr>
          </a:p>
        </p:txBody>
      </p:sp>
      <p:pic>
        <p:nvPicPr>
          <p:cNvPr id="2050" name="Picture 2" descr="https://pictures.abebooks.com/isbn/9780195002669-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766" y="1876096"/>
            <a:ext cx="3124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4000" dirty="0" err="1"/>
              <a:t>Bilimsel</a:t>
            </a:r>
            <a:r>
              <a:rPr lang="en-GB" sz="4000" dirty="0"/>
              <a:t> </a:t>
            </a:r>
            <a:r>
              <a:rPr lang="en-GB" sz="4000" dirty="0" err="1"/>
              <a:t>Yayınların</a:t>
            </a:r>
            <a:r>
              <a:rPr lang="en-GB" sz="4000" dirty="0"/>
              <a:t> </a:t>
            </a:r>
            <a:r>
              <a:rPr lang="en-GB" sz="4000" dirty="0" err="1"/>
              <a:t>Ülkelere</a:t>
            </a:r>
            <a:r>
              <a:rPr lang="en-GB" sz="4000" dirty="0"/>
              <a:t> </a:t>
            </a:r>
            <a:r>
              <a:rPr lang="en-GB" sz="4000" dirty="0" err="1"/>
              <a:t>Göre</a:t>
            </a:r>
            <a:r>
              <a:rPr lang="en-GB" sz="4000" dirty="0"/>
              <a:t> </a:t>
            </a:r>
            <a:r>
              <a:rPr lang="en-GB" sz="4000" dirty="0" err="1"/>
              <a:t>Ağırlıklı</a:t>
            </a:r>
            <a:r>
              <a:rPr lang="en-GB" sz="4000" dirty="0"/>
              <a:t> </a:t>
            </a:r>
            <a:r>
              <a:rPr lang="en-GB" sz="4000" dirty="0" err="1"/>
              <a:t>Dağılımı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6" y="1600200"/>
            <a:ext cx="8197304" cy="453962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81200" y="6381328"/>
            <a:ext cx="58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Kaynak</a:t>
            </a:r>
            <a:r>
              <a:rPr lang="en-GB" dirty="0">
                <a:hlinkClick r:id="rId3"/>
              </a:rPr>
              <a:t>: http://jalperin.github.io/d3-cartogram/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7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Canlılar</a:t>
            </a:r>
            <a:r>
              <a:rPr lang="en-GB" dirty="0" smtClean="0"/>
              <a:t> </a:t>
            </a:r>
            <a:r>
              <a:rPr lang="en-GB" dirty="0" err="1" smtClean="0"/>
              <a:t>dünyasında</a:t>
            </a:r>
            <a:r>
              <a:rPr lang="en-GB" dirty="0" smtClean="0"/>
              <a:t> </a:t>
            </a:r>
            <a:r>
              <a:rPr lang="en-GB" dirty="0" err="1" smtClean="0"/>
              <a:t>kolonileştirme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Kolonileştirme</a:t>
            </a:r>
            <a:r>
              <a:rPr lang="en-GB" dirty="0" smtClean="0"/>
              <a:t> </a:t>
            </a:r>
            <a:r>
              <a:rPr lang="en-GB" dirty="0" err="1" smtClean="0"/>
              <a:t>sadece</a:t>
            </a:r>
            <a:r>
              <a:rPr lang="en-GB" dirty="0" smtClean="0"/>
              <a:t> </a:t>
            </a:r>
            <a:r>
              <a:rPr lang="en-GB" dirty="0" err="1" smtClean="0"/>
              <a:t>insan</a:t>
            </a:r>
            <a:r>
              <a:rPr lang="en-GB" dirty="0" smtClean="0"/>
              <a:t> </a:t>
            </a:r>
            <a:r>
              <a:rPr lang="en-GB" dirty="0" err="1" smtClean="0"/>
              <a:t>toplumlarına</a:t>
            </a:r>
            <a:r>
              <a:rPr lang="en-GB" dirty="0" smtClean="0"/>
              <a:t> </a:t>
            </a:r>
            <a:r>
              <a:rPr lang="en-GB" dirty="0" err="1" smtClean="0"/>
              <a:t>özgü</a:t>
            </a:r>
            <a:r>
              <a:rPr lang="en-GB" dirty="0" smtClean="0"/>
              <a:t> </a:t>
            </a:r>
            <a:r>
              <a:rPr lang="en-GB" dirty="0" err="1" smtClean="0"/>
              <a:t>değildir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r>
              <a:rPr lang="en-GB" dirty="0" err="1" smtClean="0"/>
              <a:t>Kolonileştirme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hayatta</a:t>
            </a:r>
            <a:r>
              <a:rPr lang="en-GB" dirty="0" smtClean="0"/>
              <a:t> </a:t>
            </a:r>
            <a:r>
              <a:rPr lang="en-GB" dirty="0" err="1" smtClean="0"/>
              <a:t>kalma</a:t>
            </a:r>
            <a:r>
              <a:rPr lang="en-GB" dirty="0" smtClean="0"/>
              <a:t> </a:t>
            </a:r>
            <a:r>
              <a:rPr lang="en-GB" dirty="0" err="1" smtClean="0"/>
              <a:t>stratejisidir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 err="1" smtClean="0"/>
              <a:t>Termitler</a:t>
            </a:r>
            <a:endParaRPr lang="en-GB" dirty="0" smtClean="0"/>
          </a:p>
          <a:p>
            <a:r>
              <a:rPr lang="en-GB" dirty="0" err="1" smtClean="0"/>
              <a:t>Bakteriler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Çekirgeler</a:t>
            </a:r>
            <a:endParaRPr lang="en-GB" dirty="0" smtClean="0"/>
          </a:p>
          <a:p>
            <a:r>
              <a:rPr lang="en-GB" dirty="0" smtClean="0"/>
              <a:t>…</a:t>
            </a:r>
          </a:p>
          <a:p>
            <a:r>
              <a:rPr lang="en-GB" dirty="0" err="1" smtClean="0"/>
              <a:t>İnsanlar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sym typeface="Wingdings" panose="05000000000000000000" pitchFamily="2" charset="2"/>
              </a:rPr>
              <a:t>emperyalizm</a:t>
            </a:r>
            <a:endParaRPr lang="tr-TR" dirty="0"/>
          </a:p>
        </p:txBody>
      </p:sp>
      <p:pic>
        <p:nvPicPr>
          <p:cNvPr id="4098" name="Picture 2" descr="http://www.iyimiboyle.com/wp-content/uploads/2016/01/osmanli-doneminde-cekirge-istila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284537"/>
            <a:ext cx="47244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403475" y="6337300"/>
            <a:ext cx="8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Kaynak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www.iyimiboyle.com/anadolu-ve-osmanlida-cekirge-ve-bocek-istilalari.html</a:t>
            </a:r>
            <a:r>
              <a:rPr lang="en-GB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54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Thomas Mun (1571-1641)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East </a:t>
            </a:r>
            <a:r>
              <a:rPr lang="tr-TR" dirty="0" err="1"/>
              <a:t>India</a:t>
            </a:r>
            <a:r>
              <a:rPr lang="tr-TR" dirty="0"/>
              <a:t> </a:t>
            </a:r>
            <a:r>
              <a:rPr lang="tr-TR" dirty="0" err="1"/>
              <a:t>Co</a:t>
            </a:r>
            <a:r>
              <a:rPr lang="tr-TR" dirty="0"/>
              <a:t>.’</a:t>
            </a:r>
            <a:r>
              <a:rPr lang="tr-TR" dirty="0" err="1"/>
              <a:t>nun</a:t>
            </a:r>
            <a:r>
              <a:rPr lang="tr-TR" dirty="0"/>
              <a:t> </a:t>
            </a:r>
            <a:r>
              <a:rPr lang="tr-TR" dirty="0" smtClean="0"/>
              <a:t>yöneticilerinden</a:t>
            </a:r>
          </a:p>
          <a:p>
            <a:r>
              <a:rPr lang="tr-TR" dirty="0" smtClean="0"/>
              <a:t>Aynı </a:t>
            </a:r>
            <a:r>
              <a:rPr lang="tr-TR" dirty="0"/>
              <a:t>zamanda </a:t>
            </a:r>
            <a:r>
              <a:rPr lang="tr-TR" dirty="0" err="1"/>
              <a:t>Levant</a:t>
            </a:r>
            <a:r>
              <a:rPr lang="tr-TR" dirty="0"/>
              <a:t> </a:t>
            </a:r>
            <a:r>
              <a:rPr lang="tr-TR" dirty="0" err="1"/>
              <a:t>Co</a:t>
            </a:r>
            <a:r>
              <a:rPr lang="tr-TR" dirty="0" smtClean="0"/>
              <a:t>.</a:t>
            </a:r>
          </a:p>
          <a:p>
            <a:r>
              <a:rPr lang="tr-TR" dirty="0" smtClean="0"/>
              <a:t>“</a:t>
            </a:r>
            <a:r>
              <a:rPr lang="tr-TR" dirty="0"/>
              <a:t>Ticaret </a:t>
            </a:r>
            <a:r>
              <a:rPr lang="tr-TR" dirty="0" err="1"/>
              <a:t>dengesi”ni</a:t>
            </a:r>
            <a:r>
              <a:rPr lang="tr-TR" dirty="0"/>
              <a:t> ilk defa dile getiren </a:t>
            </a:r>
            <a:r>
              <a:rPr lang="tr-TR" dirty="0" smtClean="0"/>
              <a:t>yazardır</a:t>
            </a:r>
          </a:p>
          <a:p>
            <a:r>
              <a:rPr lang="tr-TR" dirty="0" smtClean="0"/>
              <a:t>Makro </a:t>
            </a:r>
            <a:r>
              <a:rPr lang="tr-TR" dirty="0"/>
              <a:t>iktisadın kurucuları arasında sayılır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75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Thomas Mun (1571-1641)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8" y="1690688"/>
            <a:ext cx="2899004" cy="4351338"/>
          </a:xfrm>
        </p:spPr>
      </p:pic>
      <p:sp>
        <p:nvSpPr>
          <p:cNvPr id="5" name="Metin kutusu 4"/>
          <p:cNvSpPr txBox="1"/>
          <p:nvPr/>
        </p:nvSpPr>
        <p:spPr>
          <a:xfrm>
            <a:off x="4267200" y="1690688"/>
            <a:ext cx="6502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England’s</a:t>
            </a:r>
            <a:r>
              <a:rPr lang="tr-TR" sz="2400" i="1" dirty="0"/>
              <a:t> </a:t>
            </a:r>
            <a:r>
              <a:rPr lang="tr-TR" sz="2400" i="1" dirty="0" err="1"/>
              <a:t>Treasure</a:t>
            </a:r>
            <a:r>
              <a:rPr lang="tr-TR" sz="2400" i="1" dirty="0"/>
              <a:t> </a:t>
            </a:r>
            <a:r>
              <a:rPr lang="tr-TR" sz="2400" i="1" dirty="0" err="1"/>
              <a:t>by</a:t>
            </a:r>
            <a:r>
              <a:rPr lang="tr-TR" sz="2400" i="1" dirty="0"/>
              <a:t> </a:t>
            </a:r>
            <a:r>
              <a:rPr lang="tr-TR" sz="2400" i="1" dirty="0" err="1"/>
              <a:t>Forraign</a:t>
            </a:r>
            <a:r>
              <a:rPr lang="tr-TR" sz="2400" i="1" dirty="0"/>
              <a:t> </a:t>
            </a:r>
            <a:r>
              <a:rPr lang="tr-TR" sz="2400" i="1" dirty="0" err="1"/>
              <a:t>Trade</a:t>
            </a:r>
            <a:r>
              <a:rPr lang="tr-TR" sz="2400" dirty="0"/>
              <a:t> (</a:t>
            </a:r>
            <a:r>
              <a:rPr lang="tr-TR" sz="2400" dirty="0" smtClean="0"/>
              <a:t>1664)</a:t>
            </a:r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Bir </a:t>
            </a:r>
            <a:r>
              <a:rPr lang="tr-TR" sz="2400" dirty="0"/>
              <a:t>tür </a:t>
            </a:r>
            <a:r>
              <a:rPr lang="tr-TR" sz="2400" dirty="0" smtClean="0"/>
              <a:t>manifesto ya da </a:t>
            </a:r>
            <a:r>
              <a:rPr lang="tr-TR" sz="2400" i="1" dirty="0" err="1" smtClean="0"/>
              <a:t>pamphlet</a:t>
            </a:r>
            <a:r>
              <a:rPr lang="tr-TR" sz="2400" dirty="0" smtClean="0"/>
              <a:t> </a:t>
            </a:r>
            <a:r>
              <a:rPr lang="tr-TR" sz="2400" dirty="0"/>
              <a:t>(toplam 30,000 </a:t>
            </a:r>
            <a:r>
              <a:rPr lang="tr-TR" sz="2400" dirty="0" smtClean="0"/>
              <a:t>kelime)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Serveti </a:t>
            </a:r>
            <a:r>
              <a:rPr lang="tr-TR" sz="2400" dirty="0"/>
              <a:t>arttırmanın yolu dış </a:t>
            </a:r>
            <a:r>
              <a:rPr lang="tr-TR" sz="2400" dirty="0" smtClean="0"/>
              <a:t>ticarettir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Tüccar </a:t>
            </a:r>
            <a:r>
              <a:rPr lang="tr-TR" sz="2400" dirty="0"/>
              <a:t>sınıfın çıkarları ile kraliyetin çıkarları </a:t>
            </a:r>
            <a:r>
              <a:rPr lang="tr-TR" sz="2400" dirty="0" smtClean="0"/>
              <a:t>ortaktır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Bir </a:t>
            </a:r>
            <a:r>
              <a:rPr lang="tr-TR" sz="2400" dirty="0"/>
              <a:t>tüccar basiretli olmalı, ölçüm yapabilmeli, hukuk ve vergi ilkelerini bilmeli, başta Latince birçok yabancı dili konuşabilmeli </a:t>
            </a:r>
            <a:r>
              <a:rPr lang="tr-TR" sz="2400" dirty="0" smtClean="0"/>
              <a:t>vs.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Para </a:t>
            </a:r>
            <a:r>
              <a:rPr lang="tr-TR" sz="2400" dirty="0"/>
              <a:t>bir değişim aracı değil, servet biriktirme </a:t>
            </a:r>
            <a:r>
              <a:rPr lang="tr-TR" sz="2400" dirty="0" smtClean="0"/>
              <a:t>aracıdır.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137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Jean </a:t>
            </a:r>
            <a:r>
              <a:rPr lang="tr-TR" dirty="0" err="1"/>
              <a:t>Baptiste</a:t>
            </a:r>
            <a:r>
              <a:rPr lang="tr-TR" dirty="0"/>
              <a:t> </a:t>
            </a:r>
            <a:r>
              <a:rPr lang="tr-TR" dirty="0" err="1"/>
              <a:t>Colbert</a:t>
            </a:r>
            <a:r>
              <a:rPr lang="tr-TR" dirty="0"/>
              <a:t> (1619-1683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7 Resim" descr="Colbert1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3426860" cy="435133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597400" y="1828800"/>
            <a:ext cx="6261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22 yıl boyunca Fransa’da maliye </a:t>
            </a:r>
            <a:r>
              <a:rPr lang="tr-TR" sz="2000" dirty="0" smtClean="0"/>
              <a:t>bakanı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 smtClean="0"/>
              <a:t>Bir</a:t>
            </a:r>
            <a:r>
              <a:rPr lang="en-GB" sz="2000" dirty="0" smtClean="0"/>
              <a:t> </a:t>
            </a:r>
            <a:r>
              <a:rPr lang="en-GB" sz="2000" dirty="0" err="1" smtClean="0"/>
              <a:t>yorum</a:t>
            </a:r>
            <a:r>
              <a:rPr lang="en-GB" sz="2000" dirty="0" smtClean="0"/>
              <a:t>: Colbert </a:t>
            </a:r>
            <a:r>
              <a:rPr lang="tr-TR" sz="2000" dirty="0" smtClean="0"/>
              <a:t>Fransız </a:t>
            </a:r>
            <a:r>
              <a:rPr lang="tr-TR" sz="2000" dirty="0"/>
              <a:t>Devrimi’ne giden koşulların politikalarını şekillendiren </a:t>
            </a:r>
            <a:r>
              <a:rPr lang="tr-TR" sz="2000" dirty="0" smtClean="0"/>
              <a:t>kişi</a:t>
            </a:r>
            <a:r>
              <a:rPr lang="en-GB" sz="2000" smtClean="0"/>
              <a:t>dir.</a:t>
            </a:r>
            <a:endParaRPr lang="tr-T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«</a:t>
            </a:r>
            <a:r>
              <a:rPr lang="tr-TR" sz="2000" dirty="0" err="1" smtClean="0"/>
              <a:t>Colbertism</a:t>
            </a:r>
            <a:r>
              <a:rPr lang="tr-TR" sz="2000" dirty="0" smtClean="0"/>
              <a:t>»: </a:t>
            </a:r>
            <a:r>
              <a:rPr lang="tr-TR" sz="2000" dirty="0"/>
              <a:t>servet devlete hizmet </a:t>
            </a:r>
            <a:r>
              <a:rPr lang="tr-TR" sz="2000" dirty="0" smtClean="0"/>
              <a:t>etmeli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İktisadi</a:t>
            </a:r>
            <a:r>
              <a:rPr lang="tr-TR" sz="2000" dirty="0"/>
              <a:t>, siyasi ve entelektüel bürokrasinin ortaya </a:t>
            </a:r>
            <a:r>
              <a:rPr lang="tr-TR" sz="2000" dirty="0" smtClean="0"/>
              <a:t>çıkışı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Zenginliğin </a:t>
            </a:r>
            <a:r>
              <a:rPr lang="tr-TR" sz="2000" dirty="0"/>
              <a:t>yaratımı sürecinde iç ticaret önemli </a:t>
            </a:r>
            <a:r>
              <a:rPr lang="tr-TR" sz="2000" dirty="0" smtClean="0"/>
              <a:t>değil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Önemli </a:t>
            </a:r>
            <a:r>
              <a:rPr lang="tr-TR" sz="2000" dirty="0"/>
              <a:t>olan dış </a:t>
            </a:r>
            <a:r>
              <a:rPr lang="tr-TR" sz="2000" dirty="0" smtClean="0"/>
              <a:t>ticarettir</a:t>
            </a:r>
          </a:p>
          <a:p>
            <a:endParaRPr lang="tr-TR" sz="2000" dirty="0" smtClean="0"/>
          </a:p>
          <a:p>
            <a:r>
              <a:rPr lang="tr-TR" sz="2000" b="1" dirty="0" smtClean="0"/>
              <a:t>«</a:t>
            </a:r>
            <a:r>
              <a:rPr lang="tr-TR" sz="2000" b="1" dirty="0" err="1" smtClean="0"/>
              <a:t>Colbertizm»in</a:t>
            </a:r>
            <a:r>
              <a:rPr lang="tr-TR" sz="2000" b="1" dirty="0" smtClean="0"/>
              <a:t> bazı sonuçları:</a:t>
            </a:r>
            <a:endParaRPr lang="tr-TR" sz="2000" b="1" dirty="0"/>
          </a:p>
          <a:p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Tarımsal kıtlık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 smtClean="0"/>
              <a:t>Crafts</a:t>
            </a:r>
            <a:r>
              <a:rPr lang="tr-TR" sz="2000" dirty="0" smtClean="0"/>
              <a:t> </a:t>
            </a:r>
            <a:r>
              <a:rPr lang="tr-TR" sz="2000" dirty="0" err="1" smtClean="0"/>
              <a:t>drain</a:t>
            </a:r>
            <a:endParaRPr lang="tr-T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“Kendi </a:t>
            </a:r>
            <a:r>
              <a:rPr lang="tr-TR" sz="2000" dirty="0"/>
              <a:t>kendine yeterlilik” </a:t>
            </a:r>
            <a:r>
              <a:rPr lang="tr-TR" sz="2000" dirty="0" smtClean="0"/>
              <a:t>düşüncesi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5300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William </a:t>
            </a:r>
            <a:r>
              <a:rPr lang="tr-TR" dirty="0" err="1" smtClean="0"/>
              <a:t>Petty</a:t>
            </a:r>
            <a:r>
              <a:rPr lang="tr-TR" dirty="0" smtClean="0"/>
              <a:t> (1623-1687)</a:t>
            </a:r>
            <a:endParaRPr lang="tr-TR" dirty="0"/>
          </a:p>
        </p:txBody>
      </p:sp>
      <p:pic>
        <p:nvPicPr>
          <p:cNvPr id="4" name="7 Resim" descr="pet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3606775" cy="435133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02200" y="1690688"/>
            <a:ext cx="6172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endParaRPr lang="tr-TR" sz="2800" dirty="0" smtClean="0"/>
          </a:p>
          <a:p>
            <a:pPr lvl="1" indent="-457200">
              <a:buFont typeface="Arial" panose="020B0604020202020204" pitchFamily="34" charset="0"/>
              <a:buChar char="•"/>
            </a:pPr>
            <a:endParaRPr lang="tr-TR" sz="28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tr-TR" sz="2800" dirty="0" err="1" smtClean="0"/>
              <a:t>Royal</a:t>
            </a:r>
            <a:r>
              <a:rPr lang="tr-TR" sz="2800" dirty="0" smtClean="0"/>
              <a:t> </a:t>
            </a:r>
            <a:r>
              <a:rPr lang="tr-TR" sz="2800" dirty="0" err="1" smtClean="0"/>
              <a:t>Society</a:t>
            </a:r>
            <a:r>
              <a:rPr lang="tr-TR" sz="2800" dirty="0" smtClean="0"/>
              <a:t> üyesi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Fizik </a:t>
            </a:r>
            <a:r>
              <a:rPr lang="tr-TR" sz="2800" dirty="0"/>
              <a:t>bilimleri için </a:t>
            </a:r>
            <a:r>
              <a:rPr lang="tr-TR" sz="2800" dirty="0" smtClean="0"/>
              <a:t>Newton neyse, </a:t>
            </a:r>
            <a:r>
              <a:rPr lang="tr-TR" sz="2800" dirty="0"/>
              <a:t>toplumsal bilimler için </a:t>
            </a:r>
            <a:r>
              <a:rPr lang="tr-TR" sz="2800" dirty="0" err="1" smtClean="0"/>
              <a:t>Petty</a:t>
            </a:r>
            <a:r>
              <a:rPr lang="tr-TR" sz="2800" dirty="0" smtClean="0"/>
              <a:t> odur.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Miktar ve hesaplama sorunları 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STATE-</a:t>
            </a:r>
            <a:r>
              <a:rPr lang="tr-TR" sz="2800" dirty="0" err="1" smtClean="0"/>
              <a:t>istics</a:t>
            </a:r>
            <a:endParaRPr lang="tr-TR" sz="28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14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William </a:t>
            </a:r>
            <a:r>
              <a:rPr lang="tr-TR" dirty="0" err="1"/>
              <a:t>Petty</a:t>
            </a:r>
            <a:r>
              <a:rPr lang="tr-TR" dirty="0"/>
              <a:t> (1623-1687)</a:t>
            </a:r>
          </a:p>
        </p:txBody>
      </p:sp>
      <p:pic>
        <p:nvPicPr>
          <p:cNvPr id="1026" name="Picture 2" descr="http://lf-oll.s3.amazonaws.com/titles/1680/lf0605-02_figure_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921000" cy="46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949700" y="1690688"/>
            <a:ext cx="74041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 smtClean="0"/>
              <a:t>Political</a:t>
            </a:r>
            <a:r>
              <a:rPr lang="tr-TR" sz="2800" i="1" dirty="0" smtClean="0"/>
              <a:t> </a:t>
            </a:r>
            <a:r>
              <a:rPr lang="tr-TR" sz="2800" i="1" dirty="0" err="1" smtClean="0"/>
              <a:t>Arithmetic</a:t>
            </a:r>
            <a:r>
              <a:rPr lang="tr-TR" sz="2800" dirty="0" smtClean="0"/>
              <a:t> (1677, sonrasında çeşitli baskı ve edisyonlar)</a:t>
            </a:r>
          </a:p>
          <a:p>
            <a:endParaRPr lang="tr-TR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i="1" dirty="0" err="1" smtClean="0"/>
              <a:t>Empricism</a:t>
            </a:r>
            <a:r>
              <a:rPr lang="tr-TR" sz="2800" dirty="0"/>
              <a:t>: veri ve </a:t>
            </a:r>
            <a:r>
              <a:rPr lang="tr-TR" sz="2800" i="1" dirty="0" err="1" smtClean="0"/>
              <a:t>fact</a:t>
            </a:r>
            <a:r>
              <a:rPr lang="tr-TR" sz="2800" dirty="0" err="1" smtClean="0"/>
              <a:t>’ler</a:t>
            </a:r>
            <a:endParaRPr lang="tr-T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Ne </a:t>
            </a:r>
            <a:r>
              <a:rPr lang="tr-TR" sz="2800" dirty="0"/>
              <a:t>kadar? Kaç tane</a:t>
            </a:r>
            <a:r>
              <a:rPr lang="tr-TR" sz="2800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Adil </a:t>
            </a:r>
            <a:r>
              <a:rPr lang="tr-TR" sz="2800" dirty="0"/>
              <a:t>fiyat, tefecilik, faiz yerine </a:t>
            </a:r>
            <a:endParaRPr lang="tr-T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Piyasada </a:t>
            </a:r>
            <a:r>
              <a:rPr lang="tr-TR" sz="2800" dirty="0"/>
              <a:t>oluşan </a:t>
            </a:r>
            <a:r>
              <a:rPr lang="tr-TR" sz="2800" dirty="0" smtClean="0"/>
              <a:t>fiyat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Dış </a:t>
            </a:r>
            <a:r>
              <a:rPr lang="tr-TR" sz="2800" dirty="0"/>
              <a:t>ticaret </a:t>
            </a:r>
            <a:r>
              <a:rPr lang="tr-TR" sz="2800" dirty="0" smtClean="0"/>
              <a:t>büyüklükleri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N</a:t>
            </a:r>
            <a:r>
              <a:rPr lang="tr-TR" sz="2800" dirty="0" err="1" smtClean="0"/>
              <a:t>üfus</a:t>
            </a:r>
            <a:r>
              <a:rPr lang="tr-TR" sz="2800" dirty="0" smtClean="0"/>
              <a:t> </a:t>
            </a:r>
            <a:r>
              <a:rPr lang="en-GB" sz="2800" dirty="0" err="1" smtClean="0"/>
              <a:t>büyüklükleri</a:t>
            </a:r>
            <a:r>
              <a:rPr lang="en-GB" sz="2800" dirty="0" smtClean="0"/>
              <a:t> (İlk </a:t>
            </a:r>
            <a:r>
              <a:rPr lang="en-GB" sz="2800" dirty="0" err="1" smtClean="0"/>
              <a:t>güvenilir</a:t>
            </a:r>
            <a:r>
              <a:rPr lang="en-GB" sz="2800" dirty="0" smtClean="0"/>
              <a:t> </a:t>
            </a:r>
            <a:r>
              <a:rPr lang="en-GB" sz="2800" dirty="0" err="1" smtClean="0"/>
              <a:t>nüfus</a:t>
            </a:r>
            <a:r>
              <a:rPr lang="en-GB" sz="2800" dirty="0" smtClean="0"/>
              <a:t> </a:t>
            </a:r>
            <a:r>
              <a:rPr lang="en-GB" sz="2800" dirty="0" err="1" smtClean="0"/>
              <a:t>sayımı</a:t>
            </a:r>
            <a:r>
              <a:rPr lang="en-GB" sz="2800" dirty="0" smtClean="0"/>
              <a:t>: 1801)</a:t>
            </a:r>
            <a:endParaRPr lang="tr-TR" sz="28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57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William </a:t>
            </a:r>
            <a:r>
              <a:rPr lang="tr-TR" dirty="0" err="1"/>
              <a:t>Petty</a:t>
            </a:r>
            <a:r>
              <a:rPr lang="tr-TR" dirty="0"/>
              <a:t> (1623-1687)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8229600" y="36322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W </a:t>
            </a:r>
            <a:r>
              <a:rPr lang="tr-TR" sz="2800" dirty="0" err="1" smtClean="0"/>
              <a:t>Petty</a:t>
            </a:r>
            <a:r>
              <a:rPr lang="tr-TR" sz="2800" dirty="0" smtClean="0"/>
              <a:t> «iktisadın babası» olabilir mi?</a:t>
            </a:r>
            <a:endParaRPr lang="tr-TR" sz="28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7"/>
            <a:ext cx="6540500" cy="4996629"/>
          </a:xfrm>
        </p:spPr>
      </p:pic>
    </p:spTree>
    <p:extLst>
      <p:ext uri="{BB962C8B-B14F-4D97-AF65-F5344CB8AC3E}">
        <p14:creationId xmlns:p14="http://schemas.microsoft.com/office/powerpoint/2010/main" val="29409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Gresham</a:t>
            </a:r>
            <a:r>
              <a:rPr lang="tr-TR" dirty="0" smtClean="0"/>
              <a:t> Yasası</a:t>
            </a:r>
            <a:r>
              <a:rPr lang="en-GB" dirty="0" smtClean="0"/>
              <a:t> (</a:t>
            </a:r>
            <a:r>
              <a:rPr lang="en-GB" dirty="0" err="1" smtClean="0"/>
              <a:t>ya</a:t>
            </a:r>
            <a:r>
              <a:rPr lang="en-GB" dirty="0" smtClean="0"/>
              <a:t> da </a:t>
            </a:r>
            <a:r>
              <a:rPr lang="en-GB" dirty="0" err="1" smtClean="0"/>
              <a:t>Kopernik</a:t>
            </a:r>
            <a:r>
              <a:rPr lang="en-GB" dirty="0" smtClean="0"/>
              <a:t> </a:t>
            </a:r>
            <a:r>
              <a:rPr lang="en-GB" dirty="0" err="1" smtClean="0"/>
              <a:t>Yasası</a:t>
            </a:r>
            <a:r>
              <a:rPr lang="en-GB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8184"/>
          </a:xfrm>
        </p:spPr>
        <p:txBody>
          <a:bodyPr>
            <a:normAutofit/>
          </a:bodyPr>
          <a:lstStyle/>
          <a:p>
            <a:r>
              <a:rPr lang="tr-TR" sz="4000" dirty="0" smtClean="0"/>
              <a:t>«Kötü para iyi parayı kovar»</a:t>
            </a:r>
          </a:p>
          <a:p>
            <a:r>
              <a:rPr lang="tr-TR" sz="4000" dirty="0" smtClean="0"/>
              <a:t> </a:t>
            </a:r>
            <a:r>
              <a:rPr lang="tr-TR" sz="4000" dirty="0" err="1" smtClean="0"/>
              <a:t>Aristophanes</a:t>
            </a:r>
            <a:r>
              <a:rPr lang="tr-TR" sz="4000" dirty="0" smtClean="0"/>
              <a:t>, </a:t>
            </a:r>
            <a:r>
              <a:rPr lang="tr-TR" sz="4000" i="1" dirty="0" smtClean="0"/>
              <a:t>Kurbağalar (</a:t>
            </a:r>
            <a:r>
              <a:rPr lang="tr-TR" sz="4000" dirty="0" smtClean="0"/>
              <a:t>MÖ 205)</a:t>
            </a:r>
          </a:p>
          <a:p>
            <a:r>
              <a:rPr lang="en-GB" sz="4000" dirty="0" smtClean="0"/>
              <a:t> </a:t>
            </a:r>
            <a:r>
              <a:rPr lang="tr-TR" sz="4000" dirty="0" smtClean="0"/>
              <a:t>İktisadın en eski kuramı -?</a:t>
            </a:r>
            <a:endParaRPr lang="tr-TR" sz="4000" dirty="0"/>
          </a:p>
          <a:p>
            <a:r>
              <a:rPr lang="en-GB" sz="4000" dirty="0" smtClean="0"/>
              <a:t> </a:t>
            </a:r>
            <a:r>
              <a:rPr lang="tr-TR" sz="4000" dirty="0" smtClean="0"/>
              <a:t>Paranın nominal değeri vs. paranın reel değeri</a:t>
            </a:r>
          </a:p>
          <a:p>
            <a:r>
              <a:rPr lang="en-GB" sz="4000" dirty="0" smtClean="0"/>
              <a:t> </a:t>
            </a:r>
            <a:r>
              <a:rPr lang="tr-TR" sz="4000" dirty="0" err="1" smtClean="0"/>
              <a:t>Devaluasyon</a:t>
            </a:r>
            <a:r>
              <a:rPr lang="tr-TR" sz="4000" dirty="0" smtClean="0"/>
              <a:t> ve tağşiş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Sir Thomas Gresham (1519-1579)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Nicolaus</a:t>
            </a:r>
            <a:r>
              <a:rPr lang="en-GB" dirty="0" smtClean="0"/>
              <a:t> Copernicus (1473-1543)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2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038105"/>
              </p:ext>
            </p:extLst>
          </p:nvPr>
        </p:nvGraphicFramePr>
        <p:xfrm>
          <a:off x="2514600" y="1282700"/>
          <a:ext cx="7023100" cy="532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977900" y="254000"/>
            <a:ext cx="1038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dirty="0" smtClean="0"/>
              <a:t>Dış ticarette engeller ve yasaklar varken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9343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Tarihsel kırılma nokta</a:t>
            </a:r>
            <a:r>
              <a:rPr lang="en-GB" dirty="0" err="1"/>
              <a:t>ları</a:t>
            </a:r>
            <a:r>
              <a:rPr lang="en-GB" dirty="0"/>
              <a:t> - </a:t>
            </a:r>
            <a:r>
              <a:rPr lang="en-GB" dirty="0" err="1"/>
              <a:t>Örnekler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Edmund Wilson (1940)</a:t>
            </a:r>
            <a:endParaRPr lang="tr-TR" dirty="0"/>
          </a:p>
          <a:p>
            <a:pPr marL="0" indent="0">
              <a:buNone/>
            </a:pPr>
            <a:r>
              <a:rPr lang="en-GB" i="1" dirty="0" smtClean="0"/>
              <a:t>To the Finland Station</a:t>
            </a:r>
            <a:endParaRPr lang="en-GB" i="1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Lenin’in</a:t>
            </a:r>
            <a:r>
              <a:rPr lang="en-GB" dirty="0" smtClean="0"/>
              <a:t> </a:t>
            </a:r>
            <a:r>
              <a:rPr lang="en-GB" dirty="0" err="1" smtClean="0"/>
              <a:t>Finlandiya’da</a:t>
            </a:r>
            <a:r>
              <a:rPr lang="en-GB" dirty="0" smtClean="0"/>
              <a:t> </a:t>
            </a:r>
            <a:r>
              <a:rPr lang="en-GB" dirty="0" err="1" smtClean="0"/>
              <a:t>Rusya’ya</a:t>
            </a:r>
            <a:r>
              <a:rPr lang="en-GB" dirty="0" smtClean="0"/>
              <a:t> </a:t>
            </a:r>
            <a:r>
              <a:rPr lang="en-GB" dirty="0" err="1" smtClean="0"/>
              <a:t>geçmesi</a:t>
            </a:r>
            <a:endParaRPr lang="en-GB" dirty="0" smtClean="0"/>
          </a:p>
          <a:p>
            <a:r>
              <a:rPr lang="en-GB" dirty="0" err="1" smtClean="0">
                <a:sym typeface="Wingdings" panose="05000000000000000000" pitchFamily="2" charset="2"/>
              </a:rPr>
              <a:t>Gerçekleşen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Sovyet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Devrimi</a:t>
            </a:r>
            <a:r>
              <a:rPr lang="en-GB" dirty="0" smtClean="0">
                <a:sym typeface="Wingdings" panose="05000000000000000000" pitchFamily="2" charset="2"/>
              </a:rPr>
              <a:t> (1917)</a:t>
            </a:r>
          </a:p>
        </p:txBody>
      </p:sp>
      <p:pic>
        <p:nvPicPr>
          <p:cNvPr id="5122" name="Picture 2" descr="http://images.macmillan.com/folio-assets/macmillan_us_frontbookcovers_1000H/9780374533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23" y="1623848"/>
            <a:ext cx="3370446" cy="50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cxnSp>
        <p:nvCxnSpPr>
          <p:cNvPr id="4" name="Straight Connector 9"/>
          <p:cNvCxnSpPr/>
          <p:nvPr/>
        </p:nvCxnSpPr>
        <p:spPr>
          <a:xfrm>
            <a:off x="4474817" y="1099930"/>
            <a:ext cx="0" cy="451899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0"/>
          <p:cNvSpPr txBox="1"/>
          <p:nvPr/>
        </p:nvSpPr>
        <p:spPr>
          <a:xfrm>
            <a:off x="4025900" y="5698434"/>
            <a:ext cx="8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1492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557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119" y="2319132"/>
            <a:ext cx="5592419" cy="463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err="1" smtClean="0"/>
              <a:t>Rönesans</a:t>
            </a:r>
            <a:r>
              <a:rPr lang="en-GB" sz="2400" dirty="0" smtClean="0"/>
              <a:t> (</a:t>
            </a:r>
            <a:r>
              <a:rPr lang="en-GB" sz="2400" dirty="0" err="1" smtClean="0"/>
              <a:t>yaklaşık</a:t>
            </a:r>
            <a:r>
              <a:rPr lang="en-GB" sz="2400" dirty="0" smtClean="0"/>
              <a:t> 1300’lerden 1600’lere)</a:t>
            </a:r>
            <a:endParaRPr lang="en-GB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374" y="2252871"/>
            <a:ext cx="42141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8626" y="3253409"/>
            <a:ext cx="42141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4591878" y="3319668"/>
            <a:ext cx="4923182" cy="404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 smtClean="0"/>
              <a:t>Reformasyon</a:t>
            </a:r>
            <a:r>
              <a:rPr lang="en-GB" sz="2400" dirty="0" smtClean="0"/>
              <a:t> (</a:t>
            </a:r>
            <a:r>
              <a:rPr lang="en-GB" sz="2400" dirty="0" err="1" smtClean="0"/>
              <a:t>yaklaşık</a:t>
            </a:r>
            <a:r>
              <a:rPr lang="en-GB" sz="2400" dirty="0" smtClean="0"/>
              <a:t> 1517’den 1648)</a:t>
            </a:r>
            <a:endParaRPr lang="en-GB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334539" y="4174434"/>
            <a:ext cx="42141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374295" y="4306956"/>
            <a:ext cx="4674705" cy="344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 smtClean="0"/>
              <a:t>Aydınlanma</a:t>
            </a:r>
            <a:r>
              <a:rPr lang="en-GB" sz="2400" dirty="0" smtClean="0"/>
              <a:t> (</a:t>
            </a:r>
            <a:r>
              <a:rPr lang="en-GB" sz="2400" dirty="0" err="1" smtClean="0"/>
              <a:t>yaklaşık</a:t>
            </a:r>
            <a:r>
              <a:rPr lang="en-GB" sz="2400" dirty="0" smtClean="0"/>
              <a:t> 1620’ler 1789)</a:t>
            </a:r>
            <a:endParaRPr lang="en-GB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474817" y="1099930"/>
            <a:ext cx="0" cy="451899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25900" y="5698434"/>
            <a:ext cx="8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1492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80313" y="5976730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* </a:t>
            </a:r>
            <a:r>
              <a:rPr lang="en-GB" dirty="0" err="1" smtClean="0"/>
              <a:t>Tarihlendirmeler</a:t>
            </a:r>
            <a:r>
              <a:rPr lang="en-GB" dirty="0" smtClean="0"/>
              <a:t> </a:t>
            </a:r>
            <a:r>
              <a:rPr lang="en-GB" dirty="0" err="1" smtClean="0"/>
              <a:t>farklı</a:t>
            </a:r>
            <a:r>
              <a:rPr lang="en-GB" dirty="0" smtClean="0"/>
              <a:t> </a:t>
            </a:r>
            <a:r>
              <a:rPr lang="en-GB" dirty="0" err="1" smtClean="0"/>
              <a:t>yazarlar</a:t>
            </a:r>
            <a:r>
              <a:rPr lang="en-GB" dirty="0" smtClean="0"/>
              <a:t> </a:t>
            </a:r>
            <a:r>
              <a:rPr lang="en-GB" dirty="0" err="1" smtClean="0"/>
              <a:t>için</a:t>
            </a:r>
            <a:r>
              <a:rPr lang="en-GB" dirty="0" smtClean="0"/>
              <a:t> </a:t>
            </a:r>
            <a:r>
              <a:rPr lang="en-GB" dirty="0" err="1" smtClean="0"/>
              <a:t>kısmen</a:t>
            </a:r>
            <a:r>
              <a:rPr lang="en-GB" dirty="0" smtClean="0"/>
              <a:t> </a:t>
            </a:r>
            <a:r>
              <a:rPr lang="en-GB" dirty="0" err="1" smtClean="0"/>
              <a:t>değişiklik</a:t>
            </a:r>
            <a:r>
              <a:rPr lang="en-GB" dirty="0" smtClean="0"/>
              <a:t> </a:t>
            </a:r>
            <a:r>
              <a:rPr lang="en-GB" dirty="0" err="1" smtClean="0"/>
              <a:t>gösterebilir</a:t>
            </a:r>
            <a:r>
              <a:rPr lang="en-GB" dirty="0" smtClean="0"/>
              <a:t>.</a:t>
            </a:r>
            <a:endParaRPr lang="en-GB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969566" y="2252871"/>
            <a:ext cx="6193734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"/>
          <p:cNvCxnSpPr/>
          <p:nvPr/>
        </p:nvCxnSpPr>
        <p:spPr>
          <a:xfrm>
            <a:off x="6949108" y="3253409"/>
            <a:ext cx="4214192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"/>
          <p:cNvCxnSpPr/>
          <p:nvPr/>
        </p:nvCxnSpPr>
        <p:spPr>
          <a:xfrm>
            <a:off x="7050708" y="4174434"/>
            <a:ext cx="4214192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0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Renaissance</a:t>
            </a:r>
            <a:r>
              <a:rPr lang="en-GB" dirty="0" smtClean="0"/>
              <a:t> (</a:t>
            </a:r>
            <a:r>
              <a:rPr lang="en-GB" dirty="0" err="1" smtClean="0"/>
              <a:t>Rönesans</a:t>
            </a:r>
            <a:r>
              <a:rPr lang="en-GB" dirty="0" smtClean="0"/>
              <a:t>, </a:t>
            </a:r>
            <a:r>
              <a:rPr lang="en-GB" dirty="0" err="1" smtClean="0"/>
              <a:t>yeniden</a:t>
            </a:r>
            <a:r>
              <a:rPr lang="en-GB" dirty="0" smtClean="0"/>
              <a:t> </a:t>
            </a:r>
            <a:r>
              <a:rPr lang="en-GB" dirty="0" err="1" smtClean="0"/>
              <a:t>doğuş</a:t>
            </a:r>
            <a:r>
              <a:rPr lang="en-GB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14. </a:t>
            </a:r>
            <a:r>
              <a:rPr lang="en-GB" dirty="0" err="1" smtClean="0"/>
              <a:t>ve</a:t>
            </a:r>
            <a:r>
              <a:rPr lang="en-GB" dirty="0" smtClean="0"/>
              <a:t> 17 </a:t>
            </a:r>
            <a:r>
              <a:rPr lang="en-GB" dirty="0" err="1" smtClean="0"/>
              <a:t>yüzyıllar</a:t>
            </a:r>
            <a:r>
              <a:rPr lang="en-GB" dirty="0" smtClean="0"/>
              <a:t> </a:t>
            </a:r>
            <a:r>
              <a:rPr lang="en-GB" dirty="0" err="1" smtClean="0"/>
              <a:t>arası</a:t>
            </a:r>
            <a:endParaRPr lang="en-GB" dirty="0" smtClean="0"/>
          </a:p>
          <a:p>
            <a:r>
              <a:rPr lang="en-GB" dirty="0" err="1" smtClean="0"/>
              <a:t>Başta</a:t>
            </a:r>
            <a:r>
              <a:rPr lang="en-GB" dirty="0" smtClean="0"/>
              <a:t> </a:t>
            </a:r>
            <a:r>
              <a:rPr lang="en-GB" dirty="0" err="1" smtClean="0"/>
              <a:t>İtalya</a:t>
            </a:r>
            <a:r>
              <a:rPr lang="en-GB" dirty="0" smtClean="0"/>
              <a:t> </a:t>
            </a:r>
            <a:r>
              <a:rPr lang="en-GB" dirty="0" err="1" smtClean="0"/>
              <a:t>olmak</a:t>
            </a:r>
            <a:r>
              <a:rPr lang="en-GB" dirty="0" smtClean="0"/>
              <a:t> </a:t>
            </a:r>
            <a:r>
              <a:rPr lang="en-GB" dirty="0" err="1" smtClean="0"/>
              <a:t>üzere</a:t>
            </a:r>
            <a:r>
              <a:rPr lang="en-GB" dirty="0" smtClean="0"/>
              <a:t> </a:t>
            </a:r>
            <a:r>
              <a:rPr lang="en-GB" dirty="0" err="1" smtClean="0"/>
              <a:t>çeşitli</a:t>
            </a:r>
            <a:r>
              <a:rPr lang="en-GB" dirty="0" smtClean="0"/>
              <a:t> </a:t>
            </a:r>
            <a:r>
              <a:rPr lang="en-GB" dirty="0" err="1" smtClean="0"/>
              <a:t>Avrupa</a:t>
            </a:r>
            <a:r>
              <a:rPr lang="en-GB" dirty="0" smtClean="0"/>
              <a:t> </a:t>
            </a:r>
            <a:r>
              <a:rPr lang="en-GB" dirty="0" err="1" smtClean="0"/>
              <a:t>ülkelerinde</a:t>
            </a:r>
            <a:endParaRPr lang="en-GB" dirty="0" smtClean="0"/>
          </a:p>
          <a:p>
            <a:r>
              <a:rPr lang="en-GB" dirty="0" err="1" smtClean="0"/>
              <a:t>Hümanizm</a:t>
            </a:r>
            <a:r>
              <a:rPr lang="en-GB" dirty="0" smtClean="0"/>
              <a:t>, </a:t>
            </a:r>
            <a:r>
              <a:rPr lang="en-GB" dirty="0" err="1" smtClean="0"/>
              <a:t>rasyonalizm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emprisizm</a:t>
            </a:r>
            <a:endParaRPr lang="en-GB" dirty="0" smtClean="0"/>
          </a:p>
          <a:p>
            <a:r>
              <a:rPr lang="en-GB" dirty="0" err="1" smtClean="0"/>
              <a:t>Yunan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Roma </a:t>
            </a:r>
            <a:r>
              <a:rPr lang="en-GB" dirty="0" err="1" smtClean="0"/>
              <a:t>dönemi</a:t>
            </a:r>
            <a:r>
              <a:rPr lang="en-GB" dirty="0" smtClean="0"/>
              <a:t> </a:t>
            </a:r>
            <a:r>
              <a:rPr lang="en-GB" dirty="0" err="1" smtClean="0"/>
              <a:t>sanatı</a:t>
            </a:r>
            <a:r>
              <a:rPr lang="en-GB" dirty="0" smtClean="0"/>
              <a:t>, </a:t>
            </a:r>
            <a:r>
              <a:rPr lang="en-GB" dirty="0" err="1" smtClean="0"/>
              <a:t>edebiyatı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felsefesinin</a:t>
            </a:r>
            <a:r>
              <a:rPr lang="en-GB" dirty="0" smtClean="0"/>
              <a:t> </a:t>
            </a:r>
            <a:r>
              <a:rPr lang="en-GB" dirty="0" err="1" smtClean="0"/>
              <a:t>yeniden</a:t>
            </a:r>
            <a:r>
              <a:rPr lang="en-GB" dirty="0" smtClean="0"/>
              <a:t> </a:t>
            </a:r>
            <a:r>
              <a:rPr lang="en-GB" dirty="0" err="1" smtClean="0"/>
              <a:t>doğuşu</a:t>
            </a:r>
            <a:endParaRPr lang="en-GB" dirty="0" smtClean="0"/>
          </a:p>
          <a:p>
            <a:r>
              <a:rPr lang="en-GB" dirty="0" err="1" smtClean="0"/>
              <a:t>Sanat</a:t>
            </a:r>
            <a:r>
              <a:rPr lang="en-GB" dirty="0" smtClean="0"/>
              <a:t>, </a:t>
            </a:r>
            <a:r>
              <a:rPr lang="en-GB" dirty="0" err="1" smtClean="0"/>
              <a:t>mimari</a:t>
            </a:r>
            <a:r>
              <a:rPr lang="en-GB" dirty="0" smtClean="0"/>
              <a:t>, </a:t>
            </a:r>
            <a:r>
              <a:rPr lang="en-GB" dirty="0" err="1" smtClean="0"/>
              <a:t>edebiyat</a:t>
            </a:r>
            <a:r>
              <a:rPr lang="en-GB" dirty="0" smtClean="0"/>
              <a:t>, </a:t>
            </a:r>
            <a:r>
              <a:rPr lang="en-GB" dirty="0" err="1" smtClean="0"/>
              <a:t>mühendislik</a:t>
            </a:r>
            <a:r>
              <a:rPr lang="en-GB" dirty="0" smtClean="0"/>
              <a:t> (</a:t>
            </a:r>
            <a:r>
              <a:rPr lang="en-GB" dirty="0" err="1" smtClean="0"/>
              <a:t>bilim</a:t>
            </a:r>
            <a:r>
              <a:rPr lang="en-GB" dirty="0" smtClean="0"/>
              <a:t>)</a:t>
            </a:r>
          </a:p>
          <a:p>
            <a:r>
              <a:rPr lang="en-GB" dirty="0" smtClean="0"/>
              <a:t>Leonardo da Vinci (1452-1519), Michelangelo (1475-1564), </a:t>
            </a:r>
            <a:r>
              <a:rPr lang="en-GB" dirty="0" err="1" smtClean="0"/>
              <a:t>Niccolo</a:t>
            </a:r>
            <a:r>
              <a:rPr lang="en-GB" dirty="0" smtClean="0"/>
              <a:t> Machiavelli (1469-1527), Thomas More (1478-1535) </a:t>
            </a:r>
            <a:r>
              <a:rPr lang="en-GB" dirty="0" err="1" smtClean="0"/>
              <a:t>vd</a:t>
            </a:r>
            <a:r>
              <a:rPr lang="en-GB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370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Reformation and the Protestant Ethics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1517 </a:t>
            </a:r>
            <a:r>
              <a:rPr lang="en-GB" dirty="0" err="1" smtClean="0"/>
              <a:t>sonrası</a:t>
            </a:r>
            <a:r>
              <a:rPr lang="en-GB" dirty="0" smtClean="0"/>
              <a:t>, </a:t>
            </a:r>
            <a:r>
              <a:rPr lang="en-GB" dirty="0"/>
              <a:t>Martin </a:t>
            </a:r>
            <a:r>
              <a:rPr lang="en-GB" dirty="0" err="1" smtClean="0"/>
              <a:t>Luther’in</a:t>
            </a:r>
            <a:r>
              <a:rPr lang="en-GB" dirty="0" smtClean="0"/>
              <a:t> “95 </a:t>
            </a:r>
            <a:r>
              <a:rPr lang="en-GB" dirty="0" err="1" smtClean="0"/>
              <a:t>Tez”i</a:t>
            </a:r>
            <a:endParaRPr lang="en-GB" dirty="0" smtClean="0"/>
          </a:p>
          <a:p>
            <a:r>
              <a:rPr lang="en-GB" dirty="0" smtClean="0"/>
              <a:t>Roma </a:t>
            </a:r>
            <a:r>
              <a:rPr lang="en-GB" dirty="0" err="1" smtClean="0"/>
              <a:t>Katolik</a:t>
            </a:r>
            <a:r>
              <a:rPr lang="en-GB" dirty="0" smtClean="0"/>
              <a:t> </a:t>
            </a:r>
            <a:r>
              <a:rPr lang="en-GB" dirty="0" err="1" smtClean="0"/>
              <a:t>Kilisesi’nin</a:t>
            </a:r>
            <a:r>
              <a:rPr lang="en-GB" dirty="0" smtClean="0"/>
              <a:t> </a:t>
            </a:r>
            <a:r>
              <a:rPr lang="en-GB" dirty="0" err="1" smtClean="0"/>
              <a:t>yüceliğine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sahip</a:t>
            </a:r>
            <a:r>
              <a:rPr lang="en-GB" dirty="0" smtClean="0"/>
              <a:t> </a:t>
            </a:r>
            <a:r>
              <a:rPr lang="en-GB" dirty="0" err="1" smtClean="0"/>
              <a:t>olduğu</a:t>
            </a:r>
            <a:r>
              <a:rPr lang="en-GB" dirty="0" smtClean="0"/>
              <a:t> </a:t>
            </a:r>
            <a:r>
              <a:rPr lang="en-GB" dirty="0" err="1" smtClean="0"/>
              <a:t>maddi</a:t>
            </a:r>
            <a:r>
              <a:rPr lang="en-GB" dirty="0" smtClean="0"/>
              <a:t> (</a:t>
            </a:r>
            <a:r>
              <a:rPr lang="en-GB" dirty="0" err="1" smtClean="0"/>
              <a:t>parasal</a:t>
            </a:r>
            <a:r>
              <a:rPr lang="en-GB" dirty="0" smtClean="0"/>
              <a:t>, </a:t>
            </a:r>
            <a:r>
              <a:rPr lang="en-GB" dirty="0" err="1" smtClean="0"/>
              <a:t>indulgence’larla</a:t>
            </a:r>
            <a:r>
              <a:rPr lang="en-GB" dirty="0" smtClean="0"/>
              <a:t> </a:t>
            </a:r>
            <a:r>
              <a:rPr lang="en-GB" dirty="0" err="1" smtClean="0"/>
              <a:t>ilgili</a:t>
            </a:r>
            <a:r>
              <a:rPr lang="en-GB" dirty="0" smtClean="0"/>
              <a:t>)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ruhani</a:t>
            </a:r>
            <a:r>
              <a:rPr lang="en-GB" dirty="0" smtClean="0"/>
              <a:t> </a:t>
            </a:r>
            <a:r>
              <a:rPr lang="en-GB" dirty="0" err="1" smtClean="0"/>
              <a:t>imtiyazlara</a:t>
            </a:r>
            <a:r>
              <a:rPr lang="en-GB" dirty="0" smtClean="0"/>
              <a:t> </a:t>
            </a:r>
            <a:r>
              <a:rPr lang="en-GB" dirty="0" err="1" smtClean="0"/>
              <a:t>karşı</a:t>
            </a:r>
            <a:endParaRPr lang="en-GB" dirty="0" smtClean="0"/>
          </a:p>
          <a:p>
            <a:r>
              <a:rPr lang="en-GB" dirty="0" err="1" smtClean="0"/>
              <a:t>Almanya’da</a:t>
            </a:r>
            <a:r>
              <a:rPr lang="en-GB" dirty="0" smtClean="0"/>
              <a:t> Martin Luther (1483-1546)</a:t>
            </a:r>
          </a:p>
          <a:p>
            <a:r>
              <a:rPr lang="en-GB" dirty="0" err="1" smtClean="0"/>
              <a:t>Fransa’da</a:t>
            </a:r>
            <a:r>
              <a:rPr lang="en-GB" dirty="0" smtClean="0"/>
              <a:t> Jean Calvin (1509-1564)</a:t>
            </a:r>
          </a:p>
          <a:p>
            <a:r>
              <a:rPr lang="en-GB" dirty="0" smtClean="0"/>
              <a:t>Johannes Gutenberg (1400-1468), </a:t>
            </a:r>
            <a:r>
              <a:rPr lang="en-GB" dirty="0" err="1" smtClean="0"/>
              <a:t>matbaanın</a:t>
            </a:r>
            <a:r>
              <a:rPr lang="en-GB" dirty="0" smtClean="0"/>
              <a:t> </a:t>
            </a:r>
            <a:r>
              <a:rPr lang="en-GB" dirty="0" err="1" smtClean="0"/>
              <a:t>yayılması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/>
              <a:t>İncil’in</a:t>
            </a:r>
            <a:r>
              <a:rPr lang="en-GB" dirty="0"/>
              <a:t> </a:t>
            </a:r>
            <a:r>
              <a:rPr lang="en-GB" dirty="0" err="1"/>
              <a:t>Almanca’ya</a:t>
            </a:r>
            <a:r>
              <a:rPr lang="en-GB" dirty="0"/>
              <a:t> </a:t>
            </a:r>
            <a:r>
              <a:rPr lang="en-GB" dirty="0" err="1"/>
              <a:t>çevirisi</a:t>
            </a:r>
            <a:r>
              <a:rPr lang="en-GB" dirty="0"/>
              <a:t> (1522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9484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1826</Words>
  <Application>Microsoft Office PowerPoint</Application>
  <PresentationFormat>Widescreen</PresentationFormat>
  <Paragraphs>308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Teması</vt:lpstr>
      <vt:lpstr>İKT 216 İktisadi Düşünceler Tarihi Ankara Üniversitesi SBF II. Sınıf İktisat  Ders 5  Altuğ Yalçıntaş http://ayalcintas.blogspot.com.tr/ altug.yalcintas@politics.ankara.edu.tr </vt:lpstr>
      <vt:lpstr>Tarihsel kırılmalar ve yeni bir kavram</vt:lpstr>
      <vt:lpstr>Tarihsel kırılma noktaları - Örnekler</vt:lpstr>
      <vt:lpstr>Tarihsel kırılma noktaları - Örnekler</vt:lpstr>
      <vt:lpstr>Tarihsel kırılma noktaları - Örnekler</vt:lpstr>
      <vt:lpstr>PowerPoint Presentation</vt:lpstr>
      <vt:lpstr>PowerPoint Presentation</vt:lpstr>
      <vt:lpstr>Renaissance (Rönesans, yeniden doğuş)</vt:lpstr>
      <vt:lpstr>Reformation and the Protestant Ethics</vt:lpstr>
      <vt:lpstr>Reformation and the Protestant Ethics</vt:lpstr>
      <vt:lpstr>The Englightenment (Aydınlanma)</vt:lpstr>
      <vt:lpstr>The Englightenment (Aydınlanma)</vt:lpstr>
      <vt:lpstr>1492: Tarihsel bir kırılma noktası</vt:lpstr>
      <vt:lpstr>1492: Tarihsel bir kırılma noktası</vt:lpstr>
      <vt:lpstr>Tarihsel kırılma noktaları</vt:lpstr>
      <vt:lpstr>Tarihsel kırılma noktaları</vt:lpstr>
      <vt:lpstr>Tarihsel kırılma noktaları</vt:lpstr>
      <vt:lpstr>Kapitalizm ve Lüks: Johannes Vermeer (1632-1675)</vt:lpstr>
      <vt:lpstr>Kapitalizm ve Lüks: Rembrandt van Rijn (1606-1669)</vt:lpstr>
      <vt:lpstr>1492: Tarihsel bir kırılma noktası</vt:lpstr>
      <vt:lpstr>1492: Tarihsel bir kırılma noktası</vt:lpstr>
      <vt:lpstr>1492: Tarihsel bir kırılma noktası</vt:lpstr>
      <vt:lpstr>1493</vt:lpstr>
      <vt:lpstr>1493</vt:lpstr>
      <vt:lpstr>1493</vt:lpstr>
      <vt:lpstr>Kapitalizme Geçiş Tartışmaları</vt:lpstr>
      <vt:lpstr>Politik bir ekonominin doğuşu</vt:lpstr>
      <vt:lpstr>Merkantilizm ya da Merkantil Dönem</vt:lpstr>
      <vt:lpstr>Merkantilizm: Bir tanım</vt:lpstr>
      <vt:lpstr>Merkantilizm: Bir tanım</vt:lpstr>
      <vt:lpstr>Merkantilizm: Bir tanım</vt:lpstr>
      <vt:lpstr>Merkantilizm: Bir tanım</vt:lpstr>
      <vt:lpstr>Amerikan iktisadi tarihinin doğuşu</vt:lpstr>
      <vt:lpstr>Amerikan Bağımsızlık Bildirgesi’nin Sonuçları</vt:lpstr>
      <vt:lpstr>John Locke (1863-1704)</vt:lpstr>
      <vt:lpstr>PowerPoint Presentation</vt:lpstr>
      <vt:lpstr>PowerPoint Presentation</vt:lpstr>
      <vt:lpstr>PowerPoint Presentation</vt:lpstr>
      <vt:lpstr>Ülkelerin Kişi başına GDP’sine göre ölçeklendirilmiş dünya haritası</vt:lpstr>
      <vt:lpstr>Bilimsel Yayınların Ülkelere Göre Ağırlıklı Dağılımı</vt:lpstr>
      <vt:lpstr>Canlılar dünyasında kolonileştirme</vt:lpstr>
      <vt:lpstr>Thomas Mun (1571-1641)</vt:lpstr>
      <vt:lpstr>Thomas Mun (1571-1641)</vt:lpstr>
      <vt:lpstr>Jean Baptiste Colbert (1619-1683)</vt:lpstr>
      <vt:lpstr>William Petty (1623-1687)</vt:lpstr>
      <vt:lpstr>William Petty (1623-1687)</vt:lpstr>
      <vt:lpstr>William Petty (1623-1687)</vt:lpstr>
      <vt:lpstr>Gresham Yasası (ya da Kopernik Yasası)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İKT 216 İktisadi Düşünceler Tarihi Ankara Üniversitesi SBF II. Sınıf İktisat  Ders 4b  Altuğ Yalçıntaş http://ayalcintas.blogspot.com.tr/ altug.yalcintas@politics.ankara.edu.tr   http://iktisadidusuncelertarihi.blogspot.com.tr/</dc:title>
  <dc:creator>Altug Yalcintas</dc:creator>
  <cp:lastModifiedBy>Altug Yalcintas</cp:lastModifiedBy>
  <cp:revision>154</cp:revision>
  <dcterms:created xsi:type="dcterms:W3CDTF">2015-03-09T09:16:08Z</dcterms:created>
  <dcterms:modified xsi:type="dcterms:W3CDTF">2018-03-15T11:32:14Z</dcterms:modified>
</cp:coreProperties>
</file>