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8" r:id="rId11"/>
    <p:sldId id="360" r:id="rId12"/>
    <p:sldId id="361" r:id="rId13"/>
    <p:sldId id="362" r:id="rId14"/>
    <p:sldId id="353" r:id="rId15"/>
    <p:sldId id="354" r:id="rId16"/>
    <p:sldId id="355" r:id="rId17"/>
    <p:sldId id="364" r:id="rId18"/>
    <p:sldId id="395" r:id="rId19"/>
    <p:sldId id="396" r:id="rId20"/>
    <p:sldId id="363" r:id="rId21"/>
    <p:sldId id="366" r:id="rId22"/>
    <p:sldId id="367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7" r:id="rId50"/>
    <p:sldId id="398" r:id="rId51"/>
    <p:sldId id="357" r:id="rId52"/>
    <p:sldId id="343" r:id="rId5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74545" autoAdjust="0"/>
  </p:normalViewPr>
  <p:slideViewPr>
    <p:cSldViewPr>
      <p:cViewPr varScale="1">
        <p:scale>
          <a:sx n="70" d="100"/>
          <a:sy n="70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B6B958-B071-4158-AE2E-70EC68E72484}" type="datetimeFigureOut">
              <a:rPr lang="tr-TR"/>
              <a:pPr>
                <a:defRPr/>
              </a:pPr>
              <a:t>3.05.2018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94DF19-34D1-4D06-B024-4776502978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2F1B-8A95-436E-93AE-0D1225D07AAC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0609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224F-4B7B-4348-8EFB-83BB6AEF8FE9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237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18F7-051C-409A-B86C-6B6223E1874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5830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6FE9-E266-4783-BE76-CF786C02BEA0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266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2080-B895-4A5B-95F7-F9B027931CA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4039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A460-AFB9-4EDB-AF18-11865DC93AF4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744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02F7-032D-46BD-84E3-CD61E4311A2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9880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8F58-D83A-4EA0-A737-89BC1B54ED6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3259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773E3-8980-4844-AC50-097BF8A4483D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9905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1C5A-F05E-4BA6-80AE-26579B71B311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5378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2ECB-7DC2-4516-BBF0-F474F02BC46E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11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 smtClean="0"/>
              <a:t>Haga clic para modificar el estilo de texto del patrón</a:t>
            </a:r>
          </a:p>
          <a:p>
            <a:pPr lvl="1"/>
            <a:r>
              <a:rPr lang="es-ES" altLang="tr-TR" smtClean="0"/>
              <a:t>Segundo nivel</a:t>
            </a:r>
          </a:p>
          <a:p>
            <a:pPr lvl="2"/>
            <a:r>
              <a:rPr lang="es-ES" altLang="tr-TR" smtClean="0"/>
              <a:t>Tercer nivel</a:t>
            </a:r>
          </a:p>
          <a:p>
            <a:pPr lvl="3"/>
            <a:r>
              <a:rPr lang="es-ES" altLang="tr-TR" smtClean="0"/>
              <a:t>Cuarto nivel</a:t>
            </a:r>
          </a:p>
          <a:p>
            <a:pPr lvl="4"/>
            <a:r>
              <a:rPr lang="es-ES" altLang="tr-T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s-ES" altLang="tr-TR"/>
              <a:t>Dr. Nüket BİLGEN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131EDB-54DA-41B6-A68E-E2AD250373A4}" type="slidenum">
              <a:rPr lang="es-ES" altLang="tr-TR"/>
              <a:pPr>
                <a:defRPr/>
              </a:pPr>
              <a:t>‹#›</a:t>
            </a:fld>
            <a:endParaRPr lang="es-E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data.info/forcing/albedo/" TargetMode="External"/><Relationship Id="rId2" Type="http://schemas.openxmlformats.org/officeDocument/2006/relationships/hyperlink" Target="https://www.youtube.com/watch?v=ZouWWVyz9v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830388"/>
          </a:xfrm>
        </p:spPr>
        <p:txBody>
          <a:bodyPr anchor="ctr"/>
          <a:lstStyle/>
          <a:p>
            <a:pPr eaLnBrk="1" hangingPunct="1"/>
            <a:r>
              <a:rPr lang="en-US" altLang="tr-T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and Environmental Biology</a:t>
            </a:r>
            <a:r>
              <a:rPr lang="tr-TR" altLang="tr-T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altLang="tr-T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tr-TR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Metin kutusu 5"/>
          <p:cNvSpPr txBox="1">
            <a:spLocks noChangeArrowheads="1"/>
          </p:cNvSpPr>
          <p:nvPr/>
        </p:nvSpPr>
        <p:spPr bwMode="auto">
          <a:xfrm>
            <a:off x="2987675" y="4581525"/>
            <a:ext cx="3960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Nüket BİLGEN</a:t>
            </a:r>
            <a:r>
              <a:rPr lang="en-US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tr-T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Species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living organisms consisting of similar individuals capable of exchanging genes or interbreeding.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species is the principal natural taxonomic unit, ranking below a genus and denoted by a Latin </a:t>
            </a:r>
            <a:r>
              <a:rPr lang="en-US" dirty="0" smtClean="0"/>
              <a:t>binomial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1600" dirty="0"/>
              <a:t>https://www.google.com.tr/search?q=species+definition&amp;oq=species+definition&amp;aqs=chrome..69i57j0l5.5077j0j7&amp;sourceid=chrome&amp;ie=UTF-8</a:t>
            </a:r>
            <a:endParaRPr lang="tr-TR" sz="1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10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971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11</a:t>
            </a:fld>
            <a:endParaRPr lang="es-ES" altLang="tr-TR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91281"/>
            <a:ext cx="75311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5163" y="124619"/>
            <a:ext cx="6334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/>
              <a:t>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62763" y="200819"/>
            <a:ext cx="6334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/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71575" y="1327944"/>
            <a:ext cx="1890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b="1"/>
              <a:t>Evolutionary</a:t>
            </a:r>
          </a:p>
          <a:p>
            <a:pPr algn="ctr"/>
            <a:r>
              <a:rPr lang="en-US" altLang="en-US" b="1"/>
              <a:t>change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7800" y="2491581"/>
            <a:ext cx="35814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4800" b="1">
                <a:cs typeface="Times New Roman" panose="02020603050405020304" pitchFamily="18" charset="0"/>
              </a:rPr>
              <a:t>Speciation:</a:t>
            </a:r>
            <a:br>
              <a:rPr lang="en-US" altLang="en-US" sz="4800" b="1">
                <a:cs typeface="Times New Roman" panose="02020603050405020304" pitchFamily="18" charset="0"/>
              </a:rPr>
            </a:br>
            <a:r>
              <a:rPr lang="en-US" altLang="en-US" sz="3200" b="1">
                <a:cs typeface="Times New Roman" panose="02020603050405020304" pitchFamily="18" charset="0"/>
              </a:rPr>
              <a:t>Divergence, followed by</a:t>
            </a:r>
            <a:br>
              <a:rPr lang="en-US" altLang="en-US" sz="3200" b="1">
                <a:cs typeface="Times New Roman" panose="02020603050405020304" pitchFamily="18" charset="0"/>
              </a:rPr>
            </a:br>
            <a:r>
              <a:rPr lang="en-US" altLang="en-US" sz="3200" b="1">
                <a:cs typeface="Times New Roman" panose="02020603050405020304" pitchFamily="18" charset="0"/>
              </a:rPr>
              <a:t>evolutionary change.  </a:t>
            </a:r>
          </a:p>
          <a:p>
            <a:r>
              <a:rPr lang="en-US" altLang="en-US" sz="4800" b="1">
                <a:cs typeface="Times New Roman" panose="02020603050405020304" pitchFamily="18" charset="0"/>
              </a:rPr>
              <a:t/>
            </a:r>
            <a:br>
              <a:rPr lang="en-US" altLang="en-US" sz="4800" b="1">
                <a:cs typeface="Times New Roman" panose="02020603050405020304" pitchFamily="18" charset="0"/>
              </a:rPr>
            </a:br>
            <a:endParaRPr lang="en-US" altLang="en-US" sz="4800" b="1"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55950" y="1507331"/>
            <a:ext cx="2540000" cy="525463"/>
          </a:xfrm>
          <a:prstGeom prst="rightArrow">
            <a:avLst>
              <a:gd name="adj1" fmla="val 50000"/>
              <a:gd name="adj2" fmla="val 241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746750" y="1202531"/>
            <a:ext cx="2540000" cy="525463"/>
          </a:xfrm>
          <a:prstGeom prst="rightArrow">
            <a:avLst>
              <a:gd name="adj1" fmla="val 50000"/>
              <a:gd name="adj2" fmla="val 241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86575" y="1708944"/>
            <a:ext cx="18907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altLang="en-US" b="1"/>
              <a:t>Evolutionary</a:t>
            </a:r>
          </a:p>
          <a:p>
            <a:pPr algn="ctr"/>
            <a:r>
              <a:rPr lang="en-US" altLang="en-US" b="1"/>
              <a:t>change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5969000" y="3939381"/>
            <a:ext cx="914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273800" y="5006181"/>
            <a:ext cx="2365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3600" b="1"/>
              <a:t>Divergence</a:t>
            </a:r>
            <a:endParaRPr lang="en-US" altLang="en-US" sz="4800" b="1"/>
          </a:p>
        </p:txBody>
      </p:sp>
    </p:spTree>
    <p:extLst>
      <p:ext uri="{BB962C8B-B14F-4D97-AF65-F5344CB8AC3E}">
        <p14:creationId xmlns:p14="http://schemas.microsoft.com/office/powerpoint/2010/main" val="398581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1) Allopatric</a:t>
            </a:r>
            <a:br>
              <a:rPr lang="en-US" altLang="en-US" b="1" dirty="0">
                <a:latin typeface="Geneva" charset="0"/>
              </a:rPr>
            </a:br>
            <a:endParaRPr lang="en-US" altLang="en-US" b="1" dirty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2) Sympatric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12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48794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1) </a:t>
            </a:r>
            <a:r>
              <a:rPr lang="en-US" altLang="en-US" b="1" dirty="0" smtClean="0">
                <a:latin typeface="Geneva" charset="0"/>
              </a:rPr>
              <a:t>Allopatric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latin typeface="Geneva" charset="0"/>
              </a:rPr>
              <a:t>evolutionary </a:t>
            </a:r>
            <a:r>
              <a:rPr lang="en-US" altLang="en-US" b="1" dirty="0">
                <a:latin typeface="Geneva" charset="0"/>
              </a:rPr>
              <a:t>change occurring in </a:t>
            </a:r>
            <a:r>
              <a:rPr lang="en-US" altLang="en-US" b="1" u="sng" dirty="0">
                <a:latin typeface="Geneva" charset="0"/>
              </a:rPr>
              <a:t>different</a:t>
            </a:r>
            <a:r>
              <a:rPr lang="en-US" altLang="en-US" b="1" dirty="0">
                <a:latin typeface="Geneva" charset="0"/>
              </a:rPr>
              <a:t> </a:t>
            </a:r>
            <a:r>
              <a:rPr lang="en-US" altLang="en-US" b="1" u="sng" dirty="0">
                <a:latin typeface="Geneva" charset="0"/>
              </a:rPr>
              <a:t>geographic ranges.</a:t>
            </a:r>
            <a:br>
              <a:rPr lang="en-US" altLang="en-US" b="1" u="sng" dirty="0">
                <a:latin typeface="Geneva" charset="0"/>
              </a:rPr>
            </a:br>
            <a:endParaRPr lang="en-US" altLang="en-US" b="1" u="sng" dirty="0">
              <a:latin typeface="Geneva" charset="0"/>
            </a:endParaRPr>
          </a:p>
          <a:p>
            <a:pPr>
              <a:buFontTx/>
              <a:buNone/>
            </a:pPr>
            <a:r>
              <a:rPr lang="tr-TR" altLang="en-US" b="1" dirty="0" err="1" smtClean="0">
                <a:latin typeface="Geneva" charset="0"/>
              </a:rPr>
              <a:t>Due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to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living</a:t>
            </a:r>
            <a:r>
              <a:rPr lang="tr-TR" altLang="en-US" b="1" dirty="0" smtClean="0">
                <a:latin typeface="Geneva" charset="0"/>
              </a:rPr>
              <a:t> in </a:t>
            </a:r>
            <a:r>
              <a:rPr lang="tr-TR" altLang="en-US" b="1" dirty="0" err="1" smtClean="0">
                <a:latin typeface="Geneva" charset="0"/>
              </a:rPr>
              <a:t>different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geographic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regions</a:t>
            </a:r>
            <a:r>
              <a:rPr lang="tr-TR" altLang="en-US" b="1" dirty="0" smtClean="0">
                <a:latin typeface="Geneva" charset="0"/>
              </a:rPr>
              <a:t> a</a:t>
            </a:r>
            <a:r>
              <a:rPr lang="en-US" altLang="en-US" b="1" dirty="0" err="1" smtClean="0">
                <a:latin typeface="Geneva" charset="0"/>
              </a:rPr>
              <a:t>ncestral</a:t>
            </a:r>
            <a:r>
              <a:rPr lang="en-US" altLang="en-US" b="1" dirty="0" smtClean="0">
                <a:latin typeface="Geneva" charset="0"/>
              </a:rPr>
              <a:t> </a:t>
            </a:r>
            <a:r>
              <a:rPr lang="en-US" altLang="en-US" b="1" dirty="0">
                <a:latin typeface="Geneva" charset="0"/>
              </a:rPr>
              <a:t>population divides</a:t>
            </a:r>
            <a:r>
              <a:rPr lang="en-US" altLang="en-US" b="1" dirty="0" smtClean="0">
                <a:latin typeface="Geneva" charset="0"/>
              </a:rPr>
              <a:t>;</a:t>
            </a:r>
            <a:endParaRPr lang="tr-TR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 smtClean="0">
                <a:latin typeface="Geneva" charset="0"/>
              </a:rPr>
              <a:t>each </a:t>
            </a:r>
            <a:r>
              <a:rPr lang="en-US" altLang="en-US" b="1" dirty="0">
                <a:latin typeface="Geneva" charset="0"/>
              </a:rPr>
              <a:t>can undergo </a:t>
            </a:r>
            <a:r>
              <a:rPr lang="en-US" altLang="en-US" b="1" u="sng" dirty="0">
                <a:latin typeface="Geneva" charset="0"/>
              </a:rPr>
              <a:t>independent</a:t>
            </a:r>
            <a:r>
              <a:rPr lang="en-US" altLang="en-US" b="1" dirty="0">
                <a:latin typeface="Geneva" charset="0"/>
              </a:rPr>
              <a:t> </a:t>
            </a:r>
            <a:r>
              <a:rPr lang="en-US" altLang="en-US" b="1" u="sng" dirty="0">
                <a:latin typeface="Geneva" charset="0"/>
              </a:rPr>
              <a:t>evolutionary change</a:t>
            </a:r>
            <a:r>
              <a:rPr lang="en-US" altLang="en-US" b="1" dirty="0" smtClean="0">
                <a:latin typeface="Geneva" charset="0"/>
              </a:rPr>
              <a:t>.</a:t>
            </a:r>
            <a:endParaRPr lang="tr-TR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tr-TR" altLang="en-US" b="1" dirty="0" err="1" smtClean="0">
                <a:latin typeface="Geneva" charset="0"/>
              </a:rPr>
              <a:t>In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the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end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this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individuals</a:t>
            </a:r>
            <a:r>
              <a:rPr lang="tr-TR" altLang="en-US" b="1" dirty="0" smtClean="0">
                <a:latin typeface="Geneva" charset="0"/>
              </a:rPr>
              <a:t> can not </a:t>
            </a:r>
            <a:r>
              <a:rPr lang="tr-TR" altLang="en-US" b="1" dirty="0" err="1" smtClean="0">
                <a:latin typeface="Geneva" charset="0"/>
              </a:rPr>
              <a:t>even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mate</a:t>
            </a:r>
            <a:r>
              <a:rPr lang="tr-TR" altLang="en-US" b="1" dirty="0" smtClean="0">
                <a:latin typeface="Geneva" charset="0"/>
              </a:rPr>
              <a:t>.</a:t>
            </a:r>
            <a:endParaRPr lang="en-US" altLang="en-US" b="1" dirty="0">
              <a:latin typeface="Geneva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13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4938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barriers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Eventhough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habitat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, </a:t>
            </a:r>
            <a:r>
              <a:rPr lang="tr-TR" dirty="0" err="1" smtClean="0"/>
              <a:t>sea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lake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river</a:t>
            </a:r>
            <a:r>
              <a:rPr lang="tr-TR" dirty="0" smtClean="0"/>
              <a:t> is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organism</a:t>
            </a:r>
            <a:r>
              <a:rPr lang="tr-TR" dirty="0" smtClean="0"/>
              <a:t> since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seeds</a:t>
            </a:r>
            <a:r>
              <a:rPr lang="tr-TR" dirty="0" smtClean="0"/>
              <a:t> can not </a:t>
            </a:r>
            <a:r>
              <a:rPr lang="tr-TR" dirty="0" err="1" smtClean="0"/>
              <a:t>reach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,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is 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barrier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Environment is a </a:t>
            </a:r>
            <a:r>
              <a:rPr lang="tr-TR" dirty="0" err="1" smtClean="0"/>
              <a:t>heterogene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Why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Remember</a:t>
            </a:r>
            <a:r>
              <a:rPr lang="tr-TR" dirty="0" smtClean="0"/>
              <a:t> </a:t>
            </a:r>
            <a:r>
              <a:rPr lang="tr-TR" dirty="0" err="1" smtClean="0"/>
              <a:t>biotic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abiotic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. </a:t>
            </a:r>
          </a:p>
          <a:p>
            <a:r>
              <a:rPr lang="tr-TR" i="1" dirty="0" err="1" smtClean="0"/>
              <a:t>Temperature</a:t>
            </a:r>
            <a:r>
              <a:rPr lang="tr-TR" i="1" dirty="0" smtClean="0"/>
              <a:t>, </a:t>
            </a:r>
            <a:r>
              <a:rPr lang="tr-TR" i="1" dirty="0" err="1" smtClean="0"/>
              <a:t>humidity</a:t>
            </a:r>
            <a:r>
              <a:rPr lang="tr-TR" i="1" dirty="0" smtClean="0"/>
              <a:t>, </a:t>
            </a:r>
            <a:r>
              <a:rPr lang="tr-TR" i="1" dirty="0" err="1" smtClean="0"/>
              <a:t>soil</a:t>
            </a:r>
            <a:r>
              <a:rPr lang="tr-TR" i="1" dirty="0" smtClean="0"/>
              <a:t> </a:t>
            </a:r>
            <a:r>
              <a:rPr lang="tr-TR" i="1" dirty="0" err="1" smtClean="0"/>
              <a:t>sturucture</a:t>
            </a:r>
            <a:r>
              <a:rPr lang="tr-TR" i="1" dirty="0" smtClean="0"/>
              <a:t>, </a:t>
            </a:r>
            <a:r>
              <a:rPr lang="tr-TR" i="1" dirty="0" err="1" smtClean="0"/>
              <a:t>plants</a:t>
            </a:r>
            <a:r>
              <a:rPr lang="tr-TR" i="1" dirty="0" smtClean="0"/>
              <a:t>… </a:t>
            </a:r>
            <a:endParaRPr lang="en-US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14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75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 a </a:t>
            </a:r>
            <a:r>
              <a:rPr lang="tr-TR" dirty="0" err="1" smtClean="0"/>
              <a:t>result</a:t>
            </a:r>
            <a:r>
              <a:rPr lang="tr-TR" dirty="0" smtClean="0"/>
              <a:t> of </a:t>
            </a:r>
            <a:r>
              <a:rPr lang="tr-TR" dirty="0" err="1" smtClean="0"/>
              <a:t>heterogene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</a:t>
            </a:r>
            <a:r>
              <a:rPr lang="tr-TR" dirty="0" err="1" smtClean="0"/>
              <a:t>populations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subpopulations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Subpopulations</a:t>
            </a:r>
            <a:r>
              <a:rPr lang="tr-TR" dirty="0" smtClean="0"/>
              <a:t> </a:t>
            </a:r>
            <a:r>
              <a:rPr lang="tr-TR" dirty="0" err="1" smtClean="0"/>
              <a:t>occupying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habitat </a:t>
            </a:r>
            <a:r>
              <a:rPr lang="tr-TR" dirty="0" err="1" smtClean="0"/>
              <a:t>patches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15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2424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16</a:t>
            </a:fld>
            <a:endParaRPr lang="es-ES" altLang="tr-TR"/>
          </a:p>
        </p:txBody>
      </p:sp>
      <p:pic>
        <p:nvPicPr>
          <p:cNvPr id="7172" name="Picture 4" descr="Allopatric specia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618"/>
            <a:ext cx="7725150" cy="26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6483350"/>
            <a:ext cx="80890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https://www.google.com.tr/search?q=Allopatric+speciation&amp;source=lnms&amp;tbm=isch&amp;sa=X&amp;ved=0ahUKEwjJ04OLjOzaAhXBJ5oKHSI0BVwQ_AUICigB&amp;biw=1366&amp;bih=613#imgrc=gwgCHC9nMjydTM:</a:t>
            </a:r>
          </a:p>
        </p:txBody>
      </p:sp>
      <p:pic>
        <p:nvPicPr>
          <p:cNvPr id="7174" name="Picture 6" descr="images.slideplayer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6214"/>
          <a:stretch/>
        </p:blipFill>
        <p:spPr bwMode="auto">
          <a:xfrm>
            <a:off x="1447994" y="2685749"/>
            <a:ext cx="5743561" cy="37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3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b="1" dirty="0" smtClean="0">
                <a:latin typeface="Geneva" charset="0"/>
              </a:rPr>
              <a:t>2) </a:t>
            </a:r>
            <a:r>
              <a:rPr lang="en-US" altLang="en-US" b="1" dirty="0" smtClean="0">
                <a:latin typeface="Geneva" charset="0"/>
              </a:rPr>
              <a:t>Sympatric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>
                <a:latin typeface="Geneva" charset="0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evolutionary divergence occurring in </a:t>
            </a:r>
            <a:r>
              <a:rPr lang="en-US" altLang="en-US" b="1" u="sng" dirty="0">
                <a:latin typeface="Geneva" charset="0"/>
              </a:rPr>
              <a:t>same</a:t>
            </a:r>
            <a:r>
              <a:rPr lang="en-US" altLang="en-US" b="1" dirty="0">
                <a:latin typeface="Geneva" charset="0"/>
              </a:rPr>
              <a:t> (</a:t>
            </a:r>
            <a:r>
              <a:rPr lang="en-US" altLang="en-US" b="1" u="sng" dirty="0">
                <a:latin typeface="Geneva" charset="0"/>
              </a:rPr>
              <a:t>overlapping</a:t>
            </a:r>
            <a:r>
              <a:rPr lang="en-US" altLang="en-US" b="1" dirty="0">
                <a:latin typeface="Geneva" charset="0"/>
              </a:rPr>
              <a:t>) geographic ranges.</a:t>
            </a:r>
            <a:br>
              <a:rPr lang="en-US" altLang="en-US" b="1" dirty="0">
                <a:latin typeface="Geneva" charset="0"/>
              </a:rPr>
            </a:br>
            <a:endParaRPr lang="en-US" altLang="en-US" b="1" dirty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Geneva" charset="0"/>
              </a:rPr>
              <a:t>Rare in nature, 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but may occur by: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	- Initial disruptive selection (e.g., different food sources).</a:t>
            </a:r>
            <a:br>
              <a:rPr lang="en-US" altLang="en-US" b="1" dirty="0">
                <a:latin typeface="Geneva" charset="0"/>
              </a:rPr>
            </a:br>
            <a:r>
              <a:rPr lang="en-US" altLang="en-US" b="1" dirty="0">
                <a:latin typeface="Geneva" charset="0"/>
              </a:rPr>
              <a:t>	- Local ecological niche specialization (e.g., races/ecotypes)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17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79090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33"/>
                </a:solidFill>
                <a:latin typeface="Nunito Sans"/>
              </a:rPr>
              <a:t>2) S</a:t>
            </a:r>
            <a:r>
              <a:rPr lang="en-US" dirty="0" err="1" smtClean="0">
                <a:solidFill>
                  <a:srgbClr val="333333"/>
                </a:solidFill>
                <a:latin typeface="Nunito Sans"/>
              </a:rPr>
              <a:t>ympatric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speciation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  <a:latin typeface="Nunito Sans"/>
              </a:rPr>
              <a:t>a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series of mutations may isolate a subpopulation from the parental population as </a:t>
            </a:r>
            <a:r>
              <a:rPr lang="en-US" b="1" dirty="0">
                <a:solidFill>
                  <a:srgbClr val="333333"/>
                </a:solidFill>
                <a:latin typeface="Nunito Sans"/>
              </a:rPr>
              <a:t>interbreeding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 fails. </a:t>
            </a:r>
            <a:endParaRPr lang="tr-TR" dirty="0" smtClean="0">
              <a:solidFill>
                <a:srgbClr val="333333"/>
              </a:solidFill>
              <a:latin typeface="Nunito Sans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Nunito Sans"/>
              </a:rPr>
              <a:t>This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may also </a:t>
            </a:r>
            <a:r>
              <a:rPr lang="tr-TR" dirty="0" err="1" smtClean="0">
                <a:solidFill>
                  <a:srgbClr val="333333"/>
                </a:solidFill>
                <a:latin typeface="Nunito Sans"/>
              </a:rPr>
              <a:t>occur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due to interspecies </a:t>
            </a:r>
            <a:r>
              <a:rPr lang="en-US" dirty="0" err="1">
                <a:solidFill>
                  <a:srgbClr val="333333"/>
                </a:solidFill>
                <a:latin typeface="Nunito Sans"/>
              </a:rPr>
              <a:t>hybridisation</a:t>
            </a:r>
            <a:r>
              <a:rPr lang="en-US" dirty="0">
                <a:solidFill>
                  <a:srgbClr val="333333"/>
                </a:solidFill>
                <a:latin typeface="Nunito Sans"/>
              </a:rPr>
              <a:t> and/or chromosomal doubling/</a:t>
            </a:r>
            <a:r>
              <a:rPr lang="en-US" dirty="0" err="1">
                <a:solidFill>
                  <a:srgbClr val="333333"/>
                </a:solidFill>
                <a:latin typeface="Nunito Sans"/>
              </a:rPr>
              <a:t>autopolyploidy</a:t>
            </a:r>
            <a:r>
              <a:rPr lang="en-US" dirty="0" smtClean="0">
                <a:solidFill>
                  <a:srgbClr val="333333"/>
                </a:solidFill>
                <a:latin typeface="Nunito Sans"/>
              </a:rPr>
              <a:t>.</a:t>
            </a:r>
            <a:endParaRPr lang="tr-TR" dirty="0" smtClean="0">
              <a:solidFill>
                <a:srgbClr val="333333"/>
              </a:solidFill>
              <a:latin typeface="Nunito Sans"/>
            </a:endParaRPr>
          </a:p>
          <a:p>
            <a:r>
              <a:rPr lang="tr-TR" dirty="0" err="1" smtClean="0">
                <a:solidFill>
                  <a:srgbClr val="333333"/>
                </a:solidFill>
                <a:latin typeface="Nunito Sans"/>
              </a:rPr>
              <a:t>Frogs</a:t>
            </a:r>
            <a:r>
              <a:rPr lang="tr-TR" dirty="0" smtClean="0">
                <a:solidFill>
                  <a:srgbClr val="333333"/>
                </a:solidFill>
                <a:latin typeface="Nunito Sans"/>
              </a:rPr>
              <a:t>!</a:t>
            </a:r>
            <a:endParaRPr lang="en-US" dirty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18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8019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Wheats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19</a:t>
            </a:fld>
            <a:endParaRPr lang="es-ES" altLang="tr-TR"/>
          </a:p>
        </p:txBody>
      </p:sp>
      <p:pic>
        <p:nvPicPr>
          <p:cNvPr id="38914" name="Picture 2" descr="www.scielo.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4127"/>
            <a:ext cx="9123244" cy="5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Population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Population</a:t>
            </a:r>
            <a:r>
              <a:rPr lang="tr-TR" dirty="0" smtClean="0"/>
              <a:t>: </a:t>
            </a:r>
            <a:r>
              <a:rPr lang="tr-TR" dirty="0" err="1" smtClean="0"/>
              <a:t>group</a:t>
            </a:r>
            <a:r>
              <a:rPr lang="tr-TR" dirty="0" smtClean="0"/>
              <a:t> of </a:t>
            </a:r>
            <a:r>
              <a:rPr lang="tr-TR" b="1" dirty="0" err="1" smtClean="0"/>
              <a:t>individuals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inhabit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time.</a:t>
            </a:r>
          </a:p>
          <a:p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>
                <a:sym typeface="Wingdings" panose="05000000000000000000" pitchFamily="2" charset="2"/>
              </a:rPr>
              <a:t> in </a:t>
            </a:r>
            <a:r>
              <a:rPr lang="tr-TR" dirty="0" err="1" smtClean="0">
                <a:sym typeface="Wingdings" panose="05000000000000000000" pitchFamily="2" charset="2"/>
              </a:rPr>
              <a:t>sexually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reproducing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organisms</a:t>
            </a:r>
            <a:endParaRPr lang="tr-TR" dirty="0" smtClean="0">
              <a:sym typeface="Wingdings" panose="05000000000000000000" pitchFamily="2" charset="2"/>
            </a:endParaRPr>
          </a:p>
          <a:p>
            <a:r>
              <a:rPr lang="tr-TR" dirty="0" err="1" smtClean="0">
                <a:sym typeface="Wingdings" panose="05000000000000000000" pitchFamily="2" charset="2"/>
              </a:rPr>
              <a:t>Spatial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boundary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limitation</a:t>
            </a:r>
            <a:r>
              <a:rPr lang="tr-TR" dirty="0" smtClean="0">
                <a:sym typeface="Wingdings" panose="05000000000000000000" pitchFamily="2" charset="2"/>
              </a:rPr>
              <a:t> of </a:t>
            </a:r>
            <a:r>
              <a:rPr lang="tr-TR" dirty="0" err="1" smtClean="0">
                <a:sym typeface="Wingdings" panose="05000000000000000000" pitchFamily="2" charset="2"/>
              </a:rPr>
              <a:t>the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place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and</a:t>
            </a:r>
            <a:r>
              <a:rPr lang="tr-TR" dirty="0" smtClean="0">
                <a:sym typeface="Wingdings" panose="05000000000000000000" pitchFamily="2" charset="2"/>
              </a:rPr>
              <a:t> time.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12699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Summary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20</a:t>
            </a:fld>
            <a:endParaRPr lang="es-ES" altLang="tr-TR"/>
          </a:p>
        </p:txBody>
      </p:sp>
      <p:pic>
        <p:nvPicPr>
          <p:cNvPr id="8194" name="Picture 2" descr="ib.bioninja.com.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36700"/>
            <a:ext cx="6953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6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82000" cy="4114800"/>
          </a:xfrm>
          <a:noFill/>
        </p:spPr>
        <p:txBody>
          <a:bodyPr/>
          <a:lstStyle/>
          <a:p>
            <a:r>
              <a:rPr lang="en-US" altLang="en-US" sz="3600" b="1" dirty="0" smtClean="0">
                <a:latin typeface="Geneva" charset="0"/>
              </a:rPr>
              <a:t>Geographic</a:t>
            </a:r>
            <a:r>
              <a:rPr lang="en-US" altLang="en-US" b="1" dirty="0" smtClean="0">
                <a:latin typeface="Geneva" charset="0"/>
              </a:rPr>
              <a:t> 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Continental </a:t>
            </a:r>
            <a:r>
              <a:rPr lang="en-US" altLang="en-US" b="1" dirty="0" smtClean="0">
                <a:latin typeface="Geneva" charset="0"/>
              </a:rPr>
              <a:t>Drift</a:t>
            </a:r>
            <a:endParaRPr lang="tr-TR" altLang="en-US" b="1" dirty="0" smtClean="0">
              <a:latin typeface="Geneva" charset="0"/>
            </a:endParaRPr>
          </a:p>
          <a:p>
            <a:pPr lvl="1"/>
            <a:r>
              <a:rPr lang="tr-TR" altLang="en-US" b="1" dirty="0" err="1" smtClean="0">
                <a:latin typeface="Geneva" charset="0"/>
              </a:rPr>
              <a:t>Volcanic</a:t>
            </a:r>
            <a:r>
              <a:rPr lang="tr-TR" altLang="en-US" b="1" dirty="0" smtClean="0">
                <a:latin typeface="Geneva" charset="0"/>
              </a:rPr>
              <a:t> </a:t>
            </a:r>
            <a:r>
              <a:rPr lang="tr-TR" altLang="en-US" b="1" dirty="0" err="1" smtClean="0">
                <a:latin typeface="Geneva" charset="0"/>
              </a:rPr>
              <a:t>events</a:t>
            </a:r>
            <a:endParaRPr lang="en-US" altLang="en-US" b="1" dirty="0" smtClean="0">
              <a:latin typeface="Geneva" charset="0"/>
            </a:endParaRPr>
          </a:p>
          <a:p>
            <a:pPr lvl="1"/>
            <a:r>
              <a:rPr lang="en-US" altLang="en-US" b="1" dirty="0" smtClean="0">
                <a:latin typeface="Geneva" charset="0"/>
              </a:rPr>
              <a:t>Mountain uplifting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Changes in sea level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Changes in climate</a:t>
            </a:r>
          </a:p>
          <a:p>
            <a:pPr lvl="1"/>
            <a:r>
              <a:rPr lang="en-US" altLang="en-US" b="1" dirty="0" smtClean="0">
                <a:latin typeface="Geneva" charset="0"/>
              </a:rPr>
              <a:t>Island formation</a:t>
            </a:r>
          </a:p>
        </p:txBody>
      </p:sp>
    </p:spTree>
    <p:extLst>
      <p:ext uri="{BB962C8B-B14F-4D97-AF65-F5344CB8AC3E}">
        <p14:creationId xmlns:p14="http://schemas.microsoft.com/office/powerpoint/2010/main" val="3399628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82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dirty="0" smtClean="0">
                <a:latin typeface="Geneva" charset="0"/>
              </a:rPr>
              <a:t>Polyploidy</a:t>
            </a:r>
            <a:r>
              <a:rPr lang="en-US" altLang="en-US" b="1" dirty="0" smtClean="0">
                <a:latin typeface="Geneva" charset="0"/>
              </a:rPr>
              <a:t> = evolution of chromosome </a:t>
            </a:r>
            <a:r>
              <a:rPr lang="en-US" altLang="en-US" b="1" dirty="0" smtClean="0">
                <a:latin typeface="Geneva" charset="0"/>
              </a:rPr>
              <a:t>n</a:t>
            </a:r>
            <a:r>
              <a:rPr lang="tr-TR" altLang="en-US" b="1" dirty="0" err="1" smtClean="0">
                <a:latin typeface="Geneva" charset="0"/>
              </a:rPr>
              <a:t>umber</a:t>
            </a:r>
            <a:r>
              <a:rPr lang="en-US" altLang="en-US" b="1" dirty="0" smtClean="0">
                <a:latin typeface="Geneva" charset="0"/>
              </a:rPr>
              <a:t>. </a:t>
            </a:r>
            <a:r>
              <a:rPr lang="tr-TR" altLang="en-US" b="1" i="1" dirty="0" err="1" smtClean="0">
                <a:latin typeface="Geneva" charset="0"/>
              </a:rPr>
              <a:t>Like</a:t>
            </a:r>
            <a:r>
              <a:rPr lang="tr-TR" altLang="en-US" b="1" i="1" dirty="0" smtClean="0">
                <a:latin typeface="Geneva" charset="0"/>
              </a:rPr>
              <a:t> in </a:t>
            </a:r>
            <a:r>
              <a:rPr lang="tr-TR" altLang="en-US" b="1" i="1" dirty="0" err="1" smtClean="0">
                <a:latin typeface="Geneva" charset="0"/>
              </a:rPr>
              <a:t>the</a:t>
            </a:r>
            <a:r>
              <a:rPr lang="tr-TR" altLang="en-US" b="1" i="1" dirty="0" smtClean="0">
                <a:latin typeface="Geneva" charset="0"/>
              </a:rPr>
              <a:t> </a:t>
            </a:r>
            <a:r>
              <a:rPr lang="tr-TR" altLang="en-US" b="1" i="1" dirty="0" err="1" smtClean="0">
                <a:latin typeface="Geneva" charset="0"/>
              </a:rPr>
              <a:t>wheat</a:t>
            </a:r>
            <a:r>
              <a:rPr lang="tr-TR" altLang="en-US" b="1" i="1" dirty="0" smtClean="0">
                <a:latin typeface="Geneva" charset="0"/>
              </a:rPr>
              <a:t> </a:t>
            </a:r>
            <a:r>
              <a:rPr lang="tr-TR" altLang="en-US" b="1" i="1" dirty="0" err="1" smtClean="0">
                <a:latin typeface="Geneva" charset="0"/>
              </a:rPr>
              <a:t>example</a:t>
            </a:r>
            <a:r>
              <a:rPr lang="tr-TR" altLang="en-US" b="1" i="1" dirty="0" smtClean="0">
                <a:latin typeface="Geneva" charset="0"/>
              </a:rPr>
              <a:t>.</a:t>
            </a:r>
            <a:br>
              <a:rPr lang="tr-TR" altLang="en-US" b="1" i="1" dirty="0" smtClean="0">
                <a:latin typeface="Geneva" charset="0"/>
              </a:rPr>
            </a:br>
            <a:r>
              <a:rPr lang="en-US" altLang="en-US" b="1" dirty="0" smtClean="0">
                <a:latin typeface="Geneva" charset="0"/>
              </a:rPr>
              <a:t>that </a:t>
            </a:r>
            <a:r>
              <a:rPr lang="en-US" altLang="en-US" b="1" dirty="0" smtClean="0">
                <a:latin typeface="Geneva" charset="0"/>
              </a:rPr>
              <a:t>is multiple of an ancestral set.</a:t>
            </a:r>
            <a:br>
              <a:rPr lang="en-US" altLang="en-US" b="1" dirty="0" smtClean="0">
                <a:latin typeface="Geneva" charset="0"/>
              </a:rPr>
            </a:br>
            <a:endParaRPr lang="en-US" altLang="en-US" b="1" dirty="0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sz="2800" b="1" dirty="0" smtClean="0">
                <a:latin typeface="Geneva" charset="0"/>
              </a:rPr>
              <a:t>	Hybridization of 2 species followed by 	polyploidy ----&gt; </a:t>
            </a:r>
            <a:r>
              <a:rPr lang="en-US" altLang="en-US" sz="2800" b="1" u="sng" dirty="0" smtClean="0">
                <a:latin typeface="Geneva" charset="0"/>
              </a:rPr>
              <a:t>instant speciation</a:t>
            </a:r>
            <a:r>
              <a:rPr lang="en-US" altLang="en-US" sz="2800" b="1" dirty="0" smtClean="0">
                <a:latin typeface="Geneva" charset="0"/>
              </a:rPr>
              <a:t>. </a:t>
            </a:r>
            <a:br>
              <a:rPr lang="en-US" altLang="en-US" sz="2800" b="1" dirty="0" smtClean="0">
                <a:latin typeface="Geneva" charset="0"/>
              </a:rPr>
            </a:br>
            <a:r>
              <a:rPr lang="en-US" altLang="en-US" sz="2800" b="1" dirty="0" smtClean="0">
                <a:latin typeface="Geneva" charset="0"/>
              </a:rPr>
              <a:t> </a:t>
            </a:r>
            <a:br>
              <a:rPr lang="en-US" altLang="en-US" sz="2800" b="1" dirty="0" smtClean="0">
                <a:latin typeface="Geneva" charset="0"/>
              </a:rPr>
            </a:br>
            <a:r>
              <a:rPr lang="en-US" altLang="en-US" sz="2800" b="1" dirty="0" err="1" smtClean="0">
                <a:latin typeface="Geneva" charset="0"/>
              </a:rPr>
              <a:t>Polyploid</a:t>
            </a:r>
            <a:r>
              <a:rPr lang="en-US" altLang="en-US" sz="2800" b="1" dirty="0" smtClean="0">
                <a:latin typeface="Geneva" charset="0"/>
              </a:rPr>
              <a:t> hybrid </a:t>
            </a:r>
            <a:r>
              <a:rPr lang="en-US" altLang="en-US" sz="2800" b="1" u="sng" dirty="0" smtClean="0">
                <a:latin typeface="Geneva" charset="0"/>
              </a:rPr>
              <a:t>reproductively isolated</a:t>
            </a:r>
            <a:r>
              <a:rPr lang="en-US" altLang="en-US" sz="2800" b="1" dirty="0" smtClean="0">
                <a:latin typeface="Geneva" charset="0"/>
              </a:rPr>
              <a:t> </a:t>
            </a:r>
            <a:br>
              <a:rPr lang="en-US" altLang="en-US" sz="2800" b="1" dirty="0" smtClean="0">
                <a:latin typeface="Geneva" charset="0"/>
              </a:rPr>
            </a:br>
            <a:r>
              <a:rPr lang="en-US" altLang="en-US" sz="2800" b="1" dirty="0" smtClean="0">
                <a:latin typeface="Geneva" charset="0"/>
              </a:rPr>
              <a:t>	from both parents.  </a:t>
            </a:r>
          </a:p>
        </p:txBody>
      </p:sp>
    </p:spTree>
    <p:extLst>
      <p:ext uri="{BB962C8B-B14F-4D97-AF65-F5344CB8AC3E}">
        <p14:creationId xmlns:p14="http://schemas.microsoft.com/office/powerpoint/2010/main" val="1755235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8392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latin typeface="Geneva" charset="0"/>
              </a:rPr>
              <a:t>PRE-ZYGOTIC </a:t>
            </a:r>
            <a:r>
              <a:rPr lang="en-US" altLang="en-US" sz="2400" b="1" smtClean="0">
                <a:latin typeface="Geneva" charset="0"/>
              </a:rPr>
              <a:t>(pre-mating)</a:t>
            </a:r>
            <a:endParaRPr lang="en-US" altLang="en-US" sz="3600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i) Habitat isolation </a:t>
            </a:r>
            <a:r>
              <a:rPr lang="en-US" altLang="en-US" smtClean="0">
                <a:latin typeface="Geneva" charset="0"/>
              </a:rPr>
              <a:t>- differences in habitat preference</a:t>
            </a: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ii) Temporal isolation </a:t>
            </a:r>
            <a:r>
              <a:rPr lang="en-US" altLang="en-US" smtClean="0">
                <a:latin typeface="Geneva" charset="0"/>
              </a:rPr>
              <a:t>- differences in timing of reproduction</a:t>
            </a:r>
          </a:p>
        </p:txBody>
      </p:sp>
      <p:pic>
        <p:nvPicPr>
          <p:cNvPr id="16387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0" r="75459" b="3436"/>
          <a:stretch>
            <a:fillRect/>
          </a:stretch>
        </p:blipFill>
        <p:spPr bwMode="auto">
          <a:xfrm>
            <a:off x="6858000" y="2819400"/>
            <a:ext cx="14128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0" r="75459" b="35873"/>
          <a:stretch>
            <a:fillRect/>
          </a:stretch>
        </p:blipFill>
        <p:spPr bwMode="auto">
          <a:xfrm>
            <a:off x="5257800" y="2743200"/>
            <a:ext cx="1528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33800" r="50900" b="43057"/>
          <a:stretch>
            <a:fillRect/>
          </a:stretch>
        </p:blipFill>
        <p:spPr bwMode="auto">
          <a:xfrm>
            <a:off x="4495800" y="4953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56943" r="50900" b="18756"/>
          <a:stretch>
            <a:fillRect/>
          </a:stretch>
        </p:blipFill>
        <p:spPr bwMode="auto">
          <a:xfrm>
            <a:off x="6781800" y="5029200"/>
            <a:ext cx="19986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334000" y="4191000"/>
            <a:ext cx="297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garter snakes: aquatic vs. terrestrial species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181600" y="6477000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spotted skunk species: mate in different seasons</a:t>
            </a:r>
          </a:p>
        </p:txBody>
      </p:sp>
    </p:spTree>
    <p:extLst>
      <p:ext uri="{BB962C8B-B14F-4D97-AF65-F5344CB8AC3E}">
        <p14:creationId xmlns:p14="http://schemas.microsoft.com/office/powerpoint/2010/main" val="1206551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latin typeface="Geneva" charset="0"/>
              </a:rPr>
              <a:t>PRE-ZYGOTIC </a:t>
            </a:r>
            <a:r>
              <a:rPr lang="en-US" altLang="en-US" sz="2400" b="1" smtClean="0">
                <a:latin typeface="Geneva" charset="0"/>
              </a:rPr>
              <a:t>(pre-mating)</a:t>
            </a:r>
            <a:endParaRPr lang="en-US" altLang="en-US" sz="3600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iii) Behavioral (sexual) isolation - differences in behavioral responses with respect to mating</a:t>
            </a:r>
          </a:p>
        </p:txBody>
      </p:sp>
      <p:pic>
        <p:nvPicPr>
          <p:cNvPr id="17411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0" t="34956" r="27251" b="38428"/>
          <a:stretch>
            <a:fillRect/>
          </a:stretch>
        </p:blipFill>
        <p:spPr bwMode="auto">
          <a:xfrm>
            <a:off x="3276600" y="3886200"/>
            <a:ext cx="27432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048000" y="6324600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mating </a:t>
            </a:r>
            <a:r>
              <a:rPr lang="ja-JP" altLang="en-US" sz="1200"/>
              <a:t>“</a:t>
            </a:r>
            <a:r>
              <a:rPr lang="en-US" altLang="ja-JP" sz="1200"/>
              <a:t>dances</a:t>
            </a:r>
            <a:r>
              <a:rPr lang="ja-JP" altLang="en-US" sz="1200"/>
              <a:t>”</a:t>
            </a:r>
            <a:r>
              <a:rPr lang="en-US" altLang="ja-JP" sz="1200"/>
              <a:t> of birds differ among species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53100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7630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latin typeface="Geneva" charset="0"/>
              </a:rPr>
              <a:t>PRE-ZYGOTIC </a:t>
            </a:r>
            <a:r>
              <a:rPr lang="en-US" altLang="en-US" sz="2400" b="1" smtClean="0">
                <a:latin typeface="Geneva" charset="0"/>
              </a:rPr>
              <a:t>(post-mating)</a:t>
            </a:r>
            <a:endParaRPr lang="en-US" altLang="en-US" sz="3600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iv) Mechanical isolation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differences in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sex organs,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don</a:t>
            </a:r>
            <a:r>
              <a:rPr lang="ja-JP" altLang="en-US" b="1" smtClean="0">
                <a:latin typeface="Geneva" charset="0"/>
              </a:rPr>
              <a:t>’</a:t>
            </a:r>
            <a:r>
              <a:rPr lang="en-US" altLang="ja-JP" b="1" smtClean="0">
                <a:latin typeface="Geneva" charset="0"/>
              </a:rPr>
              <a:t>t </a:t>
            </a:r>
            <a:r>
              <a:rPr lang="ja-JP" altLang="en-US" b="1" smtClean="0">
                <a:latin typeface="Geneva" charset="0"/>
              </a:rPr>
              <a:t>“</a:t>
            </a:r>
            <a:r>
              <a:rPr lang="en-US" altLang="ja-JP" b="1" smtClean="0">
                <a:latin typeface="Geneva" charset="0"/>
              </a:rPr>
              <a:t>fit</a:t>
            </a:r>
            <a:r>
              <a:rPr lang="ja-JP" altLang="en-US" b="1" smtClean="0">
                <a:latin typeface="Geneva" charset="0"/>
              </a:rPr>
              <a:t>”</a:t>
            </a:r>
            <a:endParaRPr lang="en-US" altLang="ja-JP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v) Gametic isolation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sperm / egg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incompatibility</a:t>
            </a:r>
          </a:p>
        </p:txBody>
      </p:sp>
      <p:pic>
        <p:nvPicPr>
          <p:cNvPr id="18435" name="Picture 43" descr="24_04aReproBarriersPrezy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33800" b="39586"/>
          <a:stretch>
            <a:fillRect/>
          </a:stretch>
        </p:blipFill>
        <p:spPr bwMode="auto">
          <a:xfrm>
            <a:off x="5181600" y="2209800"/>
            <a:ext cx="2590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8" descr="24_04kReproBarriersGamG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1"/>
          <a:stretch>
            <a:fillRect/>
          </a:stretch>
        </p:blipFill>
        <p:spPr bwMode="auto">
          <a:xfrm>
            <a:off x="5334000" y="4648200"/>
            <a:ext cx="19970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029200" y="4114800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left- vs. right-handed snail species can</a:t>
            </a:r>
            <a:r>
              <a:rPr lang="ja-JP" altLang="en-US" sz="1200"/>
              <a:t>’</a:t>
            </a:r>
            <a:r>
              <a:rPr lang="en-US" altLang="ja-JP" sz="1200"/>
              <a:t>t mate</a:t>
            </a:r>
            <a:endParaRPr lang="en-US" altLang="en-US" sz="120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sperm &amp; egg of different sea urchin species incompatible</a:t>
            </a:r>
          </a:p>
        </p:txBody>
      </p:sp>
    </p:spTree>
    <p:extLst>
      <p:ext uri="{BB962C8B-B14F-4D97-AF65-F5344CB8AC3E}">
        <p14:creationId xmlns:p14="http://schemas.microsoft.com/office/powerpoint/2010/main" val="381710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latin typeface="Geneva" charset="0"/>
              </a:rPr>
              <a:t>POST-ZYGOTIC</a:t>
            </a: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vi) Reduced hybrid viability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embryo doesn</a:t>
            </a:r>
            <a:r>
              <a:rPr lang="ja-JP" altLang="en-US" b="1" smtClean="0">
                <a:latin typeface="Geneva" charset="0"/>
              </a:rPr>
              <a:t>’</a:t>
            </a:r>
            <a:r>
              <a:rPr lang="en-US" altLang="ja-JP" b="1" smtClean="0">
                <a:latin typeface="Geneva" charset="0"/>
              </a:rPr>
              <a:t>t live.</a:t>
            </a: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endParaRPr lang="en-US" altLang="en-US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vii) Reduced hybrid fertility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hybrids develop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but sterile.  </a:t>
            </a:r>
          </a:p>
        </p:txBody>
      </p:sp>
      <p:pic>
        <p:nvPicPr>
          <p:cNvPr id="19459" name="Picture 7" descr="24_04lReproBarriersViaH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6"/>
          <a:stretch>
            <a:fillRect/>
          </a:stretch>
        </p:blipFill>
        <p:spPr bwMode="auto">
          <a:xfrm>
            <a:off x="6019800" y="1752600"/>
            <a:ext cx="28844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24_04oReproBarriersFerK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>
            <a:fillRect/>
          </a:stretch>
        </p:blipFill>
        <p:spPr bwMode="auto">
          <a:xfrm>
            <a:off x="6248400" y="4419600"/>
            <a:ext cx="2508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943600" y="3886200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salamander hybrids frail or don</a:t>
            </a:r>
            <a:r>
              <a:rPr lang="ja-JP" altLang="en-US" sz="1200"/>
              <a:t>’</a:t>
            </a:r>
            <a:r>
              <a:rPr lang="en-US" altLang="ja-JP" sz="1200"/>
              <a:t>t mature</a:t>
            </a:r>
            <a:endParaRPr lang="en-US" altLang="en-US" sz="1200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943600" y="64293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horse + donkey </a:t>
            </a:r>
            <a:r>
              <a:rPr lang="en-US" altLang="en-US" sz="1200">
                <a:sym typeface="Wingdings" panose="05000000000000000000" pitchFamily="2" charset="2"/>
              </a:rPr>
              <a:t> </a:t>
            </a:r>
            <a:r>
              <a:rPr lang="en-US" altLang="en-US" sz="1200"/>
              <a:t>mule: sterile</a:t>
            </a:r>
          </a:p>
        </p:txBody>
      </p:sp>
    </p:spTree>
    <p:extLst>
      <p:ext uri="{BB962C8B-B14F-4D97-AF65-F5344CB8AC3E}">
        <p14:creationId xmlns:p14="http://schemas.microsoft.com/office/powerpoint/2010/main" val="160544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Reproductive Isolating Mechanisms (Genetic)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518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latin typeface="Geneva" charset="0"/>
              </a:rPr>
              <a:t>POST-ZYGOTIC</a:t>
            </a:r>
          </a:p>
          <a:p>
            <a:pPr>
              <a:buFontTx/>
              <a:buNone/>
            </a:pPr>
            <a:r>
              <a:rPr lang="en-US" altLang="en-US" b="1" smtClean="0">
                <a:latin typeface="Geneva" charset="0"/>
              </a:rPr>
              <a:t>viii) Hybrid (F2) breakdown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- F1 fertile, but future generations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	sterile or reduced fitness  </a:t>
            </a:r>
          </a:p>
        </p:txBody>
      </p:sp>
      <p:pic>
        <p:nvPicPr>
          <p:cNvPr id="20483" name="Picture 7" descr="24_04pReproBarriersBrkL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5"/>
          <a:stretch>
            <a:fillRect/>
          </a:stretch>
        </p:blipFill>
        <p:spPr bwMode="auto">
          <a:xfrm>
            <a:off x="3276600" y="3886200"/>
            <a:ext cx="262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048000" y="64293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hybrid rice plants small, reduced fitness</a:t>
            </a:r>
          </a:p>
        </p:txBody>
      </p:sp>
    </p:spTree>
    <p:extLst>
      <p:ext uri="{BB962C8B-B14F-4D97-AF65-F5344CB8AC3E}">
        <p14:creationId xmlns:p14="http://schemas.microsoft.com/office/powerpoint/2010/main" val="919125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Time for Speciation to occur?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latin typeface="Geneva" charset="0"/>
              </a:rPr>
              <a:t>Varies, dependent on group.  E.g., </a:t>
            </a:r>
            <a:br>
              <a:rPr lang="en-US" altLang="en-US" sz="2800" b="1" smtClean="0">
                <a:latin typeface="Geneva" charset="0"/>
              </a:rPr>
            </a:br>
            <a:endParaRPr lang="en-US" altLang="en-US" sz="2800" b="1" smtClean="0">
              <a:latin typeface="Geneva" charset="0"/>
            </a:endParaRPr>
          </a:p>
          <a:p>
            <a:pPr>
              <a:buFontTx/>
              <a:buNone/>
            </a:pPr>
            <a:r>
              <a:rPr lang="en-US" altLang="en-US" sz="2800" b="1" i="1" smtClean="0">
                <a:latin typeface="Geneva" charset="0"/>
              </a:rPr>
              <a:t>Spartina angelica</a:t>
            </a:r>
            <a:r>
              <a:rPr lang="en-US" altLang="en-US" sz="2800" b="1" smtClean="0">
                <a:latin typeface="Geneva" charset="0"/>
              </a:rPr>
              <a:t> hybrid polyploid</a:t>
            </a:r>
            <a:br>
              <a:rPr lang="en-US" altLang="en-US" sz="2800" b="1" smtClean="0">
                <a:latin typeface="Geneva" charset="0"/>
              </a:rPr>
            </a:br>
            <a:r>
              <a:rPr lang="en-US" altLang="en-US" sz="2800" b="1" smtClean="0">
                <a:latin typeface="Geneva" charset="0"/>
              </a:rPr>
              <a:t>	Ca. 20 years</a:t>
            </a:r>
          </a:p>
          <a:p>
            <a:pPr>
              <a:buFontTx/>
              <a:buNone/>
            </a:pPr>
            <a:r>
              <a:rPr lang="en-US" altLang="en-US" sz="2800" b="1" smtClean="0">
                <a:latin typeface="Geneva" charset="0"/>
              </a:rPr>
              <a:t>Hawaiian </a:t>
            </a:r>
            <a:r>
              <a:rPr lang="en-US" altLang="en-US" sz="2800" b="1" i="1" smtClean="0">
                <a:latin typeface="Geneva" charset="0"/>
              </a:rPr>
              <a:t>Drosophila</a:t>
            </a:r>
            <a:r>
              <a:rPr lang="en-US" altLang="en-US" sz="2800" b="1" smtClean="0">
                <a:latin typeface="Geneva" charset="0"/>
              </a:rPr>
              <a:t> spp. (Fruit flies)</a:t>
            </a:r>
            <a:br>
              <a:rPr lang="en-US" altLang="en-US" sz="2800" b="1" smtClean="0">
                <a:latin typeface="Geneva" charset="0"/>
              </a:rPr>
            </a:br>
            <a:r>
              <a:rPr lang="en-US" altLang="en-US" sz="2800" b="1" smtClean="0">
                <a:latin typeface="Geneva" charset="0"/>
              </a:rPr>
              <a:t>	Average speciation time = 20,000 yrs</a:t>
            </a:r>
          </a:p>
          <a:p>
            <a:pPr>
              <a:buFontTx/>
              <a:buNone/>
            </a:pPr>
            <a:r>
              <a:rPr lang="en-US" altLang="en-US" sz="2800" b="1" i="1" smtClean="0">
                <a:latin typeface="Geneva" charset="0"/>
              </a:rPr>
              <a:t>Platanus</a:t>
            </a:r>
            <a:r>
              <a:rPr lang="en-US" altLang="en-US" sz="2800" b="1" smtClean="0">
                <a:latin typeface="Geneva" charset="0"/>
              </a:rPr>
              <a:t> spp. (Sycamores)</a:t>
            </a:r>
            <a:br>
              <a:rPr lang="en-US" altLang="en-US" sz="2800" b="1" smtClean="0">
                <a:latin typeface="Geneva" charset="0"/>
              </a:rPr>
            </a:br>
            <a:r>
              <a:rPr lang="en-US" altLang="en-US" sz="2800" b="1" smtClean="0">
                <a:latin typeface="Geneva" charset="0"/>
              </a:rPr>
              <a:t>	</a:t>
            </a:r>
            <a:r>
              <a:rPr lang="en-US" altLang="en-US" sz="2800" b="1" i="1" smtClean="0">
                <a:latin typeface="Geneva" charset="0"/>
              </a:rPr>
              <a:t>P. orientalis</a:t>
            </a:r>
            <a:r>
              <a:rPr lang="en-US" altLang="en-US" sz="2800" b="1" smtClean="0">
                <a:latin typeface="Geneva" charset="0"/>
              </a:rPr>
              <a:t> &amp; </a:t>
            </a:r>
            <a:r>
              <a:rPr lang="en-US" altLang="en-US" sz="2800" b="1" i="1" smtClean="0">
                <a:latin typeface="Geneva" charset="0"/>
              </a:rPr>
              <a:t>P. occidentalis</a:t>
            </a:r>
            <a:r>
              <a:rPr lang="en-US" altLang="en-US" sz="2800" b="1" smtClean="0">
                <a:latin typeface="Geneva" charset="0"/>
              </a:rPr>
              <a:t> separated ca. 50,000,000 years, still not genetically reproductively isolated</a:t>
            </a:r>
          </a:p>
        </p:txBody>
      </p:sp>
    </p:spTree>
    <p:extLst>
      <p:ext uri="{BB962C8B-B14F-4D97-AF65-F5344CB8AC3E}">
        <p14:creationId xmlns:p14="http://schemas.microsoft.com/office/powerpoint/2010/main" val="756682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Adaptive Radiation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  <a:noFill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b="1" smtClean="0">
                <a:latin typeface="Geneva" charset="0"/>
              </a:rPr>
              <a:t>- spreading of populations or species 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u="sng" smtClean="0">
                <a:latin typeface="Geneva" charset="0"/>
              </a:rPr>
              <a:t>into new environments</a:t>
            </a:r>
            <a:r>
              <a:rPr lang="en-US" altLang="en-US" b="1" smtClean="0">
                <a:latin typeface="Geneva" charset="0"/>
              </a:rPr>
              <a:t>,</a:t>
            </a:r>
            <a:br>
              <a:rPr lang="en-US" altLang="en-US" b="1" smtClean="0">
                <a:latin typeface="Geneva" charset="0"/>
              </a:rPr>
            </a:br>
            <a:r>
              <a:rPr lang="en-US" altLang="en-US" b="1" smtClean="0">
                <a:latin typeface="Geneva" charset="0"/>
              </a:rPr>
              <a:t>with </a:t>
            </a:r>
            <a:r>
              <a:rPr lang="en-US" altLang="en-US" b="1" u="sng" smtClean="0">
                <a:latin typeface="Geneva" charset="0"/>
              </a:rPr>
              <a:t>adaptive evolutionary divergence</a:t>
            </a:r>
            <a:r>
              <a:rPr lang="en-US" altLang="en-US" b="1" smtClean="0">
                <a:latin typeface="Genev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606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tr-TR" dirty="0" smtClean="0"/>
              <a:t>Define </a:t>
            </a:r>
            <a:r>
              <a:rPr lang="tr-TR" dirty="0" err="1" smtClean="0"/>
              <a:t>individual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12775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an </a:t>
            </a:r>
            <a:r>
              <a:rPr lang="tr-TR" dirty="0" err="1" smtClean="0"/>
              <a:t>individual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Examples</a:t>
            </a:r>
            <a:r>
              <a:rPr lang="tr-TR" dirty="0" smtClean="0"/>
              <a:t>?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3</a:t>
            </a:fld>
            <a:endParaRPr lang="es-ES" altLang="tr-TR"/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57200" y="22768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dirty="0" smtClean="0"/>
              <a:t>Distribution</a:t>
            </a:r>
            <a:endParaRPr lang="en-US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57200" y="3068960"/>
            <a:ext cx="8229600" cy="1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Distribution is </a:t>
            </a: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presence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absence</a:t>
            </a:r>
            <a:r>
              <a:rPr lang="tr-TR" dirty="0" smtClean="0"/>
              <a:t> of </a:t>
            </a:r>
            <a:r>
              <a:rPr lang="tr-TR" dirty="0" err="1" smtClean="0"/>
              <a:t>organism</a:t>
            </a:r>
            <a:r>
              <a:rPr lang="tr-TR" dirty="0" smtClean="0"/>
              <a:t>.</a:t>
            </a:r>
            <a:endParaRPr lang="en-US" dirty="0"/>
          </a:p>
        </p:txBody>
      </p:sp>
      <p:pic>
        <p:nvPicPr>
          <p:cNvPr id="1026" name="Picture 2" descr="population geographic rang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4062056"/>
            <a:ext cx="5328592" cy="27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>
            <a:off x="1547664" y="5229200"/>
            <a:ext cx="2088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571977" y="493770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Geographic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Geneva" charset="0"/>
              </a:rPr>
              <a:t>Adaptive Radiation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114800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Promoted by:</a:t>
            </a:r>
          </a:p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1) </a:t>
            </a:r>
            <a:r>
              <a:rPr lang="en-US" altLang="en-US" b="1" u="sng" smtClean="0">
                <a:latin typeface="Geneva" charset="0"/>
              </a:rPr>
              <a:t>New and varied niches</a:t>
            </a:r>
            <a:r>
              <a:rPr lang="en-US" altLang="en-US" b="1" smtClean="0">
                <a:latin typeface="Geneva" charset="0"/>
              </a:rPr>
              <a:t/>
            </a:r>
            <a:br>
              <a:rPr lang="en-US" altLang="en-US" b="1" smtClean="0">
                <a:latin typeface="Geneva" charset="0"/>
              </a:rPr>
            </a:br>
            <a:r>
              <a:rPr lang="en-US" altLang="en-US" sz="2400" b="1" smtClean="0">
                <a:latin typeface="Geneva" charset="0"/>
              </a:rPr>
              <a:t>- provide new selective pressures</a:t>
            </a:r>
          </a:p>
          <a:p>
            <a:pPr>
              <a:lnSpc>
                <a:spcPct val="150000"/>
              </a:lnSpc>
            </a:pPr>
            <a:r>
              <a:rPr lang="en-US" altLang="en-US" b="1" smtClean="0">
                <a:latin typeface="Geneva" charset="0"/>
              </a:rPr>
              <a:t>2) </a:t>
            </a:r>
            <a:r>
              <a:rPr lang="en-US" altLang="en-US" b="1" u="sng" smtClean="0">
                <a:latin typeface="Geneva" charset="0"/>
              </a:rPr>
              <a:t>Absence of interspecific competition</a:t>
            </a:r>
            <a:r>
              <a:rPr lang="en-US" altLang="en-US" b="1" smtClean="0">
                <a:latin typeface="Geneva" charset="0"/>
              </a:rPr>
              <a:t/>
            </a:r>
            <a:br>
              <a:rPr lang="en-US" altLang="en-US" b="1" smtClean="0">
                <a:latin typeface="Geneva" charset="0"/>
              </a:rPr>
            </a:br>
            <a:r>
              <a:rPr lang="en-US" altLang="en-US" sz="2400" b="1" smtClean="0">
                <a:latin typeface="Geneva" charset="0"/>
              </a:rPr>
              <a:t>- enables species to invade niches previously occupied by others</a:t>
            </a:r>
          </a:p>
        </p:txBody>
      </p:sp>
    </p:spTree>
    <p:extLst>
      <p:ext uri="{BB962C8B-B14F-4D97-AF65-F5344CB8AC3E}">
        <p14:creationId xmlns:p14="http://schemas.microsoft.com/office/powerpoint/2010/main" val="17586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500"/>
            <a:ext cx="4497388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200400" cy="3581400"/>
          </a:xfrm>
          <a:noFill/>
        </p:spPr>
        <p:txBody>
          <a:bodyPr/>
          <a:lstStyle/>
          <a:p>
            <a:r>
              <a:rPr lang="en-US" altLang="en-US" sz="3600" b="1" smtClean="0">
                <a:latin typeface="Geneva" charset="0"/>
              </a:rPr>
              <a:t>Examples of Adaptive Radiation:</a:t>
            </a:r>
            <a:br>
              <a:rPr lang="en-US" altLang="en-US" sz="3600" b="1" smtClean="0">
                <a:latin typeface="Geneva" charset="0"/>
              </a:rPr>
            </a:br>
            <a:r>
              <a:rPr lang="en-US" altLang="en-US" sz="3600" b="1" smtClean="0">
                <a:latin typeface="Geneva" charset="0"/>
              </a:rPr>
              <a:t/>
            </a:r>
            <a:br>
              <a:rPr lang="en-US" altLang="en-US" sz="3600" b="1" smtClean="0">
                <a:latin typeface="Geneva" charset="0"/>
              </a:rPr>
            </a:br>
            <a:r>
              <a:rPr lang="en-US" altLang="en-US" sz="3600" b="1" smtClean="0">
                <a:latin typeface="Geneva" charset="0"/>
              </a:rPr>
              <a:t>Galapagos</a:t>
            </a:r>
            <a:br>
              <a:rPr lang="en-US" altLang="en-US" sz="3600" b="1" smtClean="0">
                <a:latin typeface="Geneva" charset="0"/>
              </a:rPr>
            </a:br>
            <a:r>
              <a:rPr lang="en-US" altLang="en-US" sz="3600" b="1" smtClean="0">
                <a:latin typeface="Geneva" charset="0"/>
              </a:rPr>
              <a:t>Tortoises</a:t>
            </a:r>
            <a:endParaRPr lang="en-US" altLang="en-US" b="1" smtClean="0"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400"/>
            <a:ext cx="5186363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3810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chemeClr val="tx2"/>
                </a:solidFill>
                <a:latin typeface="Geneva" charset="0"/>
              </a:rPr>
              <a:t>Examples of Adaptive Radiation:</a:t>
            </a:r>
            <a:br>
              <a:rPr lang="en-US" altLang="en-US" sz="3600" b="1">
                <a:solidFill>
                  <a:schemeClr val="tx2"/>
                </a:solidFill>
                <a:latin typeface="Geneva" charset="0"/>
              </a:rPr>
            </a:br>
            <a:r>
              <a:rPr lang="en-US" altLang="en-US" sz="3600" b="1">
                <a:solidFill>
                  <a:schemeClr val="tx2"/>
                </a:solidFill>
                <a:latin typeface="Geneva" charset="0"/>
              </a:rPr>
              <a:t/>
            </a:r>
            <a:br>
              <a:rPr lang="en-US" altLang="en-US" sz="3600" b="1">
                <a:solidFill>
                  <a:schemeClr val="tx2"/>
                </a:solidFill>
                <a:latin typeface="Geneva" charset="0"/>
              </a:rPr>
            </a:b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“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Darwin</a:t>
            </a: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’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s</a:t>
            </a:r>
            <a:r>
              <a:rPr lang="ja-JP" altLang="en-US" sz="3600" b="1">
                <a:solidFill>
                  <a:schemeClr val="tx2"/>
                </a:solidFill>
                <a:latin typeface="Geneva" charset="0"/>
              </a:rPr>
              <a:t>”</a:t>
            </a:r>
            <a:r>
              <a:rPr lang="en-US" altLang="ja-JP" sz="3600" b="1">
                <a:solidFill>
                  <a:schemeClr val="tx2"/>
                </a:solidFill>
                <a:latin typeface="Geneva" charset="0"/>
              </a:rPr>
              <a:t> Finches</a:t>
            </a:r>
            <a:endParaRPr lang="en-US" altLang="en-US" sz="4400" b="1">
              <a:solidFill>
                <a:schemeClr val="tx2"/>
              </a:solidFill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1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1" descr="25_18-SilverswordRadia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>
            <a:fillRect/>
          </a:stretch>
        </p:blipFill>
        <p:spPr bwMode="auto">
          <a:xfrm>
            <a:off x="296863" y="719138"/>
            <a:ext cx="8548687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827463" y="2281238"/>
            <a:ext cx="245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>
                <a:latin typeface="Arial" panose="020B0604020202020204" pitchFamily="34" charset="0"/>
              </a:rPr>
              <a:t>Close North American relative,</a:t>
            </a:r>
          </a:p>
          <a:p>
            <a:pPr>
              <a:lnSpc>
                <a:spcPct val="90000"/>
              </a:lnSpc>
            </a:pPr>
            <a:r>
              <a:rPr lang="en-US" altLang="en-US" sz="1300" b="1">
                <a:latin typeface="Arial" panose="020B0604020202020204" pitchFamily="34" charset="0"/>
              </a:rPr>
              <a:t>the tarweed </a:t>
            </a:r>
            <a:r>
              <a:rPr lang="en-US" altLang="en-US" sz="1300" b="1" i="1">
                <a:latin typeface="Arial" panose="020B0604020202020204" pitchFamily="34" charset="0"/>
              </a:rPr>
              <a:t>Carlquistia muirii</a:t>
            </a: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6569075" y="3400425"/>
            <a:ext cx="23907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Argyroxiphium</a:t>
            </a:r>
            <a:r>
              <a:rPr lang="en-US" altLang="en-US" sz="1300" b="1">
                <a:latin typeface="Arial" panose="020B0604020202020204" pitchFamily="34" charset="0"/>
              </a:rPr>
              <a:t> </a:t>
            </a:r>
            <a:r>
              <a:rPr lang="en-US" altLang="en-US" sz="1300" b="1" i="1">
                <a:latin typeface="Arial" panose="020B0604020202020204" pitchFamily="34" charset="0"/>
              </a:rPr>
              <a:t>sandwicense</a:t>
            </a:r>
            <a:endParaRPr lang="en-US" altLang="en-US" sz="1300" b="1">
              <a:latin typeface="Arial" panose="020B0604020202020204" pitchFamily="34" charset="0"/>
            </a:endParaRPr>
          </a:p>
        </p:txBody>
      </p:sp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7281863" y="6586538"/>
            <a:ext cx="1550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linearis</a:t>
            </a:r>
            <a:endParaRPr lang="en-US" altLang="en-US" sz="1300" b="1">
              <a:latin typeface="Arial" panose="020B0604020202020204" pitchFamily="34" charset="0"/>
            </a:endParaRPr>
          </a:p>
        </p:txBody>
      </p:sp>
      <p:sp>
        <p:nvSpPr>
          <p:cNvPr id="26629" name="Text Box 20"/>
          <p:cNvSpPr txBox="1">
            <a:spLocks noChangeArrowheads="1"/>
          </p:cNvSpPr>
          <p:nvPr/>
        </p:nvSpPr>
        <p:spPr bwMode="auto">
          <a:xfrm>
            <a:off x="3678238" y="6465888"/>
            <a:ext cx="1550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scabra</a:t>
            </a:r>
          </a:p>
        </p:txBody>
      </p:sp>
      <p:sp>
        <p:nvSpPr>
          <p:cNvPr id="26630" name="Text Box 21"/>
          <p:cNvSpPr txBox="1">
            <a:spLocks noChangeArrowheads="1"/>
          </p:cNvSpPr>
          <p:nvPr/>
        </p:nvSpPr>
        <p:spPr bwMode="auto">
          <a:xfrm>
            <a:off x="330200" y="5691188"/>
            <a:ext cx="19510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waialealae</a:t>
            </a:r>
          </a:p>
        </p:txBody>
      </p:sp>
      <p:sp>
        <p:nvSpPr>
          <p:cNvPr id="26631" name="Text Box 22"/>
          <p:cNvSpPr txBox="1">
            <a:spLocks noChangeArrowheads="1"/>
          </p:cNvSpPr>
          <p:nvPr/>
        </p:nvSpPr>
        <p:spPr bwMode="auto">
          <a:xfrm>
            <a:off x="1420813" y="3076575"/>
            <a:ext cx="12049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300" b="1" i="1">
                <a:latin typeface="Arial" panose="020B0604020202020204" pitchFamily="34" charset="0"/>
              </a:rPr>
              <a:t>Dubautia laxa</a:t>
            </a:r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5543550" y="402272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HAWAII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0.4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26633" name="Text Box 24"/>
          <p:cNvSpPr txBox="1">
            <a:spLocks noChangeArrowheads="1"/>
          </p:cNvSpPr>
          <p:nvPr/>
        </p:nvSpPr>
        <p:spPr bwMode="auto">
          <a:xfrm>
            <a:off x="3798888" y="3352800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OAHU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3.7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  <a:endParaRPr lang="en-US" altLang="en-US" sz="1200" b="1" i="1">
              <a:latin typeface="Arial" panose="020B0604020202020204" pitchFamily="34" charset="0"/>
            </a:endParaRPr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3092450" y="29622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KAUAI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5.1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</a:p>
        </p:txBody>
      </p:sp>
      <p:sp>
        <p:nvSpPr>
          <p:cNvPr id="26635" name="Text Box 26"/>
          <p:cNvSpPr txBox="1">
            <a:spLocks noChangeArrowheads="1"/>
          </p:cNvSpPr>
          <p:nvPr/>
        </p:nvSpPr>
        <p:spPr bwMode="auto">
          <a:xfrm>
            <a:off x="5211763" y="2911475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1.3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million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years</a:t>
            </a:r>
            <a:endParaRPr lang="en-US" altLang="en-US" sz="1200" b="1" i="1">
              <a:latin typeface="Arial" panose="020B0604020202020204" pitchFamily="34" charset="0"/>
            </a:endParaRP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4167188" y="2955925"/>
            <a:ext cx="7524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MOLOKAI</a:t>
            </a: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4895850" y="3079750"/>
            <a:ext cx="4175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MAUI</a:t>
            </a:r>
            <a:endParaRPr lang="en-US" altLang="en-US" sz="11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6638" name="Text Box 30"/>
          <p:cNvSpPr txBox="1">
            <a:spLocks noChangeArrowheads="1"/>
          </p:cNvSpPr>
          <p:nvPr/>
        </p:nvSpPr>
        <p:spPr bwMode="auto">
          <a:xfrm>
            <a:off x="4373563" y="3481388"/>
            <a:ext cx="473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200" b="1">
                <a:latin typeface="Arial" panose="020B0604020202020204" pitchFamily="34" charset="0"/>
              </a:rPr>
              <a:t>LANAI</a:t>
            </a:r>
            <a:endParaRPr lang="en-US" altLang="en-US" sz="11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6639" name="Rectangle 4"/>
          <p:cNvSpPr>
            <a:spLocks noChangeArrowheads="1"/>
          </p:cNvSpPr>
          <p:nvPr/>
        </p:nvSpPr>
        <p:spPr bwMode="auto">
          <a:xfrm>
            <a:off x="0" y="0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200" b="1">
                <a:solidFill>
                  <a:schemeClr val="tx2"/>
                </a:solidFill>
                <a:latin typeface="Geneva" charset="0"/>
              </a:rPr>
              <a:t>Examples of Adaptive Radiation: </a:t>
            </a:r>
            <a:r>
              <a:rPr lang="ja-JP" altLang="en-US" sz="2200" b="1">
                <a:solidFill>
                  <a:schemeClr val="tx2"/>
                </a:solidFill>
                <a:latin typeface="Geneva" charset="0"/>
              </a:rPr>
              <a:t>“</a:t>
            </a:r>
            <a:r>
              <a:rPr lang="en-US" altLang="ja-JP" sz="2200" b="1">
                <a:solidFill>
                  <a:schemeClr val="tx2"/>
                </a:solidFill>
                <a:latin typeface="Geneva" charset="0"/>
              </a:rPr>
              <a:t>Tarweeds</a:t>
            </a:r>
            <a:r>
              <a:rPr lang="ja-JP" altLang="en-US" sz="2200" b="1">
                <a:solidFill>
                  <a:schemeClr val="tx2"/>
                </a:solidFill>
                <a:latin typeface="Geneva" charset="0"/>
              </a:rPr>
              <a:t>”</a:t>
            </a:r>
            <a:r>
              <a:rPr lang="en-US" altLang="ja-JP" sz="2200" b="1">
                <a:solidFill>
                  <a:schemeClr val="tx2"/>
                </a:solidFill>
                <a:latin typeface="Geneva" charset="0"/>
              </a:rPr>
              <a:t> of Hawaiian Islands</a:t>
            </a:r>
            <a:endParaRPr lang="en-US" altLang="en-US" sz="2200" b="1">
              <a:solidFill>
                <a:schemeClr val="tx2"/>
              </a:solidFill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Macroevolution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= large scale evolution at &amp; above species level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endParaRPr lang="en-US" altLang="en-US" b="1" smtClean="0">
              <a:latin typeface="Helvetica" panose="020B0604020202020204" pitchFamily="34" charset="0"/>
            </a:endParaRPr>
          </a:p>
          <a:p>
            <a:r>
              <a:rPr lang="en-US" altLang="en-US" b="1" smtClean="0">
                <a:latin typeface="Helvetica" panose="020B0604020202020204" pitchFamily="34" charset="0"/>
              </a:rPr>
              <a:t>[</a:t>
            </a:r>
            <a:r>
              <a:rPr lang="en-US" altLang="en-US" sz="3600" b="1" smtClean="0">
                <a:latin typeface="Helvetica" panose="020B0604020202020204" pitchFamily="34" charset="0"/>
              </a:rPr>
              <a:t>Microevolution</a:t>
            </a:r>
            <a:r>
              <a:rPr lang="en-US" altLang="en-US" b="1" smtClean="0">
                <a:latin typeface="Helvetica" panose="020B0604020202020204" pitchFamily="34" charset="0"/>
              </a:rPr>
              <a:t> = small scale evolution at the population level.]</a:t>
            </a:r>
          </a:p>
        </p:txBody>
      </p:sp>
    </p:spTree>
    <p:extLst>
      <p:ext uri="{BB962C8B-B14F-4D97-AF65-F5344CB8AC3E}">
        <p14:creationId xmlns:p14="http://schemas.microsoft.com/office/powerpoint/2010/main" val="116335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Tempo of Speciation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1148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1) </a:t>
            </a:r>
            <a:r>
              <a:rPr lang="en-US" altLang="en-US" sz="3600" b="1" smtClean="0">
                <a:latin typeface="Helvetica" panose="020B0604020202020204" pitchFamily="34" charset="0"/>
              </a:rPr>
              <a:t>Gradualism</a:t>
            </a:r>
            <a:r>
              <a:rPr lang="en-US" altLang="en-US" b="1" smtClean="0">
                <a:latin typeface="Helvetica" panose="020B0604020202020204" pitchFamily="34" charset="0"/>
              </a:rPr>
              <a:t> (gradualistic speciation)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/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>= gradual, step-by-step evolutionary change</a:t>
            </a:r>
          </a:p>
        </p:txBody>
      </p:sp>
    </p:spTree>
    <p:extLst>
      <p:ext uri="{BB962C8B-B14F-4D97-AF65-F5344CB8AC3E}">
        <p14:creationId xmlns:p14="http://schemas.microsoft.com/office/powerpoint/2010/main" val="193429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Evolution of horses</a:t>
            </a:r>
          </a:p>
        </p:txBody>
      </p:sp>
      <p:pic>
        <p:nvPicPr>
          <p:cNvPr id="2969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619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9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Species showing very little evolutionary change:</a:t>
            </a:r>
          </a:p>
        </p:txBody>
      </p:sp>
      <p:sp>
        <p:nvSpPr>
          <p:cNvPr id="3072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smtClean="0">
                <a:latin typeface="Helvetica" panose="020B0604020202020204" pitchFamily="34" charset="0"/>
              </a:rPr>
              <a:t>E.g.: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Coelacanth (</a:t>
            </a:r>
            <a:r>
              <a:rPr lang="en-US" altLang="en-US" b="1" i="1" smtClean="0">
                <a:latin typeface="Helvetica" panose="020B0604020202020204" pitchFamily="34" charset="0"/>
              </a:rPr>
              <a:t>Latimeria</a:t>
            </a:r>
            <a:r>
              <a:rPr lang="en-US" altLang="en-US" b="1" smtClean="0">
                <a:latin typeface="Helvetica" panose="020B0604020202020204" pitchFamily="34" charset="0"/>
              </a:rPr>
              <a:t>) - 250 myr,  rediscovered 1938</a:t>
            </a:r>
          </a:p>
          <a:p>
            <a:pPr lvl="1">
              <a:lnSpc>
                <a:spcPct val="150000"/>
              </a:lnSpc>
            </a:pPr>
            <a:r>
              <a:rPr lang="en-US" altLang="en-US" b="1" smtClean="0">
                <a:latin typeface="Helvetica" panose="020B0604020202020204" pitchFamily="34" charset="0"/>
              </a:rPr>
              <a:t>Horseshoe crab</a:t>
            </a:r>
          </a:p>
          <a:p>
            <a:pPr lvl="1">
              <a:lnSpc>
                <a:spcPct val="150000"/>
              </a:lnSpc>
            </a:pPr>
            <a:r>
              <a:rPr lang="en-US" altLang="en-US" b="1" smtClean="0">
                <a:latin typeface="Helvetica" panose="020B0604020202020204" pitchFamily="34" charset="0"/>
              </a:rPr>
              <a:t>Dawn-Redwood Tree</a:t>
            </a:r>
            <a:r>
              <a:rPr lang="en-US" altLang="en-US" b="1" i="1" smtClean="0">
                <a:latin typeface="Helvetica" panose="020B0604020202020204" pitchFamily="34" charset="0"/>
              </a:rPr>
              <a:t> (Metasequoia)</a:t>
            </a:r>
            <a:endParaRPr lang="en-US" altLang="en-US" b="1" smtClean="0">
              <a:latin typeface="Helvetica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b="1" smtClean="0">
                <a:latin typeface="Helvetica" panose="020B0604020202020204" pitchFamily="34" charset="0"/>
              </a:rPr>
              <a:t>Maidenhair Tree</a:t>
            </a:r>
            <a:r>
              <a:rPr lang="en-US" altLang="en-US" b="1" i="1" smtClean="0">
                <a:latin typeface="Helvetica" panose="020B0604020202020204" pitchFamily="34" charset="0"/>
              </a:rPr>
              <a:t> (Ginkgo</a:t>
            </a:r>
            <a:r>
              <a:rPr lang="en-US" altLang="en-US" b="1" smtClean="0">
                <a:latin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246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Tempo of Speciation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067800" cy="4114800"/>
          </a:xfrm>
          <a:noFill/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 smtClean="0">
                <a:latin typeface="Helvetica" panose="020B0604020202020204" pitchFamily="34" charset="0"/>
              </a:rPr>
              <a:t>2) </a:t>
            </a:r>
            <a:r>
              <a:rPr lang="en-US" altLang="en-US" sz="3600" b="1" smtClean="0">
                <a:latin typeface="Helvetica" panose="020B0604020202020204" pitchFamily="34" charset="0"/>
              </a:rPr>
              <a:t>Punctuated Equilibrium</a:t>
            </a:r>
            <a:br>
              <a:rPr lang="en-US" altLang="en-US" sz="3600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/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>= rapid evolutionary change during speciation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>followed by relatively long periods of </a:t>
            </a:r>
            <a:r>
              <a:rPr lang="en-US" altLang="en-US" b="1" u="sng" smtClean="0">
                <a:latin typeface="Helvetica" panose="020B0604020202020204" pitchFamily="34" charset="0"/>
              </a:rPr>
              <a:t>stasis</a:t>
            </a:r>
            <a:r>
              <a:rPr lang="en-US" altLang="en-US" b="1" smtClean="0">
                <a:latin typeface="Helvetica" panose="020B0604020202020204" pitchFamily="34" charset="0"/>
              </a:rPr>
              <a:t> (no change).</a:t>
            </a:r>
          </a:p>
        </p:txBody>
      </p:sp>
    </p:spTree>
    <p:extLst>
      <p:ext uri="{BB962C8B-B14F-4D97-AF65-F5344CB8AC3E}">
        <p14:creationId xmlns:p14="http://schemas.microsoft.com/office/powerpoint/2010/main" val="7699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42783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4800" y="10668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Punctuated Equilibrium:</a:t>
            </a:r>
          </a:p>
        </p:txBody>
      </p:sp>
    </p:spTree>
    <p:extLst>
      <p:ext uri="{BB962C8B-B14F-4D97-AF65-F5344CB8AC3E}">
        <p14:creationId xmlns:p14="http://schemas.microsoft.com/office/powerpoint/2010/main" val="158888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Influenced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;</a:t>
            </a:r>
          </a:p>
          <a:p>
            <a:pPr>
              <a:buFontTx/>
              <a:buChar char="-"/>
            </a:pPr>
            <a:r>
              <a:rPr lang="tr-TR" dirty="0" smtClean="0"/>
              <a:t>Habitat: </a:t>
            </a:r>
            <a:r>
              <a:rPr lang="en-US" dirty="0"/>
              <a:t>the natural environment of an organism; place that is natural for the life and growth of an </a:t>
            </a:r>
            <a:r>
              <a:rPr lang="en-US" dirty="0" smtClean="0"/>
              <a:t>organism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, </a:t>
            </a:r>
            <a:r>
              <a:rPr lang="tr-TR" dirty="0" err="1" smtClean="0"/>
              <a:t>resource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/>
              <a:t>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4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683627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8100"/>
            <a:ext cx="5103812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04800" y="10668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>
                <a:solidFill>
                  <a:schemeClr val="tx2"/>
                </a:solidFill>
              </a:rPr>
              <a:t>Punctuated Equilibrium:</a:t>
            </a:r>
          </a:p>
        </p:txBody>
      </p:sp>
    </p:spTree>
    <p:extLst>
      <p:ext uri="{BB962C8B-B14F-4D97-AF65-F5344CB8AC3E}">
        <p14:creationId xmlns:p14="http://schemas.microsoft.com/office/powerpoint/2010/main" val="352817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How can rapid speciation </a:t>
            </a:r>
            <a:r>
              <a:rPr lang="en-US" altLang="en-US" sz="3600" b="1" smtClean="0">
                <a:latin typeface="Helvetica" panose="020B0604020202020204" pitchFamily="34" charset="0"/>
              </a:rPr>
              <a:t>(resulting in punctuated equilibrium) </a:t>
            </a:r>
            <a:r>
              <a:rPr lang="en-US" altLang="en-US" b="1" smtClean="0">
                <a:latin typeface="Helvetica" panose="020B0604020202020204" pitchFamily="34" charset="0"/>
              </a:rPr>
              <a:t>occur?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b="1" dirty="0">
                <a:latin typeface="Helvetica" charset="0"/>
                <a:ea typeface="ＭＳ Ｐゴシック" charset="0"/>
                <a:cs typeface="ＭＳ Ｐゴシック" charset="0"/>
              </a:rPr>
              <a:t>1) Founder principle</a:t>
            </a:r>
            <a:br>
              <a:rPr lang="en-US" sz="3600" b="1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latin typeface="Helvetica" charset="0"/>
                <a:ea typeface="ＭＳ Ｐゴシック" charset="0"/>
                <a:cs typeface="ＭＳ Ｐゴシック" charset="0"/>
              </a:rPr>
              <a:t> or population bottleneck</a:t>
            </a:r>
            <a:br>
              <a:rPr lang="en-US" sz="3600" b="1" dirty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2) Major environmental change, new niches open up.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- both can accelerate evolutionary change</a:t>
            </a:r>
          </a:p>
          <a:p>
            <a:pPr>
              <a:defRPr/>
            </a:pPr>
            <a:endParaRPr lang="en-US" b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6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How can rapid speciation occur?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 b="1" smtClean="0">
                <a:latin typeface="Helvetica" panose="020B0604020202020204" pitchFamily="34" charset="0"/>
              </a:rPr>
              <a:t>3) Major genetic change:</a:t>
            </a:r>
            <a:br>
              <a:rPr lang="en-US" altLang="en-US" sz="3600" b="1" smtClean="0">
                <a:latin typeface="Helvetica" panose="020B0604020202020204" pitchFamily="34" charset="0"/>
              </a:rPr>
            </a:br>
            <a:endParaRPr lang="en-US" altLang="en-US" b="1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4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534400" cy="83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b="1" smtClean="0">
                <a:latin typeface="Helvetica" panose="020B0604020202020204" pitchFamily="34" charset="0"/>
              </a:rPr>
              <a:t>E.g., Change in a gene that regulates development (homeotic / regulatory gene)</a:t>
            </a:r>
          </a:p>
        </p:txBody>
      </p:sp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66713" y="1319213"/>
            <a:ext cx="8548687" cy="5310187"/>
            <a:chOff x="296863" y="696913"/>
            <a:chExt cx="8548687" cy="5310187"/>
          </a:xfrm>
        </p:grpSpPr>
        <p:pic>
          <p:nvPicPr>
            <p:cNvPr id="36867" name="Picture 16" descr="25_22InsectBodyOrigin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89"/>
            <a:stretch>
              <a:fillRect/>
            </a:stretch>
          </p:blipFill>
          <p:spPr bwMode="auto">
            <a:xfrm>
              <a:off x="296863" y="696913"/>
              <a:ext cx="8548687" cy="531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 Box 7"/>
            <p:cNvSpPr txBox="1">
              <a:spLocks noChangeArrowheads="1"/>
            </p:cNvSpPr>
            <p:nvPr/>
          </p:nvSpPr>
          <p:spPr bwMode="auto">
            <a:xfrm>
              <a:off x="809625" y="717550"/>
              <a:ext cx="19161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latin typeface="Arial" panose="020B0604020202020204" pitchFamily="34" charset="0"/>
                </a:rPr>
                <a:t>Hox</a:t>
              </a:r>
              <a:r>
                <a:rPr lang="en-US" altLang="en-US" b="1">
                  <a:latin typeface="Arial" panose="020B0604020202020204" pitchFamily="34" charset="0"/>
                </a:rPr>
                <a:t> gene 6</a:t>
              </a:r>
            </a:p>
          </p:txBody>
        </p:sp>
        <p:sp>
          <p:nvSpPr>
            <p:cNvPr id="36869" name="Text Box 10"/>
            <p:cNvSpPr txBox="1">
              <a:spLocks noChangeArrowheads="1"/>
            </p:cNvSpPr>
            <p:nvPr/>
          </p:nvSpPr>
          <p:spPr bwMode="auto">
            <a:xfrm>
              <a:off x="3690938" y="723900"/>
              <a:ext cx="191611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latin typeface="Arial" panose="020B0604020202020204" pitchFamily="34" charset="0"/>
                </a:rPr>
                <a:t>Hox</a:t>
              </a:r>
              <a:r>
                <a:rPr lang="en-US" altLang="en-US" b="1">
                  <a:latin typeface="Arial" panose="020B0604020202020204" pitchFamily="34" charset="0"/>
                </a:rPr>
                <a:t> gene 7</a:t>
              </a:r>
            </a:p>
          </p:txBody>
        </p:sp>
        <p:sp>
          <p:nvSpPr>
            <p:cNvPr id="36870" name="Text Box 11"/>
            <p:cNvSpPr txBox="1">
              <a:spLocks noChangeArrowheads="1"/>
            </p:cNvSpPr>
            <p:nvPr/>
          </p:nvSpPr>
          <p:spPr bwMode="auto">
            <a:xfrm>
              <a:off x="6545263" y="730250"/>
              <a:ext cx="191611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latin typeface="Arial" panose="020B0604020202020204" pitchFamily="34" charset="0"/>
                </a:rPr>
                <a:t>Hox</a:t>
              </a:r>
              <a:r>
                <a:rPr lang="en-US" altLang="en-US" b="1">
                  <a:latin typeface="Arial" panose="020B0604020202020204" pitchFamily="34" charset="0"/>
                </a:rPr>
                <a:t> gene 8</a:t>
              </a:r>
            </a:p>
          </p:txBody>
        </p:sp>
        <p:sp>
          <p:nvSpPr>
            <p:cNvPr id="36871" name="Text Box 12"/>
            <p:cNvSpPr txBox="1">
              <a:spLocks noChangeArrowheads="1"/>
            </p:cNvSpPr>
            <p:nvPr/>
          </p:nvSpPr>
          <p:spPr bwMode="auto">
            <a:xfrm>
              <a:off x="2085975" y="2381250"/>
              <a:ext cx="2209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>
                  <a:latin typeface="Arial" panose="020B0604020202020204" pitchFamily="34" charset="0"/>
                </a:rPr>
                <a:t>About 400 mya</a:t>
              </a:r>
            </a:p>
          </p:txBody>
        </p:sp>
        <p:sp>
          <p:nvSpPr>
            <p:cNvPr id="36872" name="Text Box 13"/>
            <p:cNvSpPr txBox="1">
              <a:spLocks noChangeArrowheads="1"/>
            </p:cNvSpPr>
            <p:nvPr/>
          </p:nvSpPr>
          <p:spPr bwMode="auto">
            <a:xfrm>
              <a:off x="1733550" y="5672138"/>
              <a:ext cx="18145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latin typeface="Arial" panose="020B0604020202020204" pitchFamily="34" charset="0"/>
                </a:rPr>
                <a:t>Drosophila</a:t>
              </a:r>
            </a:p>
          </p:txBody>
        </p:sp>
        <p:sp>
          <p:nvSpPr>
            <p:cNvPr id="36873" name="Text Box 14"/>
            <p:cNvSpPr txBox="1">
              <a:spLocks noChangeArrowheads="1"/>
            </p:cNvSpPr>
            <p:nvPr/>
          </p:nvSpPr>
          <p:spPr bwMode="auto">
            <a:xfrm>
              <a:off x="5970588" y="5667375"/>
              <a:ext cx="12477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latin typeface="Arial" panose="020B0604020202020204" pitchFamily="34" charset="0"/>
                </a:rPr>
                <a:t>Artemia</a:t>
              </a:r>
            </a:p>
          </p:txBody>
        </p:sp>
        <p:sp>
          <p:nvSpPr>
            <p:cNvPr id="36874" name="Text Box 15"/>
            <p:cNvSpPr txBox="1">
              <a:spLocks noChangeArrowheads="1"/>
            </p:cNvSpPr>
            <p:nvPr/>
          </p:nvSpPr>
          <p:spPr bwMode="auto">
            <a:xfrm>
              <a:off x="4227513" y="1274763"/>
              <a:ext cx="6873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b="1" i="1">
                  <a:solidFill>
                    <a:schemeClr val="bg1"/>
                  </a:solidFill>
                  <a:latin typeface="Arial" panose="020B0604020202020204" pitchFamily="34" charset="0"/>
                </a:rPr>
                <a:t>Ubx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39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Heterochrony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= change in the rate or timing of development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/>
            </a:r>
            <a:br>
              <a:rPr lang="en-US" altLang="en-US" b="1" smtClean="0">
                <a:latin typeface="Helvetica" panose="020B0604020202020204" pitchFamily="34" charset="0"/>
              </a:rPr>
            </a:br>
            <a:endParaRPr lang="en-US" altLang="en-US" b="1" smtClean="0">
              <a:latin typeface="Helvetica" panose="020B0604020202020204" pitchFamily="34" charset="0"/>
            </a:endParaRPr>
          </a:p>
          <a:p>
            <a:r>
              <a:rPr lang="en-US" altLang="en-US" sz="3600" b="1" smtClean="0">
                <a:latin typeface="Helvetica" panose="020B0604020202020204" pitchFamily="34" charset="0"/>
              </a:rPr>
              <a:t>Neotony</a:t>
            </a:r>
            <a:r>
              <a:rPr lang="en-US" altLang="en-US" b="1" smtClean="0">
                <a:latin typeface="Helvetica" panose="020B0604020202020204" pitchFamily="34" charset="0"/>
              </a:rPr>
              <a:t> = type of heterochrony: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> </a:t>
            </a:r>
            <a:r>
              <a:rPr lang="en-US" altLang="en-US" b="1" u="sng" smtClean="0">
                <a:latin typeface="Helvetica" panose="020B0604020202020204" pitchFamily="34" charset="0"/>
              </a:rPr>
              <a:t>decrease</a:t>
            </a:r>
            <a:r>
              <a:rPr lang="en-US" altLang="en-US" b="1" smtClean="0">
                <a:latin typeface="Helvetica" panose="020B0604020202020204" pitchFamily="34" charset="0"/>
              </a:rPr>
              <a:t> in </a:t>
            </a:r>
            <a:r>
              <a:rPr lang="en-US" altLang="en-US" b="1" u="sng" smtClean="0">
                <a:latin typeface="Helvetica" panose="020B0604020202020204" pitchFamily="34" charset="0"/>
              </a:rPr>
              <a:t>rate</a:t>
            </a:r>
            <a:r>
              <a:rPr lang="en-US" altLang="en-US" b="1" smtClean="0">
                <a:latin typeface="Helvetica" panose="020B0604020202020204" pitchFamily="34" charset="0"/>
              </a:rPr>
              <a:t>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259957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2"/>
          <p:cNvSpPr>
            <a:spLocks noChangeShapeType="1"/>
          </p:cNvSpPr>
          <p:nvPr/>
        </p:nvSpPr>
        <p:spPr bwMode="auto">
          <a:xfrm>
            <a:off x="1530350" y="1911350"/>
            <a:ext cx="5702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1266825" y="1631950"/>
            <a:ext cx="7038975" cy="5302250"/>
            <a:chOff x="798" y="688"/>
            <a:chExt cx="4434" cy="3340"/>
          </a:xfrm>
        </p:grpSpPr>
        <p:sp>
          <p:nvSpPr>
            <p:cNvPr id="38931" name="Freeform 4"/>
            <p:cNvSpPr>
              <a:spLocks/>
            </p:cNvSpPr>
            <p:nvPr/>
          </p:nvSpPr>
          <p:spPr bwMode="auto">
            <a:xfrm>
              <a:off x="941" y="688"/>
              <a:ext cx="1" cy="2607"/>
            </a:xfrm>
            <a:custGeom>
              <a:avLst/>
              <a:gdLst>
                <a:gd name="T0" fmla="*/ 0 w 1"/>
                <a:gd name="T1" fmla="*/ 0 h 2607"/>
                <a:gd name="T2" fmla="*/ 0 w 1"/>
                <a:gd name="T3" fmla="*/ 0 h 2607"/>
                <a:gd name="T4" fmla="*/ 0 w 1"/>
                <a:gd name="T5" fmla="*/ 2606 h 2607"/>
                <a:gd name="T6" fmla="*/ 0 60000 65536"/>
                <a:gd name="T7" fmla="*/ 0 60000 65536"/>
                <a:gd name="T8" fmla="*/ 0 60000 65536"/>
                <a:gd name="T9" fmla="*/ 0 w 1"/>
                <a:gd name="T10" fmla="*/ 0 h 2607"/>
                <a:gd name="T11" fmla="*/ 1 w 1"/>
                <a:gd name="T12" fmla="*/ 2607 h 26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07">
                  <a:moveTo>
                    <a:pt x="0" y="0"/>
                  </a:moveTo>
                  <a:lnTo>
                    <a:pt x="0" y="0"/>
                  </a:lnTo>
                  <a:lnTo>
                    <a:pt x="0" y="260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Freeform 5"/>
            <p:cNvSpPr>
              <a:spLocks/>
            </p:cNvSpPr>
            <p:nvPr/>
          </p:nvSpPr>
          <p:spPr bwMode="auto">
            <a:xfrm>
              <a:off x="941" y="688"/>
              <a:ext cx="1" cy="2607"/>
            </a:xfrm>
            <a:custGeom>
              <a:avLst/>
              <a:gdLst>
                <a:gd name="T0" fmla="*/ 0 w 1"/>
                <a:gd name="T1" fmla="*/ 0 h 2607"/>
                <a:gd name="T2" fmla="*/ 0 w 1"/>
                <a:gd name="T3" fmla="*/ 0 h 2607"/>
                <a:gd name="T4" fmla="*/ 0 w 1"/>
                <a:gd name="T5" fmla="*/ 2606 h 2607"/>
                <a:gd name="T6" fmla="*/ 0 60000 65536"/>
                <a:gd name="T7" fmla="*/ 0 60000 65536"/>
                <a:gd name="T8" fmla="*/ 0 60000 65536"/>
                <a:gd name="T9" fmla="*/ 0 w 1"/>
                <a:gd name="T10" fmla="*/ 0 h 2607"/>
                <a:gd name="T11" fmla="*/ 1 w 1"/>
                <a:gd name="T12" fmla="*/ 2607 h 26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07">
                  <a:moveTo>
                    <a:pt x="0" y="0"/>
                  </a:moveTo>
                  <a:lnTo>
                    <a:pt x="0" y="0"/>
                  </a:lnTo>
                  <a:lnTo>
                    <a:pt x="0" y="260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Freeform 6"/>
            <p:cNvSpPr>
              <a:spLocks/>
            </p:cNvSpPr>
            <p:nvPr/>
          </p:nvSpPr>
          <p:spPr bwMode="auto">
            <a:xfrm>
              <a:off x="893" y="3222"/>
              <a:ext cx="4339" cy="1"/>
            </a:xfrm>
            <a:custGeom>
              <a:avLst/>
              <a:gdLst>
                <a:gd name="T0" fmla="*/ 0 w 4339"/>
                <a:gd name="T1" fmla="*/ 0 h 1"/>
                <a:gd name="T2" fmla="*/ 0 w 4339"/>
                <a:gd name="T3" fmla="*/ 0 h 1"/>
                <a:gd name="T4" fmla="*/ 4338 w 4339"/>
                <a:gd name="T5" fmla="*/ 0 h 1"/>
                <a:gd name="T6" fmla="*/ 0 60000 65536"/>
                <a:gd name="T7" fmla="*/ 0 60000 65536"/>
                <a:gd name="T8" fmla="*/ 0 60000 65536"/>
                <a:gd name="T9" fmla="*/ 0 w 4339"/>
                <a:gd name="T10" fmla="*/ 0 h 1"/>
                <a:gd name="T11" fmla="*/ 4339 w 43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9" h="1">
                  <a:moveTo>
                    <a:pt x="0" y="0"/>
                  </a:moveTo>
                  <a:lnTo>
                    <a:pt x="0" y="0"/>
                  </a:lnTo>
                  <a:lnTo>
                    <a:pt x="4338" y="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7"/>
            <p:cNvSpPr>
              <a:spLocks/>
            </p:cNvSpPr>
            <p:nvPr/>
          </p:nvSpPr>
          <p:spPr bwMode="auto">
            <a:xfrm>
              <a:off x="893" y="3222"/>
              <a:ext cx="4339" cy="1"/>
            </a:xfrm>
            <a:custGeom>
              <a:avLst/>
              <a:gdLst>
                <a:gd name="T0" fmla="*/ 0 w 4339"/>
                <a:gd name="T1" fmla="*/ 0 h 1"/>
                <a:gd name="T2" fmla="*/ 0 w 4339"/>
                <a:gd name="T3" fmla="*/ 0 h 1"/>
                <a:gd name="T4" fmla="*/ 4338 w 4339"/>
                <a:gd name="T5" fmla="*/ 0 h 1"/>
                <a:gd name="T6" fmla="*/ 0 60000 65536"/>
                <a:gd name="T7" fmla="*/ 0 60000 65536"/>
                <a:gd name="T8" fmla="*/ 0 60000 65536"/>
                <a:gd name="T9" fmla="*/ 0 w 4339"/>
                <a:gd name="T10" fmla="*/ 0 h 1"/>
                <a:gd name="T11" fmla="*/ 4339 w 433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9" h="1">
                  <a:moveTo>
                    <a:pt x="0" y="0"/>
                  </a:moveTo>
                  <a:lnTo>
                    <a:pt x="0" y="0"/>
                  </a:lnTo>
                  <a:lnTo>
                    <a:pt x="4338" y="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Rectangle 8"/>
            <p:cNvSpPr>
              <a:spLocks noChangeArrowheads="1"/>
            </p:cNvSpPr>
            <p:nvPr/>
          </p:nvSpPr>
          <p:spPr bwMode="auto">
            <a:xfrm>
              <a:off x="798" y="3280"/>
              <a:ext cx="25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600" b="1">
                  <a:solidFill>
                    <a:srgbClr val="000000"/>
                  </a:solidFill>
                  <a:latin typeface="Times" panose="02020603050405020304" pitchFamily="18" charset="0"/>
                </a:rPr>
                <a:t>å</a:t>
              </a:r>
            </a:p>
            <a:p>
              <a:endParaRPr lang="en-US" altLang="en-US" sz="3600" b="1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8936" name="Rectangle 9"/>
            <p:cNvSpPr>
              <a:spLocks noChangeArrowheads="1"/>
            </p:cNvSpPr>
            <p:nvPr/>
          </p:nvSpPr>
          <p:spPr bwMode="auto">
            <a:xfrm>
              <a:off x="833" y="3318"/>
              <a:ext cx="152" cy="81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37" name="Rectangle 10"/>
            <p:cNvSpPr>
              <a:spLocks noChangeArrowheads="1"/>
            </p:cNvSpPr>
            <p:nvPr/>
          </p:nvSpPr>
          <p:spPr bwMode="auto">
            <a:xfrm>
              <a:off x="4475" y="3280"/>
              <a:ext cx="27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600" b="1">
                  <a:solidFill>
                    <a:srgbClr val="000000"/>
                  </a:solidFill>
                  <a:latin typeface="Times" panose="02020603050405020304" pitchFamily="18" charset="0"/>
                </a:rPr>
                <a:t>ß</a:t>
              </a:r>
            </a:p>
            <a:p>
              <a:endParaRPr lang="en-US" altLang="en-US" sz="3600" b="1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38938" name="Freeform 11"/>
            <p:cNvSpPr>
              <a:spLocks/>
            </p:cNvSpPr>
            <p:nvPr/>
          </p:nvSpPr>
          <p:spPr bwMode="auto">
            <a:xfrm>
              <a:off x="4594" y="3234"/>
              <a:ext cx="1" cy="61"/>
            </a:xfrm>
            <a:custGeom>
              <a:avLst/>
              <a:gdLst>
                <a:gd name="T0" fmla="*/ 0 w 1"/>
                <a:gd name="T1" fmla="*/ 0 h 61"/>
                <a:gd name="T2" fmla="*/ 0 w 1"/>
                <a:gd name="T3" fmla="*/ 0 h 61"/>
                <a:gd name="T4" fmla="*/ 0 w 1"/>
                <a:gd name="T5" fmla="*/ 60 h 61"/>
                <a:gd name="T6" fmla="*/ 0 60000 65536"/>
                <a:gd name="T7" fmla="*/ 0 60000 65536"/>
                <a:gd name="T8" fmla="*/ 0 60000 65536"/>
                <a:gd name="T9" fmla="*/ 0 w 1"/>
                <a:gd name="T10" fmla="*/ 0 h 61"/>
                <a:gd name="T11" fmla="*/ 1 w 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1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12"/>
            <p:cNvSpPr>
              <a:spLocks/>
            </p:cNvSpPr>
            <p:nvPr/>
          </p:nvSpPr>
          <p:spPr bwMode="auto">
            <a:xfrm>
              <a:off x="4594" y="3234"/>
              <a:ext cx="1" cy="61"/>
            </a:xfrm>
            <a:custGeom>
              <a:avLst/>
              <a:gdLst>
                <a:gd name="T0" fmla="*/ 0 w 1"/>
                <a:gd name="T1" fmla="*/ 0 h 61"/>
                <a:gd name="T2" fmla="*/ 0 w 1"/>
                <a:gd name="T3" fmla="*/ 0 h 61"/>
                <a:gd name="T4" fmla="*/ 0 w 1"/>
                <a:gd name="T5" fmla="*/ 60 h 61"/>
                <a:gd name="T6" fmla="*/ 0 60000 65536"/>
                <a:gd name="T7" fmla="*/ 0 60000 65536"/>
                <a:gd name="T8" fmla="*/ 0 60000 65536"/>
                <a:gd name="T9" fmla="*/ 0 w 1"/>
                <a:gd name="T10" fmla="*/ 0 h 61"/>
                <a:gd name="T11" fmla="*/ 1 w 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1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5" name="Freeform 13"/>
          <p:cNvSpPr>
            <a:spLocks/>
          </p:cNvSpPr>
          <p:nvPr/>
        </p:nvSpPr>
        <p:spPr bwMode="auto">
          <a:xfrm>
            <a:off x="1787525" y="1905000"/>
            <a:ext cx="5513388" cy="3243263"/>
          </a:xfrm>
          <a:custGeom>
            <a:avLst/>
            <a:gdLst>
              <a:gd name="T0" fmla="*/ 0 w 3473"/>
              <a:gd name="T1" fmla="*/ 2147483647 h 2043"/>
              <a:gd name="T2" fmla="*/ 0 w 3473"/>
              <a:gd name="T3" fmla="*/ 2147483647 h 2043"/>
              <a:gd name="T4" fmla="*/ 2147483647 w 3473"/>
              <a:gd name="T5" fmla="*/ 0 h 2043"/>
              <a:gd name="T6" fmla="*/ 0 60000 65536"/>
              <a:gd name="T7" fmla="*/ 0 60000 65536"/>
              <a:gd name="T8" fmla="*/ 0 60000 65536"/>
              <a:gd name="T9" fmla="*/ 0 w 3473"/>
              <a:gd name="T10" fmla="*/ 0 h 2043"/>
              <a:gd name="T11" fmla="*/ 3473 w 3473"/>
              <a:gd name="T12" fmla="*/ 2043 h 20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3" h="2043">
                <a:moveTo>
                  <a:pt x="0" y="2042"/>
                </a:moveTo>
                <a:lnTo>
                  <a:pt x="0" y="2042"/>
                </a:lnTo>
                <a:lnTo>
                  <a:pt x="3472" y="0"/>
                </a:lnTo>
              </a:path>
            </a:pathLst>
          </a:custGeom>
          <a:noFill/>
          <a:ln w="50800" cap="rnd">
            <a:solidFill>
              <a:srgbClr val="00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Freeform 14"/>
          <p:cNvSpPr>
            <a:spLocks/>
          </p:cNvSpPr>
          <p:nvPr/>
        </p:nvSpPr>
        <p:spPr bwMode="auto">
          <a:xfrm>
            <a:off x="1752600" y="1911350"/>
            <a:ext cx="5513388" cy="3243263"/>
          </a:xfrm>
          <a:custGeom>
            <a:avLst/>
            <a:gdLst>
              <a:gd name="T0" fmla="*/ 0 w 3473"/>
              <a:gd name="T1" fmla="*/ 2147483647 h 2043"/>
              <a:gd name="T2" fmla="*/ 0 w 3473"/>
              <a:gd name="T3" fmla="*/ 2147483647 h 2043"/>
              <a:gd name="T4" fmla="*/ 2147483647 w 3473"/>
              <a:gd name="T5" fmla="*/ 0 h 2043"/>
              <a:gd name="T6" fmla="*/ 0 60000 65536"/>
              <a:gd name="T7" fmla="*/ 0 60000 65536"/>
              <a:gd name="T8" fmla="*/ 0 60000 65536"/>
              <a:gd name="T9" fmla="*/ 0 w 3473"/>
              <a:gd name="T10" fmla="*/ 0 h 2043"/>
              <a:gd name="T11" fmla="*/ 3473 w 3473"/>
              <a:gd name="T12" fmla="*/ 2043 h 20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73" h="2043">
                <a:moveTo>
                  <a:pt x="0" y="2042"/>
                </a:moveTo>
                <a:lnTo>
                  <a:pt x="0" y="2042"/>
                </a:lnTo>
                <a:lnTo>
                  <a:pt x="3472" y="0"/>
                </a:lnTo>
              </a:path>
            </a:pathLst>
          </a:custGeom>
          <a:noFill/>
          <a:ln w="50800" cap="rnd">
            <a:solidFill>
              <a:srgbClr val="00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Freeform 15"/>
          <p:cNvSpPr>
            <a:spLocks/>
          </p:cNvSpPr>
          <p:nvPr/>
        </p:nvSpPr>
        <p:spPr bwMode="auto">
          <a:xfrm>
            <a:off x="1806575" y="3525838"/>
            <a:ext cx="5494338" cy="1755775"/>
          </a:xfrm>
          <a:custGeom>
            <a:avLst/>
            <a:gdLst>
              <a:gd name="T0" fmla="*/ 0 w 3461"/>
              <a:gd name="T1" fmla="*/ 2147483647 h 1106"/>
              <a:gd name="T2" fmla="*/ 0 w 3461"/>
              <a:gd name="T3" fmla="*/ 2147483647 h 1106"/>
              <a:gd name="T4" fmla="*/ 2147483647 w 3461"/>
              <a:gd name="T5" fmla="*/ 0 h 1106"/>
              <a:gd name="T6" fmla="*/ 0 60000 65536"/>
              <a:gd name="T7" fmla="*/ 0 60000 65536"/>
              <a:gd name="T8" fmla="*/ 0 60000 65536"/>
              <a:gd name="T9" fmla="*/ 0 w 3461"/>
              <a:gd name="T10" fmla="*/ 0 h 1106"/>
              <a:gd name="T11" fmla="*/ 3461 w 3461"/>
              <a:gd name="T12" fmla="*/ 1106 h 1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1" h="1106">
                <a:moveTo>
                  <a:pt x="0" y="1105"/>
                </a:moveTo>
                <a:lnTo>
                  <a:pt x="0" y="1105"/>
                </a:lnTo>
                <a:lnTo>
                  <a:pt x="3460" y="0"/>
                </a:lnTo>
              </a:path>
            </a:pathLst>
          </a:custGeom>
          <a:noFill/>
          <a:ln w="50800" cap="rnd">
            <a:solidFill>
              <a:srgbClr val="E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Freeform 16"/>
          <p:cNvSpPr>
            <a:spLocks/>
          </p:cNvSpPr>
          <p:nvPr/>
        </p:nvSpPr>
        <p:spPr bwMode="auto">
          <a:xfrm>
            <a:off x="1806575" y="3525838"/>
            <a:ext cx="5494338" cy="1755775"/>
          </a:xfrm>
          <a:custGeom>
            <a:avLst/>
            <a:gdLst>
              <a:gd name="T0" fmla="*/ 0 w 3461"/>
              <a:gd name="T1" fmla="*/ 2147483647 h 1106"/>
              <a:gd name="T2" fmla="*/ 0 w 3461"/>
              <a:gd name="T3" fmla="*/ 2147483647 h 1106"/>
              <a:gd name="T4" fmla="*/ 2147483647 w 3461"/>
              <a:gd name="T5" fmla="*/ 0 h 1106"/>
              <a:gd name="T6" fmla="*/ 0 60000 65536"/>
              <a:gd name="T7" fmla="*/ 0 60000 65536"/>
              <a:gd name="T8" fmla="*/ 0 60000 65536"/>
              <a:gd name="T9" fmla="*/ 0 w 3461"/>
              <a:gd name="T10" fmla="*/ 0 h 1106"/>
              <a:gd name="T11" fmla="*/ 3461 w 3461"/>
              <a:gd name="T12" fmla="*/ 1106 h 1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1" h="1106">
                <a:moveTo>
                  <a:pt x="0" y="1105"/>
                </a:moveTo>
                <a:lnTo>
                  <a:pt x="0" y="1105"/>
                </a:lnTo>
                <a:lnTo>
                  <a:pt x="3460" y="0"/>
                </a:lnTo>
              </a:path>
            </a:pathLst>
          </a:custGeom>
          <a:noFill/>
          <a:ln w="50800" cap="rnd">
            <a:solidFill>
              <a:srgbClr val="E1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Rectangle 17"/>
          <p:cNvSpPr>
            <a:spLocks noChangeArrowheads="1"/>
          </p:cNvSpPr>
          <p:nvPr/>
        </p:nvSpPr>
        <p:spPr bwMode="auto">
          <a:xfrm>
            <a:off x="7275513" y="1552575"/>
            <a:ext cx="1527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0CCCC"/>
                </a:solidFill>
                <a:latin typeface="Times" panose="02020603050405020304" pitchFamily="18" charset="0"/>
              </a:rPr>
              <a:t>Chimp</a:t>
            </a:r>
          </a:p>
          <a:p>
            <a:endParaRPr lang="en-US" altLang="en-US" sz="3600" b="1">
              <a:solidFill>
                <a:srgbClr val="00CCCC"/>
              </a:solidFill>
              <a:latin typeface="Times" panose="02020603050405020304" pitchFamily="18" charset="0"/>
            </a:endParaRPr>
          </a:p>
        </p:txBody>
      </p:sp>
      <p:sp>
        <p:nvSpPr>
          <p:cNvPr id="38920" name="Rectangle 18"/>
          <p:cNvSpPr>
            <a:spLocks noChangeArrowheads="1"/>
          </p:cNvSpPr>
          <p:nvPr/>
        </p:nvSpPr>
        <p:spPr bwMode="auto">
          <a:xfrm>
            <a:off x="7275513" y="3154363"/>
            <a:ext cx="1654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E10000"/>
                </a:solidFill>
                <a:latin typeface="Times" panose="02020603050405020304" pitchFamily="18" charset="0"/>
              </a:rPr>
              <a:t>Human</a:t>
            </a:r>
          </a:p>
          <a:p>
            <a:endParaRPr lang="en-US" altLang="en-US" sz="3600" b="1">
              <a:solidFill>
                <a:srgbClr val="E10000"/>
              </a:solidFill>
              <a:latin typeface="Times" panose="02020603050405020304" pitchFamily="18" charset="0"/>
            </a:endParaRPr>
          </a:p>
        </p:txBody>
      </p:sp>
      <p:grpSp>
        <p:nvGrpSpPr>
          <p:cNvPr id="38921" name="Group 19"/>
          <p:cNvGrpSpPr>
            <a:grpSpLocks/>
          </p:cNvGrpSpPr>
          <p:nvPr/>
        </p:nvGrpSpPr>
        <p:grpSpPr bwMode="auto">
          <a:xfrm>
            <a:off x="4586288" y="4392613"/>
            <a:ext cx="2493962" cy="1187450"/>
            <a:chOff x="2889" y="2427"/>
            <a:chExt cx="1571" cy="748"/>
          </a:xfrm>
        </p:grpSpPr>
        <p:sp>
          <p:nvSpPr>
            <p:cNvPr id="38929" name="Rectangle 20"/>
            <p:cNvSpPr>
              <a:spLocks noChangeArrowheads="1"/>
            </p:cNvSpPr>
            <p:nvPr/>
          </p:nvSpPr>
          <p:spPr bwMode="auto">
            <a:xfrm>
              <a:off x="2889" y="2427"/>
              <a:ext cx="93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600" b="1">
                  <a:solidFill>
                    <a:srgbClr val="000000"/>
                  </a:solidFill>
                  <a:latin typeface="Times" panose="02020603050405020304" pitchFamily="18" charset="0"/>
                </a:rPr>
                <a:t>NEOT</a:t>
              </a:r>
            </a:p>
          </p:txBody>
        </p:sp>
        <p:sp>
          <p:nvSpPr>
            <p:cNvPr id="38930" name="Rectangle 21"/>
            <p:cNvSpPr>
              <a:spLocks noChangeArrowheads="1"/>
            </p:cNvSpPr>
            <p:nvPr/>
          </p:nvSpPr>
          <p:spPr bwMode="auto">
            <a:xfrm>
              <a:off x="3706" y="2427"/>
              <a:ext cx="75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3600" b="1">
                  <a:solidFill>
                    <a:srgbClr val="000000"/>
                  </a:solidFill>
                  <a:latin typeface="Times" panose="02020603050405020304" pitchFamily="18" charset="0"/>
                </a:rPr>
                <a:t>ONY</a:t>
              </a:r>
            </a:p>
            <a:p>
              <a:endParaRPr lang="en-US" altLang="en-US" sz="3600" b="1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38922" name="Rectangle 22"/>
          <p:cNvSpPr>
            <a:spLocks noChangeArrowheads="1"/>
          </p:cNvSpPr>
          <p:nvPr/>
        </p:nvSpPr>
        <p:spPr bwMode="auto">
          <a:xfrm>
            <a:off x="255588" y="3011488"/>
            <a:ext cx="12096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  <a:latin typeface="Times" panose="02020603050405020304" pitchFamily="18" charset="0"/>
              </a:rPr>
              <a:t>Feature</a:t>
            </a:r>
          </a:p>
          <a:p>
            <a:endParaRPr lang="en-US" altLang="en-US" sz="27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38923" name="Group 23"/>
          <p:cNvGrpSpPr>
            <a:grpSpLocks/>
          </p:cNvGrpSpPr>
          <p:nvPr/>
        </p:nvGrpSpPr>
        <p:grpSpPr bwMode="auto">
          <a:xfrm>
            <a:off x="3325813" y="5889625"/>
            <a:ext cx="3081337" cy="911225"/>
            <a:chOff x="2095" y="3370"/>
            <a:chExt cx="1941" cy="574"/>
          </a:xfrm>
        </p:grpSpPr>
        <p:sp>
          <p:nvSpPr>
            <p:cNvPr id="38926" name="Rectangle 24"/>
            <p:cNvSpPr>
              <a:spLocks noChangeArrowheads="1"/>
            </p:cNvSpPr>
            <p:nvPr/>
          </p:nvSpPr>
          <p:spPr bwMode="auto">
            <a:xfrm>
              <a:off x="2095" y="3370"/>
              <a:ext cx="148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700">
                  <a:solidFill>
                    <a:srgbClr val="000000"/>
                  </a:solidFill>
                  <a:latin typeface="Times" panose="02020603050405020304" pitchFamily="18" charset="0"/>
                </a:rPr>
                <a:t>Developmental </a:t>
              </a:r>
            </a:p>
          </p:txBody>
        </p:sp>
        <p:sp>
          <p:nvSpPr>
            <p:cNvPr id="38927" name="Rectangle 25"/>
            <p:cNvSpPr>
              <a:spLocks noChangeArrowheads="1"/>
            </p:cNvSpPr>
            <p:nvPr/>
          </p:nvSpPr>
          <p:spPr bwMode="auto">
            <a:xfrm>
              <a:off x="3465" y="3370"/>
              <a:ext cx="24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700">
                  <a:solidFill>
                    <a:srgbClr val="000000"/>
                  </a:solidFill>
                  <a:latin typeface="Times" panose="02020603050405020304" pitchFamily="18" charset="0"/>
                </a:rPr>
                <a:t>T</a:t>
              </a:r>
            </a:p>
          </p:txBody>
        </p:sp>
        <p:sp>
          <p:nvSpPr>
            <p:cNvPr id="38928" name="Rectangle 26"/>
            <p:cNvSpPr>
              <a:spLocks noChangeArrowheads="1"/>
            </p:cNvSpPr>
            <p:nvPr/>
          </p:nvSpPr>
          <p:spPr bwMode="auto">
            <a:xfrm>
              <a:off x="3598" y="3370"/>
              <a:ext cx="438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700">
                  <a:solidFill>
                    <a:srgbClr val="000000"/>
                  </a:solidFill>
                  <a:latin typeface="Times" panose="02020603050405020304" pitchFamily="18" charset="0"/>
                </a:rPr>
                <a:t>ime</a:t>
              </a:r>
            </a:p>
            <a:p>
              <a:endParaRPr lang="en-US" altLang="en-US" sz="27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38924" name="Line 27"/>
          <p:cNvSpPr>
            <a:spLocks noChangeShapeType="1"/>
          </p:cNvSpPr>
          <p:nvPr/>
        </p:nvSpPr>
        <p:spPr bwMode="auto">
          <a:xfrm>
            <a:off x="1530350" y="3511550"/>
            <a:ext cx="5702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2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3200" b="1">
                <a:latin typeface="Helvetica" panose="020B0604020202020204" pitchFamily="34" charset="0"/>
              </a:rPr>
              <a:t>Many features of humans evolved by NEOTONY!</a:t>
            </a:r>
          </a:p>
        </p:txBody>
      </p:sp>
    </p:spTree>
    <p:extLst>
      <p:ext uri="{BB962C8B-B14F-4D97-AF65-F5344CB8AC3E}">
        <p14:creationId xmlns:p14="http://schemas.microsoft.com/office/powerpoint/2010/main" val="371964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8"/>
          <p:cNvSpPr>
            <a:spLocks noChangeArrowheads="1"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en-US" altLang="en-US" sz="3200" b="1">
                <a:latin typeface="Helvetica" panose="020B0604020202020204" pitchFamily="34" charset="0"/>
              </a:rPr>
              <a:t>Heterochrony - NEOTONY</a:t>
            </a:r>
          </a:p>
        </p:txBody>
      </p:sp>
      <p:pic>
        <p:nvPicPr>
          <p:cNvPr id="39938" name="Picture 17" descr="25_19bRelativeGrowthHead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>
            <a:fillRect/>
          </a:stretch>
        </p:blipFill>
        <p:spPr bwMode="auto">
          <a:xfrm>
            <a:off x="1855788" y="720725"/>
            <a:ext cx="6018212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947863" y="6310313"/>
            <a:ext cx="643413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Mature human adult resembles fetus of both.</a:t>
            </a:r>
          </a:p>
        </p:txBody>
      </p: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2439988" y="3108325"/>
            <a:ext cx="252571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Chimpanzee fetus</a:t>
            </a:r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5140325" y="3109913"/>
            <a:ext cx="26320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Chimpanzee adult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2720975" y="5811838"/>
            <a:ext cx="22320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Human fetus</a:t>
            </a:r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5416550" y="5800725"/>
            <a:ext cx="2432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900" b="1">
                <a:latin typeface="Arial" panose="020B0604020202020204" pitchFamily="34" charset="0"/>
              </a:rPr>
              <a:t>Human adult</a:t>
            </a:r>
          </a:p>
        </p:txBody>
      </p:sp>
    </p:spTree>
    <p:extLst>
      <p:ext uri="{BB962C8B-B14F-4D97-AF65-F5344CB8AC3E}">
        <p14:creationId xmlns:p14="http://schemas.microsoft.com/office/powerpoint/2010/main" val="405411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Extinction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  <a:noFill/>
        </p:spPr>
        <p:txBody>
          <a:bodyPr/>
          <a:lstStyle/>
          <a:p>
            <a:r>
              <a:rPr lang="ja-JP" altLang="en-US" b="1" smtClean="0">
                <a:latin typeface="Helvetica" panose="020B0604020202020204" pitchFamily="34" charset="0"/>
              </a:rPr>
              <a:t>“</a:t>
            </a:r>
            <a:r>
              <a:rPr lang="en-US" altLang="ja-JP" b="1" smtClean="0">
                <a:latin typeface="Helvetica" panose="020B0604020202020204" pitchFamily="34" charset="0"/>
              </a:rPr>
              <a:t>Opposite</a:t>
            </a:r>
            <a:r>
              <a:rPr lang="ja-JP" altLang="en-US" b="1" smtClean="0">
                <a:latin typeface="Helvetica" panose="020B0604020202020204" pitchFamily="34" charset="0"/>
              </a:rPr>
              <a:t>”</a:t>
            </a:r>
            <a:r>
              <a:rPr lang="en-US" altLang="ja-JP" b="1" smtClean="0">
                <a:latin typeface="Helvetica" panose="020B0604020202020204" pitchFamily="34" charset="0"/>
              </a:rPr>
              <a:t> of Speciation</a:t>
            </a:r>
            <a:br>
              <a:rPr lang="en-US" altLang="ja-JP" b="1" smtClean="0">
                <a:latin typeface="Helvetica" panose="020B0604020202020204" pitchFamily="34" charset="0"/>
              </a:rPr>
            </a:br>
            <a:endParaRPr lang="en-US" altLang="ja-JP" b="1" smtClean="0">
              <a:latin typeface="Helvetica" panose="020B0604020202020204" pitchFamily="34" charset="0"/>
            </a:endParaRPr>
          </a:p>
          <a:p>
            <a:r>
              <a:rPr lang="en-US" altLang="en-US" b="1" smtClean="0">
                <a:latin typeface="Helvetica" panose="020B0604020202020204" pitchFamily="34" charset="0"/>
              </a:rPr>
              <a:t>Over 99% of all species on earth are now extinct.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endParaRPr lang="en-US" altLang="en-US" b="1" smtClean="0">
              <a:latin typeface="Helvetica" panose="020B0604020202020204" pitchFamily="34" charset="0"/>
            </a:endParaRPr>
          </a:p>
          <a:p>
            <a:r>
              <a:rPr lang="en-US" altLang="en-US" b="1" smtClean="0">
                <a:latin typeface="Helvetica" panose="020B0604020202020204" pitchFamily="34" charset="0"/>
              </a:rPr>
              <a:t>E.g., 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ammonites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seed ferns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dinosaurs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Irish Elk</a:t>
            </a:r>
          </a:p>
          <a:p>
            <a:pPr lvl="1"/>
            <a:r>
              <a:rPr lang="en-US" altLang="en-US" b="1" smtClean="0">
                <a:latin typeface="Helvetica" panose="020B0604020202020204" pitchFamily="34" charset="0"/>
              </a:rPr>
              <a:t>dodo bird</a:t>
            </a:r>
          </a:p>
        </p:txBody>
      </p:sp>
    </p:spTree>
    <p:extLst>
      <p:ext uri="{BB962C8B-B14F-4D97-AF65-F5344CB8AC3E}">
        <p14:creationId xmlns:p14="http://schemas.microsoft.com/office/powerpoint/2010/main" val="355067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Extinction is a major driving force of evolution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  <a:noFill/>
        </p:spPr>
        <p:txBody>
          <a:bodyPr/>
          <a:lstStyle/>
          <a:p>
            <a:r>
              <a:rPr lang="en-US" altLang="en-US" b="1" smtClean="0">
                <a:latin typeface="Helvetica" panose="020B0604020202020204" pitchFamily="34" charset="0"/>
              </a:rPr>
              <a:t>How?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endParaRPr lang="en-US" altLang="en-US" b="1" smtClean="0">
              <a:latin typeface="Helvetica" panose="020B0604020202020204" pitchFamily="34" charset="0"/>
            </a:endParaRPr>
          </a:p>
          <a:p>
            <a:r>
              <a:rPr lang="en-US" altLang="en-US" b="1" smtClean="0">
                <a:latin typeface="Helvetica" panose="020B0604020202020204" pitchFamily="34" charset="0"/>
              </a:rPr>
              <a:t>Opens up new niches, </a:t>
            </a:r>
            <a:br>
              <a:rPr lang="en-US" altLang="en-US" b="1" smtClean="0">
                <a:latin typeface="Helvetica" panose="020B0604020202020204" pitchFamily="34" charset="0"/>
              </a:rPr>
            </a:br>
            <a:r>
              <a:rPr lang="en-US" altLang="en-US" b="1" smtClean="0">
                <a:latin typeface="Helvetica" panose="020B0604020202020204" pitchFamily="34" charset="0"/>
              </a:rPr>
              <a:t>by removing interspecific competition.</a:t>
            </a:r>
          </a:p>
        </p:txBody>
      </p:sp>
    </p:spTree>
    <p:extLst>
      <p:ext uri="{BB962C8B-B14F-4D97-AF65-F5344CB8AC3E}">
        <p14:creationId xmlns:p14="http://schemas.microsoft.com/office/powerpoint/2010/main" val="298422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Extinc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49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7655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</a:t>
            </a:fld>
            <a:endParaRPr lang="es-ES" altLang="tr-TR"/>
          </a:p>
        </p:txBody>
      </p:sp>
      <p:pic>
        <p:nvPicPr>
          <p:cNvPr id="5" name="Picture 2" descr="Grass lan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445"/>
            <a:ext cx="8229600" cy="61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95067" y="6501168"/>
            <a:ext cx="605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https://www.slideshare.net/bassantnour/habitat-71409435</a:t>
            </a:r>
          </a:p>
        </p:txBody>
      </p:sp>
    </p:spTree>
    <p:extLst>
      <p:ext uri="{BB962C8B-B14F-4D97-AF65-F5344CB8AC3E}">
        <p14:creationId xmlns:p14="http://schemas.microsoft.com/office/powerpoint/2010/main" val="2870014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50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32360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Species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databases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it </a:t>
            </a:r>
            <a:r>
              <a:rPr lang="tr-TR" dirty="0" err="1" smtClean="0"/>
              <a:t>differentiation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can talk </a:t>
            </a:r>
            <a:r>
              <a:rPr lang="tr-TR" dirty="0" err="1" smtClean="0"/>
              <a:t>about</a:t>
            </a:r>
            <a:r>
              <a:rPr lang="tr-TR" dirty="0"/>
              <a:t> </a:t>
            </a:r>
            <a:r>
              <a:rPr lang="tr-TR" dirty="0" smtClean="0"/>
              <a:t>3 </a:t>
            </a:r>
            <a:r>
              <a:rPr lang="tr-TR" dirty="0" err="1" smtClean="0"/>
              <a:t>kinds</a:t>
            </a:r>
            <a:r>
              <a:rPr lang="tr-TR" dirty="0" smtClean="0"/>
              <a:t> of </a:t>
            </a:r>
            <a:r>
              <a:rPr lang="tr-TR" dirty="0" err="1" smtClean="0"/>
              <a:t>species</a:t>
            </a:r>
            <a:r>
              <a:rPr lang="tr-TR" dirty="0" smtClean="0"/>
              <a:t>;</a:t>
            </a:r>
          </a:p>
          <a:p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Phylogenetic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Morphologic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51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55968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86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sz="1800" dirty="0" smtClean="0">
                <a:latin typeface="+mj-lt"/>
              </a:rPr>
              <a:t>1- </a:t>
            </a:r>
            <a:r>
              <a:rPr lang="en-US" sz="1800" dirty="0">
                <a:hlinkClick r:id="rId2"/>
              </a:rPr>
              <a:t>https://www.youtube.com/watch?v=ZouWWVyz9v8</a:t>
            </a:r>
            <a:endParaRPr lang="tr-TR" sz="1800" dirty="0"/>
          </a:p>
          <a:p>
            <a:pPr marL="0" indent="0">
              <a:buNone/>
            </a:pPr>
            <a:r>
              <a:rPr lang="tr-TR" sz="1800" dirty="0" smtClean="0"/>
              <a:t>2-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www.climatedata.info/forcing/albedo/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3- </a:t>
            </a:r>
            <a:r>
              <a:rPr lang="en-US" sz="1800" dirty="0" smtClean="0">
                <a:solidFill>
                  <a:srgbClr val="000000"/>
                </a:solidFill>
              </a:rPr>
              <a:t>http</a:t>
            </a:r>
            <a:r>
              <a:rPr lang="en-US" sz="1800" dirty="0">
                <a:solidFill>
                  <a:srgbClr val="000000"/>
                </a:solidFill>
              </a:rPr>
              <a:t>://astrocampschool.org/greenhouse-effect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4- </a:t>
            </a: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sites.google.com/a/gsbi.org/gvc1506/environment/greenhouse-effect</a:t>
            </a:r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5- </a:t>
            </a:r>
            <a:r>
              <a:rPr lang="en-US" sz="2000" dirty="0"/>
              <a:t>https://spaceplace.nasa.gov/seasons/en/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 smtClean="0"/>
              <a:t>			 </a:t>
            </a:r>
          </a:p>
          <a:p>
            <a:pPr marL="0" indent="0">
              <a:buNone/>
            </a:pPr>
            <a:endParaRPr lang="tr-T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tr-TR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sz="2000" dirty="0">
                <a:sym typeface="Wingdings" panose="05000000000000000000" pitchFamily="2" charset="2"/>
              </a:rPr>
              <a:t>	</a:t>
            </a:r>
            <a:r>
              <a:rPr lang="tr-TR" sz="2000" dirty="0" smtClean="0">
                <a:sym typeface="Wingdings" panose="05000000000000000000" pitchFamily="2" charset="2"/>
              </a:rPr>
              <a:t>	 </a:t>
            </a:r>
            <a:r>
              <a:rPr lang="tr-TR" sz="2000" dirty="0" smtClean="0"/>
              <a:t>Source </a:t>
            </a:r>
            <a:r>
              <a:rPr lang="tr-TR" sz="2000" dirty="0" err="1" smtClean="0"/>
              <a:t>material</a:t>
            </a:r>
            <a:r>
              <a:rPr lang="tr-TR" sz="2000" dirty="0" smtClean="0"/>
              <a:t> of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lecture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52</a:t>
            </a:fld>
            <a:endParaRPr lang="es-ES" altLang="tr-TR"/>
          </a:p>
        </p:txBody>
      </p:sp>
      <p:pic>
        <p:nvPicPr>
          <p:cNvPr id="5" name="Picture 2" descr="Elements of Ecology, Global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2" y="3610283"/>
            <a:ext cx="1882552" cy="241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33600" y="5956865"/>
            <a:ext cx="81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McCarty, J. P., </a:t>
            </a:r>
            <a:r>
              <a:rPr lang="en-US" dirty="0" err="1"/>
              <a:t>Wolfenbarger</a:t>
            </a:r>
            <a:r>
              <a:rPr lang="en-US" dirty="0"/>
              <a:t>, L. L. and Wilson, J. A. 2017. Biological Impacts of Climate Change. </a:t>
            </a:r>
            <a:r>
              <a:rPr lang="en-US" dirty="0" err="1"/>
              <a:t>eLS</a:t>
            </a:r>
            <a:r>
              <a:rPr lang="en-US" dirty="0"/>
              <a:t>. 1–13.</a:t>
            </a:r>
            <a:endParaRPr lang="tr-TR" sz="1800" b="1" dirty="0" smtClean="0">
              <a:solidFill>
                <a:srgbClr val="0070C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88800" y="5638531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rgbClr val="0070C0"/>
                </a:solidFill>
              </a:rPr>
              <a:t>Further</a:t>
            </a:r>
            <a:r>
              <a:rPr lang="tr-TR" sz="2000" b="1" dirty="0" smtClean="0">
                <a:solidFill>
                  <a:srgbClr val="0070C0"/>
                </a:solidFill>
              </a:rPr>
              <a:t> </a:t>
            </a:r>
            <a:r>
              <a:rPr lang="tr-TR" sz="2000" b="1" dirty="0" err="1" smtClean="0">
                <a:solidFill>
                  <a:srgbClr val="0070C0"/>
                </a:solidFill>
              </a:rPr>
              <a:t>reading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err="1" smtClean="0"/>
              <a:t>Organisms</a:t>
            </a:r>
            <a:r>
              <a:rPr lang="tr-TR" sz="3200" dirty="0" smtClean="0"/>
              <a:t> can be </a:t>
            </a:r>
            <a:r>
              <a:rPr lang="tr-TR" sz="3200" dirty="0" err="1" smtClean="0"/>
              <a:t>divided</a:t>
            </a:r>
            <a:r>
              <a:rPr lang="tr-TR" sz="3200" dirty="0" smtClean="0"/>
              <a:t> in </a:t>
            </a:r>
            <a:r>
              <a:rPr lang="tr-TR" sz="3200" dirty="0" err="1" smtClean="0"/>
              <a:t>two</a:t>
            </a:r>
            <a:r>
              <a:rPr lang="tr-TR" sz="3200" dirty="0" smtClean="0"/>
              <a:t> </a:t>
            </a:r>
            <a:r>
              <a:rPr lang="tr-TR" sz="3200" dirty="0" err="1" smtClean="0"/>
              <a:t>according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their</a:t>
            </a:r>
            <a:r>
              <a:rPr lang="tr-TR" sz="3200" dirty="0" smtClean="0"/>
              <a:t> </a:t>
            </a:r>
            <a:r>
              <a:rPr lang="tr-TR" sz="3200" dirty="0" err="1" smtClean="0"/>
              <a:t>distribution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Ubiquitous</a:t>
            </a:r>
            <a:r>
              <a:rPr lang="tr-TR" dirty="0" smtClean="0"/>
              <a:t>: A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geographically</a:t>
            </a:r>
            <a:r>
              <a:rPr lang="tr-TR" dirty="0" smtClean="0"/>
              <a:t> </a:t>
            </a:r>
            <a:r>
              <a:rPr lang="tr-TR" dirty="0" err="1" smtClean="0"/>
              <a:t>widespread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Endemic</a:t>
            </a:r>
            <a:r>
              <a:rPr lang="tr-TR" dirty="0" smtClean="0"/>
              <a:t>: </a:t>
            </a:r>
            <a:r>
              <a:rPr lang="tr-TR" dirty="0" err="1" smtClean="0"/>
              <a:t>distribution</a:t>
            </a:r>
            <a:r>
              <a:rPr lang="tr-TR" dirty="0" smtClean="0"/>
              <a:t> is </a:t>
            </a:r>
            <a:r>
              <a:rPr lang="tr-TR" dirty="0" err="1" smtClean="0"/>
              <a:t>restricted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6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1222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Endemic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of </a:t>
            </a:r>
            <a:r>
              <a:rPr lang="tr-TR" dirty="0" err="1" smtClean="0"/>
              <a:t>Turkey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invertebrate </a:t>
            </a:r>
            <a:r>
              <a:rPr lang="en-US" dirty="0"/>
              <a:t>species in Turkey is about 19,000, of which about 4,000 species/subspecies are </a:t>
            </a:r>
            <a:r>
              <a:rPr lang="en-US" dirty="0" smtClean="0"/>
              <a:t>endemic.</a:t>
            </a:r>
            <a:endParaRPr lang="tr-TR" dirty="0" smtClean="0"/>
          </a:p>
          <a:p>
            <a:r>
              <a:rPr lang="en-US" dirty="0" smtClean="0"/>
              <a:t>vertebrate </a:t>
            </a:r>
            <a:r>
              <a:rPr lang="en-US" dirty="0"/>
              <a:t>species identified to date is nearly 1,500. </a:t>
            </a:r>
            <a:r>
              <a:rPr lang="en-US" dirty="0" smtClean="0"/>
              <a:t>over </a:t>
            </a:r>
            <a:r>
              <a:rPr lang="en-US" dirty="0"/>
              <a:t>100 species are endemic, including 70 species of </a:t>
            </a:r>
            <a:r>
              <a:rPr lang="en-US" dirty="0" smtClean="0"/>
              <a:t>fish.</a:t>
            </a:r>
            <a:endParaRPr lang="tr-TR" dirty="0" smtClean="0"/>
          </a:p>
          <a:p>
            <a:r>
              <a:rPr lang="en-US" dirty="0" smtClean="0"/>
              <a:t>Anatolia </a:t>
            </a:r>
            <a:r>
              <a:rPr lang="en-US" dirty="0"/>
              <a:t>is home to the Fallow Deer and the Pheasant.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7</a:t>
            </a:fld>
            <a:endParaRPr lang="es-ES" alt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51520" y="6457769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https://www.iucn.org/content/biodiversity-turkey</a:t>
            </a:r>
          </a:p>
        </p:txBody>
      </p:sp>
    </p:spTree>
    <p:extLst>
      <p:ext uri="{BB962C8B-B14F-4D97-AF65-F5344CB8AC3E}">
        <p14:creationId xmlns:p14="http://schemas.microsoft.com/office/powerpoint/2010/main" val="132247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sÃ¼lÃ¼n kuÅu pul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70" y="43092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8</a:t>
            </a:fld>
            <a:endParaRPr lang="es-ES" altLang="tr-TR"/>
          </a:p>
        </p:txBody>
      </p:sp>
      <p:pic>
        <p:nvPicPr>
          <p:cNvPr id="5" name="Picture 2" descr="Fallow Deer turkey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1" y="1600200"/>
            <a:ext cx="18192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BLOAg3f_l7U/VPxz6NQ5BKI/AAAAAAAAdaU/T1MViidMcFk/s1600/1b%2Bfallow%2Bde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00" y="274638"/>
            <a:ext cx="5136080" cy="38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heas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48" y="4105276"/>
            <a:ext cx="4272409" cy="280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9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err="1" smtClean="0"/>
              <a:t>What</a:t>
            </a:r>
            <a:r>
              <a:rPr lang="tr-TR" sz="3200" dirty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factors</a:t>
            </a:r>
            <a:r>
              <a:rPr lang="tr-TR" sz="3200" dirty="0" smtClean="0"/>
              <a:t> </a:t>
            </a:r>
            <a:r>
              <a:rPr lang="tr-TR" sz="3200" dirty="0" err="1" smtClean="0"/>
              <a:t>limiting</a:t>
            </a:r>
            <a:r>
              <a:rPr lang="tr-TR" sz="3200" dirty="0" smtClean="0"/>
              <a:t> an </a:t>
            </a:r>
            <a:r>
              <a:rPr lang="tr-TR" sz="3200" dirty="0" err="1" smtClean="0"/>
              <a:t>organism’s</a:t>
            </a:r>
            <a:r>
              <a:rPr lang="tr-TR" sz="3200" dirty="0" smtClean="0"/>
              <a:t> </a:t>
            </a:r>
            <a:r>
              <a:rPr lang="tr-TR" sz="3200" dirty="0" err="1" smtClean="0"/>
              <a:t>distribution</a:t>
            </a:r>
            <a:r>
              <a:rPr lang="tr-TR" sz="3200" dirty="0" smtClean="0"/>
              <a:t>?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i="1" dirty="0" err="1" smtClean="0"/>
              <a:t>It</a:t>
            </a:r>
            <a:r>
              <a:rPr lang="tr-TR" sz="2400" i="1" dirty="0" smtClean="0"/>
              <a:t> is hard </a:t>
            </a:r>
            <a:r>
              <a:rPr lang="tr-TR" sz="2400" i="1" dirty="0" err="1" smtClean="0"/>
              <a:t>to</a:t>
            </a:r>
            <a:r>
              <a:rPr lang="tr-TR" sz="2400" i="1" dirty="0" smtClean="0"/>
              <a:t> define </a:t>
            </a:r>
            <a:r>
              <a:rPr lang="tr-TR" sz="2400" i="1" dirty="0" err="1" smtClean="0"/>
              <a:t>limits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for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organisms</a:t>
            </a:r>
            <a:r>
              <a:rPr lang="tr-TR" sz="2400" dirty="0" smtClean="0"/>
              <a:t>, but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en-US" altLang="en-US" sz="2400" dirty="0" smtClean="0"/>
              <a:t>organisms</a:t>
            </a:r>
            <a:r>
              <a:rPr lang="en-US" altLang="en-US" sz="2400" dirty="0"/>
              <a:t>, we can get an idea about the distribution of individuals by looking at </a:t>
            </a:r>
            <a:r>
              <a:rPr lang="en-US" altLang="en-US" sz="2400" dirty="0" smtClean="0"/>
              <a:t>a</a:t>
            </a:r>
            <a:r>
              <a:rPr lang="tr-TR" altLang="en-US" sz="2400" dirty="0" smtClean="0"/>
              <a:t>re</a:t>
            </a:r>
            <a:r>
              <a:rPr lang="en-US" altLang="en-US" sz="2400" dirty="0" smtClean="0"/>
              <a:t>al </a:t>
            </a:r>
            <a:r>
              <a:rPr lang="en-US" altLang="en-US" sz="2400" dirty="0"/>
              <a:t>photographs.</a:t>
            </a:r>
          </a:p>
          <a:p>
            <a:endParaRPr lang="en-US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96FE9-E266-4783-BE76-CF786C02BEA0}" type="slidenum">
              <a:rPr lang="es-ES" altLang="tr-TR" smtClean="0"/>
              <a:pPr>
                <a:defRPr/>
              </a:pPr>
              <a:t>9</a:t>
            </a:fld>
            <a:endParaRPr lang="es-ES" altLang="tr-TR"/>
          </a:p>
        </p:txBody>
      </p:sp>
      <p:pic>
        <p:nvPicPr>
          <p:cNvPr id="6146" name="Picture 2" descr="SÄ±Äla aÄacÄ± orman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72427"/>
            <a:ext cx="6128494" cy="39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5529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11552</TotalTime>
  <Words>1017</Words>
  <Application>Microsoft Office PowerPoint</Application>
  <PresentationFormat>Ekran Gösterisi (4:3)</PresentationFormat>
  <Paragraphs>264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Geneva</vt:lpstr>
      <vt:lpstr>Helvetica</vt:lpstr>
      <vt:lpstr>Lucida Grande</vt:lpstr>
      <vt:lpstr>Nunito Sans</vt:lpstr>
      <vt:lpstr>Times</vt:lpstr>
      <vt:lpstr>Times New Roman</vt:lpstr>
      <vt:lpstr>Wingdings</vt:lpstr>
      <vt:lpstr>Diseño predeterminado</vt:lpstr>
      <vt:lpstr>Ecology and Environmental Biology </vt:lpstr>
      <vt:lpstr>Population</vt:lpstr>
      <vt:lpstr>Define individual</vt:lpstr>
      <vt:lpstr>Population distribution</vt:lpstr>
      <vt:lpstr>PowerPoint Sunusu</vt:lpstr>
      <vt:lpstr>Organisms can be divided in two according to their distribution</vt:lpstr>
      <vt:lpstr>Endemic species of Turkey</vt:lpstr>
      <vt:lpstr>PowerPoint Sunusu</vt:lpstr>
      <vt:lpstr>What are the factors limiting an organism’s distribution?</vt:lpstr>
      <vt:lpstr>Species</vt:lpstr>
      <vt:lpstr>PowerPoint Sunusu</vt:lpstr>
      <vt:lpstr>Two types of speciation</vt:lpstr>
      <vt:lpstr>1) Allopatric speciation</vt:lpstr>
      <vt:lpstr>Geographic barriers</vt:lpstr>
      <vt:lpstr>PowerPoint Sunusu</vt:lpstr>
      <vt:lpstr>PowerPoint Sunusu</vt:lpstr>
      <vt:lpstr>2) Sympatric speciation</vt:lpstr>
      <vt:lpstr>2) Sympatric speciation</vt:lpstr>
      <vt:lpstr>Wheats</vt:lpstr>
      <vt:lpstr>Summary</vt:lpstr>
      <vt:lpstr>Reproductive Isolating Mechanisms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Reproductive Isolating Mechanisms (Genetic)</vt:lpstr>
      <vt:lpstr>Time for Speciation to occur?</vt:lpstr>
      <vt:lpstr>Adaptive Radiation</vt:lpstr>
      <vt:lpstr>Adaptive Radiation</vt:lpstr>
      <vt:lpstr>Examples of Adaptive Radiation:  Galapagos Tortoises</vt:lpstr>
      <vt:lpstr>PowerPoint Sunusu</vt:lpstr>
      <vt:lpstr>PowerPoint Sunusu</vt:lpstr>
      <vt:lpstr>Macroevolution</vt:lpstr>
      <vt:lpstr>Tempo of Speciation</vt:lpstr>
      <vt:lpstr>Evolution of horses</vt:lpstr>
      <vt:lpstr>Species showing very little evolutionary change:</vt:lpstr>
      <vt:lpstr>Tempo of Speciation</vt:lpstr>
      <vt:lpstr>PowerPoint Sunusu</vt:lpstr>
      <vt:lpstr>PowerPoint Sunusu</vt:lpstr>
      <vt:lpstr>How can rapid speciation (resulting in punctuated equilibrium) occur?</vt:lpstr>
      <vt:lpstr>How can rapid speciation occur?</vt:lpstr>
      <vt:lpstr>PowerPoint Sunusu</vt:lpstr>
      <vt:lpstr>Heterochrony</vt:lpstr>
      <vt:lpstr>PowerPoint Sunusu</vt:lpstr>
      <vt:lpstr>PowerPoint Sunusu</vt:lpstr>
      <vt:lpstr>Extinction</vt:lpstr>
      <vt:lpstr>Extinction is a major driving force of evolution</vt:lpstr>
      <vt:lpstr>Extinc species</vt:lpstr>
      <vt:lpstr>PowerPoint Sunusu</vt:lpstr>
      <vt:lpstr>Species</vt:lpstr>
      <vt:lpstr>References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Nuket Bilgen</cp:lastModifiedBy>
  <cp:revision>193</cp:revision>
  <dcterms:created xsi:type="dcterms:W3CDTF">2010-05-23T14:28:12Z</dcterms:created>
  <dcterms:modified xsi:type="dcterms:W3CDTF">2018-05-04T14:11:21Z</dcterms:modified>
</cp:coreProperties>
</file>