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1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1" y="-12043"/>
            <a:ext cx="13041499" cy="977768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59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57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2231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27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9647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897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7159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21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Altyaz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Başlık Metni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Gövde Düzeyi Bir</a:t>
            </a:r>
          </a:p>
          <a:p>
            <a:pPr lvl="1">
              <a:defRPr sz="1800"/>
            </a:pPr>
            <a:r>
              <a:rPr sz="3200"/>
              <a:t>Gövde Düzeyi İki</a:t>
            </a:r>
          </a:p>
          <a:p>
            <a:pPr lvl="2">
              <a:defRPr sz="1800"/>
            </a:pPr>
            <a:r>
              <a:rPr sz="3200"/>
              <a:t>Gövde Düzeyi Üç</a:t>
            </a:r>
          </a:p>
          <a:p>
            <a:pPr lvl="3">
              <a:defRPr sz="1800"/>
            </a:pPr>
            <a:r>
              <a:rPr sz="3200"/>
              <a:t>Gövde Düzeyi Dört</a:t>
            </a:r>
          </a:p>
          <a:p>
            <a:pPr lvl="4">
              <a:defRPr sz="1800"/>
            </a:pPr>
            <a:r>
              <a:rPr sz="3200"/>
              <a:t>Gövde Düzeyi Beş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579097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82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4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92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85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53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19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7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83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1500" cy="977768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pPr lvl="0"/>
            <a:fld id="{86CB4B4D-7CA3-9044-876B-883B54F867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51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2359173" y="2340745"/>
            <a:ext cx="9375627" cy="197847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r" defTabSz="525779">
              <a:defRPr sz="1800"/>
            </a:pPr>
            <a:r>
              <a:rPr sz="5300"/>
              <a:t>FİZYOTERAPİDE </a:t>
            </a:r>
          </a:p>
          <a:p>
            <a:pPr lvl="0" algn="r" defTabSz="525779">
              <a:defRPr sz="1800"/>
            </a:pPr>
            <a:r>
              <a:rPr sz="5300"/>
              <a:t>ÖLÇME VE DEĞERLENDİRME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xfrm>
            <a:off x="1270000" y="4419600"/>
            <a:ext cx="10464800" cy="1130300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 lvl="0">
              <a:defRPr sz="1800"/>
            </a:pPr>
            <a:r>
              <a:rPr sz="3200" dirty="0" smtClean="0"/>
              <a:t>ÖĞR.GÖR.</a:t>
            </a:r>
            <a:r>
              <a:rPr lang="tr-TR" sz="3200" dirty="0" smtClean="0"/>
              <a:t>ŞEYDA CANDENİZ</a:t>
            </a:r>
            <a:endParaRPr sz="3200" dirty="0"/>
          </a:p>
        </p:txBody>
      </p:sp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lnSpcReduction="10000"/>
          </a:bodyPr>
          <a:lstStyle/>
          <a:p>
            <a:pPr lvl="0"/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270000" y="736801"/>
            <a:ext cx="10464800" cy="193689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KAS KONTRAKSİYONUNA ETKİ EDEN FAKTÖRLER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xfrm>
            <a:off x="1269999" y="2992040"/>
            <a:ext cx="6289970" cy="61974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 algn="l" defTabSz="45720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b-2.Sınıf Kaldıraç: </a:t>
            </a:r>
            <a:r>
              <a:rPr sz="3600">
                <a:latin typeface="Helvetica"/>
                <a:ea typeface="Helvetica"/>
                <a:cs typeface="Helvetica"/>
                <a:sym typeface="Helvetica"/>
              </a:rPr>
              <a:t>Topuklar kaldırılarak ayak parmaklarında durma.</a:t>
            </a:r>
          </a:p>
          <a:p>
            <a:pPr lvl="0" algn="l" defTabSz="457200">
              <a:defRPr sz="1800"/>
            </a:pPr>
            <a:r>
              <a:rPr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Destek:</a:t>
            </a:r>
            <a:r>
              <a:rPr sz="3600">
                <a:latin typeface="Helvetica"/>
                <a:ea typeface="Helvetica"/>
                <a:cs typeface="Helvetica"/>
                <a:sym typeface="Helvetica"/>
              </a:rPr>
              <a:t> Metatarsofalangeal eklemler</a:t>
            </a:r>
          </a:p>
          <a:p>
            <a:pPr lvl="0" algn="l" defTabSz="457200">
              <a:defRPr sz="1800"/>
            </a:pPr>
            <a:r>
              <a:rPr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Yük:</a:t>
            </a:r>
            <a:r>
              <a:rPr sz="3600">
                <a:latin typeface="Helvetica"/>
                <a:ea typeface="Helvetica"/>
                <a:cs typeface="Helvetica"/>
                <a:sym typeface="Helvetica"/>
              </a:rPr>
              <a:t> Vücut ağırlığı</a:t>
            </a:r>
          </a:p>
          <a:p>
            <a:pPr lvl="0" algn="l" defTabSz="457200">
              <a:defRPr sz="1800"/>
            </a:pPr>
            <a:r>
              <a:rPr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Kuvvet: </a:t>
            </a:r>
            <a:r>
              <a:rPr sz="3600">
                <a:latin typeface="Helvetica"/>
                <a:ea typeface="Helvetica"/>
                <a:cs typeface="Helvetica"/>
                <a:sym typeface="Helvetica"/>
              </a:rPr>
              <a:t>Gastro-soleus kasları</a:t>
            </a:r>
          </a:p>
          <a:p>
            <a:pPr lvl="0" algn="l" defTabSz="457200">
              <a:defRPr sz="1800"/>
            </a:pPr>
            <a:endParaRPr sz="360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Kuvvet kolu yük kolundan uzundur. </a:t>
            </a:r>
            <a:r>
              <a:rPr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Güç için avantaj</a:t>
            </a:r>
            <a:r>
              <a:rPr sz="360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36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hız ve hareket için dezavantaj</a:t>
            </a:r>
            <a:r>
              <a:rPr sz="3600">
                <a:latin typeface="Helvetica"/>
                <a:ea typeface="Helvetica"/>
                <a:cs typeface="Helvetica"/>
                <a:sym typeface="Helvetica"/>
              </a:rPr>
              <a:t>dır.</a:t>
            </a: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fontScale="55000" lnSpcReduction="20000"/>
          </a:bodyPr>
          <a:lstStyle/>
          <a:p>
            <a:pPr lvl="0"/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1270000" y="736801"/>
            <a:ext cx="10464800" cy="193689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KAS KONTRAKSİYONUNA ETKİ EDEN FAKTÖRLER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>
          <a:xfrm>
            <a:off x="1269999" y="2992040"/>
            <a:ext cx="6167510" cy="594156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 algn="l" defTabSz="452627">
              <a:defRPr sz="1800"/>
            </a:pPr>
            <a:r>
              <a:rPr sz="3564" b="1">
                <a:latin typeface="Helvetica"/>
                <a:ea typeface="Helvetica"/>
                <a:cs typeface="Helvetica"/>
                <a:sym typeface="Helvetica"/>
              </a:rPr>
              <a:t>c-3.Sınıf Kaldıraç: 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Elde ağırlık tutarken önkolun durumu.</a:t>
            </a:r>
          </a:p>
          <a:p>
            <a:pPr lvl="0" algn="l" defTabSz="452627">
              <a:defRPr sz="1800"/>
            </a:pPr>
            <a:r>
              <a:rPr sz="35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Destek: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 Dirsek eklemi</a:t>
            </a:r>
          </a:p>
          <a:p>
            <a:pPr lvl="0" algn="l" defTabSz="452627">
              <a:defRPr sz="1800"/>
            </a:pPr>
            <a:r>
              <a:rPr sz="3564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Yük: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 Eldeki cisim</a:t>
            </a:r>
          </a:p>
          <a:p>
            <a:pPr lvl="0" algn="l" defTabSz="452627">
              <a:defRPr sz="1800"/>
            </a:pPr>
            <a:r>
              <a:rPr sz="3564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Kuvvet: 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Biceps brachii</a:t>
            </a:r>
          </a:p>
          <a:p>
            <a:pPr lvl="0" algn="l" defTabSz="452627">
              <a:defRPr sz="1800"/>
            </a:pPr>
            <a:endParaRPr sz="3564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2627">
              <a:defRPr sz="1800"/>
            </a:pPr>
            <a:r>
              <a:rPr sz="3564">
                <a:latin typeface="Helvetica"/>
                <a:ea typeface="Helvetica"/>
                <a:cs typeface="Helvetica"/>
                <a:sym typeface="Helvetica"/>
              </a:rPr>
              <a:t>Güçten çok normal eklem hareketini destekleyen </a:t>
            </a:r>
            <a:r>
              <a:rPr sz="35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hız için avantaj</a:t>
            </a:r>
            <a:r>
              <a:rPr sz="3564" b="1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 sağlayan bir kaldıraçtır.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fontScale="55000" lnSpcReduction="20000"/>
          </a:bodyPr>
          <a:lstStyle/>
          <a:p>
            <a:pPr lvl="0"/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1270000" y="736801"/>
            <a:ext cx="10464800" cy="193689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KAS KONTRAKSİYONUNA ETKİ EDEN FAKTÖRLER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1270000" y="2992040"/>
            <a:ext cx="6751908" cy="5404249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lvl="0" algn="l" defTabSz="45720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2-Uygulama Açısı: </a:t>
            </a:r>
            <a:r>
              <a:rPr sz="3600">
                <a:latin typeface="Helvetica"/>
                <a:ea typeface="Helvetica"/>
                <a:cs typeface="Helvetica"/>
                <a:sym typeface="Helvetica"/>
              </a:rPr>
              <a:t>90 derecede bütün kuvvet dönücüdür.</a:t>
            </a:r>
          </a:p>
          <a:p>
            <a:pPr lvl="0" algn="l" defTabSz="457200">
              <a:defRPr sz="1800"/>
            </a:pPr>
            <a:endParaRPr sz="360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3-Uzunluk Kuvvet İlişkisi: </a:t>
            </a:r>
            <a:r>
              <a:rPr sz="3600">
                <a:latin typeface="Helvetica"/>
                <a:ea typeface="Helvetica"/>
                <a:cs typeface="Helvetica"/>
                <a:sym typeface="Helvetica"/>
              </a:rPr>
              <a:t>Kas uzamış pozisyonundan başlayarak kasılırsa, kısalmış pozisyondan başlayarak kasıldığı zamana oranla daha fazla kuvvet açığa çıkaracaktır.</a:t>
            </a:r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fontScale="55000" lnSpcReduction="20000"/>
          </a:bodyPr>
          <a:lstStyle/>
          <a:p>
            <a:pPr lvl="0"/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title"/>
          </p:nvPr>
        </p:nvSpPr>
        <p:spPr>
          <a:xfrm>
            <a:off x="1270000" y="736801"/>
            <a:ext cx="10464800" cy="1936898"/>
          </a:xfrm>
          <a:prstGeom prst="rect">
            <a:avLst/>
          </a:prstGeom>
        </p:spPr>
        <p:txBody>
          <a:bodyPr>
            <a:normAutofit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KASLARIN ANATOMİK YAPISI</a:t>
            </a:r>
          </a:p>
        </p:txBody>
      </p:sp>
      <p:sp>
        <p:nvSpPr>
          <p:cNvPr id="98" name="Shape 98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fontScale="55000" lnSpcReduction="20000"/>
          </a:bodyPr>
          <a:lstStyle/>
          <a:p>
            <a:pPr lvl="0"/>
            <a:fld id="{86CB4B4D-7CA3-9044-876B-883B54F8677D}" type="slidenum">
              <a:t>13</a:t>
            </a:fld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1270000" y="2992040"/>
            <a:ext cx="4785050" cy="4130044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 algn="l" defTabSz="45720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KUVVET İÇİN</a:t>
            </a: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Lifler kısa</a:t>
            </a: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Sayıca fazla</a:t>
            </a: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Yelpaze şeklinde</a:t>
            </a: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Kırmızı lifli kaslar</a:t>
            </a:r>
          </a:p>
          <a:p>
            <a:pPr lvl="0" algn="l" defTabSz="457200">
              <a:defRPr sz="1800"/>
            </a:pPr>
            <a:endParaRPr sz="360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Örn: Antigravite kasları</a:t>
            </a:r>
          </a:p>
        </p:txBody>
      </p:sp>
      <p:sp>
        <p:nvSpPr>
          <p:cNvPr id="101" name="Shape 101"/>
          <p:cNvSpPr/>
          <p:nvPr/>
        </p:nvSpPr>
        <p:spPr>
          <a:xfrm>
            <a:off x="6837783" y="2992040"/>
            <a:ext cx="4785050" cy="4130044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 algn="l" defTabSz="457200">
              <a:defRPr sz="1800"/>
            </a:pPr>
            <a:r>
              <a:rPr sz="3600" b="1">
                <a:latin typeface="Helvetica"/>
                <a:ea typeface="Helvetica"/>
                <a:cs typeface="Helvetica"/>
                <a:sym typeface="Helvetica"/>
              </a:rPr>
              <a:t>HIZ İÇİN</a:t>
            </a: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Lifler uzun</a:t>
            </a: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Sayıca az</a:t>
            </a: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Paralel sıralanmış</a:t>
            </a: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Beyaz lifli kaslar</a:t>
            </a:r>
          </a:p>
          <a:p>
            <a:pPr lvl="0" algn="l" defTabSz="457200">
              <a:defRPr sz="1800"/>
            </a:pPr>
            <a:endParaRPr sz="360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Örn: Önkol fleksörleri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1035399"/>
          </a:xfrm>
          <a:prstGeom prst="rect">
            <a:avLst/>
          </a:prstGeom>
        </p:spPr>
        <p:txBody>
          <a:bodyPr>
            <a:normAutofit/>
          </a:bodyPr>
          <a:lstStyle>
            <a:lvl1pPr defTabSz="446561">
              <a:defRPr sz="6076"/>
            </a:lvl1pPr>
          </a:lstStyle>
          <a:p>
            <a:pPr lvl="0">
              <a:defRPr sz="1800"/>
            </a:pPr>
            <a:r>
              <a:rPr sz="6076"/>
              <a:t>HAREKETE KATILAN KASLAR</a:t>
            </a:r>
          </a:p>
        </p:txBody>
      </p:sp>
      <p:sp>
        <p:nvSpPr>
          <p:cNvPr id="109" name="Shape 109"/>
          <p:cNvSpPr>
            <a:spLocks noGrp="1"/>
          </p:cNvSpPr>
          <p:nvPr>
            <p:ph type="body" idx="1"/>
          </p:nvPr>
        </p:nvSpPr>
        <p:spPr>
          <a:xfrm>
            <a:off x="1270000" y="2992040"/>
            <a:ext cx="10464800" cy="618853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l" defTabSz="457200">
              <a:defRPr sz="1800"/>
            </a:pPr>
            <a:r>
              <a:rPr sz="3600" dirty="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Agonist </a:t>
            </a:r>
            <a:r>
              <a:rPr sz="3600" dirty="0" err="1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kas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zayıf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ise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istenen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hareket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aktif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olarak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tanımlanamaz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.</a:t>
            </a:r>
          </a:p>
          <a:p>
            <a:pPr lvl="0" algn="l" defTabSz="457200">
              <a:defRPr sz="1800"/>
            </a:pPr>
            <a:endParaRPr sz="36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600" dirty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Antagonist </a:t>
            </a:r>
            <a:r>
              <a:rPr sz="3600" dirty="0" err="1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kas</a:t>
            </a:r>
            <a:r>
              <a:rPr sz="3600" dirty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kısa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ise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agonist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yöndeki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hareket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limitlenir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.</a:t>
            </a:r>
          </a:p>
          <a:p>
            <a:pPr lvl="0" algn="l" defTabSz="457200">
              <a:defRPr sz="1800"/>
            </a:pPr>
            <a:endParaRPr sz="36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600" dirty="0" err="1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Sinerjist</a:t>
            </a:r>
            <a:r>
              <a:rPr sz="3600" dirty="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kas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zayıf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ise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hareketin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düzgünlüğü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bozulacağından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kişi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çabuk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yorulur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.</a:t>
            </a:r>
          </a:p>
          <a:p>
            <a:pPr lvl="0" algn="l" defTabSz="457200">
              <a:defRPr sz="1800"/>
            </a:pPr>
            <a:endParaRPr sz="3600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07" name="Shape 107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fontScale="55000" lnSpcReduction="20000"/>
          </a:bodyPr>
          <a:lstStyle/>
          <a:p>
            <a:pPr lvl="0"/>
            <a:fld id="{86CB4B4D-7CA3-9044-876B-883B54F8677D}" type="slidenum">
              <a:t>14</a:t>
            </a:fld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1035399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KAS KOORDİNASYONU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1"/>
          </p:nvPr>
        </p:nvSpPr>
        <p:spPr>
          <a:xfrm>
            <a:off x="1270000" y="2992040"/>
            <a:ext cx="10464800" cy="618853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l" defTabSz="457200">
              <a:defRPr sz="1800"/>
            </a:pP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Vücutta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hiçbir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hareket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tek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kasın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çalışması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ile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yapılmaz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. Her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hareket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agonist, antagonist,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sinerjist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ve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fiksatör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kasların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birlikte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çalışmasını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gerektirir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.</a:t>
            </a:r>
          </a:p>
          <a:p>
            <a:pPr lvl="0" algn="l" defTabSz="457200">
              <a:defRPr sz="1800"/>
            </a:pPr>
            <a:endParaRPr sz="3600" dirty="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600" dirty="0" err="1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Kas</a:t>
            </a:r>
            <a:r>
              <a:rPr sz="3600" dirty="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koordinasyonu</a:t>
            </a:r>
            <a:r>
              <a:rPr sz="3600" dirty="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,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uygun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kasın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uygun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zamanda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ve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gerektiği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kadar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kuvvet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ile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çalışması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600" dirty="0" err="1">
                <a:latin typeface="Helvetica"/>
                <a:ea typeface="Helvetica"/>
                <a:cs typeface="Helvetica"/>
                <a:sym typeface="Helvetica"/>
              </a:rPr>
              <a:t>durumudur</a:t>
            </a:r>
            <a:r>
              <a:rPr sz="3600" dirty="0">
                <a:latin typeface="Helvetica"/>
                <a:ea typeface="Helvetica"/>
                <a:cs typeface="Helvetica"/>
                <a:sym typeface="Helvetica"/>
              </a:rPr>
              <a:t>.</a:t>
            </a:r>
          </a:p>
          <a:p>
            <a:pPr lvl="0" algn="l" defTabSz="457200">
              <a:defRPr sz="1800"/>
            </a:pPr>
            <a:endParaRPr sz="3600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fontScale="55000" lnSpcReduction="20000"/>
          </a:bodyPr>
          <a:lstStyle/>
          <a:p>
            <a:pPr lvl="0"/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1035399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KONTRAKSİYON TİPLERİ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xfrm>
            <a:off x="1270000" y="2992040"/>
            <a:ext cx="10464800" cy="5404249"/>
          </a:xfrm>
          <a:prstGeom prst="rect">
            <a:avLst/>
          </a:prstGeom>
        </p:spPr>
        <p:txBody>
          <a:bodyPr/>
          <a:lstStyle/>
          <a:p>
            <a:pPr lvl="0" algn="l" defTabSz="457200">
              <a:defRPr sz="1800"/>
            </a:pPr>
            <a:r>
              <a:rPr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1-İzometrik(Statik) Kontraksiyon:</a:t>
            </a:r>
            <a:r>
              <a:rPr sz="3600">
                <a:latin typeface="Helvetica"/>
                <a:ea typeface="Helvetica"/>
                <a:cs typeface="Helvetica"/>
                <a:sym typeface="Helvetica"/>
              </a:rPr>
              <a:t> Kasılmanın olduğu fakat gözle görülür bir eklem hareketinin oluşmadığı kontraksiyon tipidir. </a:t>
            </a:r>
          </a:p>
          <a:p>
            <a:pPr lvl="0" algn="l" defTabSz="457200">
              <a:defRPr sz="1800"/>
            </a:pPr>
            <a:endParaRPr sz="360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Kas tonusu </a:t>
            </a: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Kas uzunluğu değişmez.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lnSpcReduction="10000"/>
          </a:bodyPr>
          <a:lstStyle/>
          <a:p>
            <a:pPr lvl="0"/>
            <a:fld id="{86CB4B4D-7CA3-9044-876B-883B54F8677D}" type="slidenum">
              <a:t>2</a:t>
            </a:fld>
            <a:endParaRPr/>
          </a:p>
        </p:txBody>
      </p:sp>
      <p:sp>
        <p:nvSpPr>
          <p:cNvPr id="48" name="Shape 48"/>
          <p:cNvSpPr/>
          <p:nvPr/>
        </p:nvSpPr>
        <p:spPr>
          <a:xfrm flipV="1">
            <a:off x="3805104" y="5170714"/>
            <a:ext cx="1" cy="480009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1035399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KONTRAKSİYON TİPLERİ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1270000" y="2992040"/>
            <a:ext cx="10464800" cy="5404249"/>
          </a:xfrm>
          <a:prstGeom prst="rect">
            <a:avLst/>
          </a:prstGeom>
        </p:spPr>
        <p:txBody>
          <a:bodyPr/>
          <a:lstStyle/>
          <a:p>
            <a:pPr lvl="0" algn="l" defTabSz="457200">
              <a:defRPr sz="1800"/>
            </a:pPr>
            <a:r>
              <a:rPr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2-İzotonik(Dinamik-Konsentrik) Kontraksiyon:</a:t>
            </a:r>
            <a:r>
              <a:rPr sz="3600">
                <a:latin typeface="Helvetica"/>
                <a:ea typeface="Helvetica"/>
                <a:cs typeface="Helvetica"/>
                <a:sym typeface="Helvetica"/>
              </a:rPr>
              <a:t> Eklem veya kas grubu dirence karşı kontraksiyon boyunca hareket eder. </a:t>
            </a:r>
          </a:p>
          <a:p>
            <a:pPr lvl="0" algn="l" defTabSz="457200">
              <a:defRPr sz="1800"/>
            </a:pPr>
            <a:endParaRPr sz="360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7200"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Kas kontraksiyonu ile oluşan gerilim kasın origo ve insersiyosunu birbirine yaklaştırır.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lnSpcReduction="10000"/>
          </a:bodyPr>
          <a:lstStyle/>
          <a:p>
            <a:pPr lvl="0"/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1035399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KONTRAKSİYON TİPLERİ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1270000" y="2992040"/>
            <a:ext cx="4950754" cy="3769521"/>
          </a:xfrm>
          <a:prstGeom prst="rect">
            <a:avLst/>
          </a:prstGeom>
          <a:ln w="25400">
            <a:solidFill>
              <a:srgbClr val="85888D"/>
            </a:solidFill>
          </a:ln>
        </p:spPr>
        <p:txBody>
          <a:bodyPr>
            <a:normAutofit fontScale="92500" lnSpcReduction="10000"/>
          </a:bodyPr>
          <a:lstStyle/>
          <a:p>
            <a:pPr lvl="0" algn="l" defTabSz="457200">
              <a:defRPr sz="1800"/>
            </a:pPr>
            <a:r>
              <a:rPr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İzometrik Kontraksiyon</a:t>
            </a:r>
          </a:p>
          <a:p>
            <a:pPr lvl="0" algn="l" defTabSz="457200">
              <a:defRPr sz="1800"/>
            </a:pPr>
            <a:endParaRPr sz="3600">
              <a:latin typeface="Helvetica"/>
              <a:ea typeface="Helvetica"/>
              <a:cs typeface="Helvetica"/>
              <a:sym typeface="Helvetica"/>
            </a:endParaRPr>
          </a:p>
          <a:p>
            <a:pPr marL="444500" lvl="0" indent="-444500" algn="l" defTabSz="457200">
              <a:buSzPct val="75000"/>
              <a:buChar char="•"/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Kas Uzunluğu Sabit</a:t>
            </a:r>
          </a:p>
          <a:p>
            <a:pPr marL="444500" lvl="0" indent="-444500" algn="l" defTabSz="457200">
              <a:buSzPct val="75000"/>
              <a:buChar char="•"/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Tonusu Artar</a:t>
            </a:r>
          </a:p>
          <a:p>
            <a:pPr marL="444500" lvl="0" indent="-444500" algn="l" defTabSz="457200">
              <a:buSzPct val="75000"/>
              <a:buChar char="•"/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Statik Kasılma</a:t>
            </a:r>
          </a:p>
          <a:p>
            <a:pPr marL="444500" lvl="0" indent="-444500" algn="l" defTabSz="457200">
              <a:buSzPct val="75000"/>
              <a:buChar char="•"/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Mekanik İş Yapılmaz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lnSpcReduction="10000"/>
          </a:bodyPr>
          <a:lstStyle/>
          <a:p>
            <a:pPr lvl="0"/>
            <a:fld id="{86CB4B4D-7CA3-9044-876B-883B54F8677D}" type="slidenum">
              <a:t>4</a:t>
            </a:fld>
            <a:endParaRPr/>
          </a:p>
        </p:txBody>
      </p:sp>
      <p:sp>
        <p:nvSpPr>
          <p:cNvPr id="57" name="Shape 57"/>
          <p:cNvSpPr/>
          <p:nvPr/>
        </p:nvSpPr>
        <p:spPr>
          <a:xfrm>
            <a:off x="6557634" y="2992040"/>
            <a:ext cx="4950755" cy="3769520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 algn="l" defTabSz="457200">
              <a:defRPr sz="1800"/>
            </a:pPr>
            <a:r>
              <a:rPr sz="3600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İzotonik Kontraksiyon</a:t>
            </a:r>
          </a:p>
          <a:p>
            <a:pPr lvl="0" algn="l" defTabSz="457200">
              <a:defRPr sz="1800"/>
            </a:pPr>
            <a:endParaRPr sz="3600">
              <a:latin typeface="Helvetica"/>
              <a:ea typeface="Helvetica"/>
              <a:cs typeface="Helvetica"/>
              <a:sym typeface="Helvetica"/>
            </a:endParaRPr>
          </a:p>
          <a:p>
            <a:pPr marL="444500" lvl="0" indent="-444500" algn="l" defTabSz="457200">
              <a:buSzPct val="75000"/>
              <a:buChar char="•"/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Kas Uzunluğu Kısalır</a:t>
            </a:r>
          </a:p>
          <a:p>
            <a:pPr marL="444500" lvl="0" indent="-444500" algn="l" defTabSz="457200">
              <a:buSzPct val="75000"/>
              <a:buChar char="•"/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Tonusu Sabit</a:t>
            </a:r>
          </a:p>
          <a:p>
            <a:pPr marL="444500" lvl="0" indent="-444500" algn="l" defTabSz="457200">
              <a:buSzPct val="75000"/>
              <a:buChar char="•"/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Dinamik Kasılma</a:t>
            </a:r>
          </a:p>
          <a:p>
            <a:pPr marL="444500" lvl="0" indent="-444500" algn="l" defTabSz="457200">
              <a:buSzPct val="75000"/>
              <a:buChar char="•"/>
              <a:defRPr sz="1800"/>
            </a:pPr>
            <a:r>
              <a:rPr sz="3600">
                <a:latin typeface="Helvetica"/>
                <a:ea typeface="Helvetica"/>
                <a:cs typeface="Helvetica"/>
                <a:sym typeface="Helvetica"/>
              </a:rPr>
              <a:t>Mekanik İş Yapılır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1035399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KONTRAKSİYON TİPLERİ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1270000" y="2992040"/>
            <a:ext cx="10464800" cy="540424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 algn="l" defTabSz="452627">
              <a:defRPr sz="1800"/>
            </a:pPr>
            <a:r>
              <a:rPr sz="3564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3-Eksentrik Kontraksiyon: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 Devamlı bir direnç uygulanırken bile kontraksiyon boyunca kas uzar ve origo-insersiyo arası uzaklık artar.</a:t>
            </a:r>
          </a:p>
          <a:p>
            <a:pPr lvl="0" algn="l" defTabSz="452627">
              <a:defRPr sz="1800"/>
            </a:pPr>
            <a:endParaRPr sz="3564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2627">
              <a:defRPr sz="1800"/>
            </a:pPr>
            <a:r>
              <a:rPr sz="3564">
                <a:solidFill>
                  <a:srgbClr val="AA7942"/>
                </a:solidFill>
                <a:latin typeface="Helvetica"/>
                <a:ea typeface="Helvetica"/>
                <a:cs typeface="Helvetica"/>
                <a:sym typeface="Helvetica"/>
              </a:rPr>
              <a:t>4-İzokinetik Kontraksiyon: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 Sabit bir hızda, hareket sınırı boyunca maksimal gerilimle ve eşit dirençle kasta kısalma meydana gelmesidir. </a:t>
            </a:r>
          </a:p>
          <a:p>
            <a:pPr lvl="0" algn="l" defTabSz="452627">
              <a:defRPr sz="1800"/>
            </a:pPr>
            <a:endParaRPr sz="3564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2627">
              <a:defRPr sz="1800"/>
            </a:pPr>
            <a:r>
              <a:rPr sz="3564">
                <a:latin typeface="Helvetica"/>
                <a:ea typeface="Helvetica"/>
                <a:cs typeface="Helvetica"/>
                <a:sym typeface="Helvetica"/>
              </a:rPr>
              <a:t>İzokinetik kontraksiyonu elde etmek için özel cihazlara gereksinim vardır.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lnSpcReduction="10000"/>
          </a:bodyPr>
          <a:lstStyle/>
          <a:p>
            <a:pPr lvl="0"/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1035399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KONTRAKSİYON TİPLERİ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1270000" y="2992040"/>
            <a:ext cx="5083341" cy="5404249"/>
          </a:xfrm>
          <a:prstGeom prst="rect">
            <a:avLst/>
          </a:prstGeom>
        </p:spPr>
        <p:txBody>
          <a:bodyPr/>
          <a:lstStyle>
            <a:lvl1pPr algn="l" defTabSz="457200">
              <a:defRPr sz="3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3600"/>
              <a:t>Dirsek fleksörlerini kullanarak masadan bir bardak suyun alınıp ağza getirilmesi ve tekrar yerine konması sırasındaki kontraksiyon tipleri:</a:t>
            </a:r>
          </a:p>
        </p:txBody>
      </p:sp>
      <p:sp>
        <p:nvSpPr>
          <p:cNvPr id="63" name="Shape 63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lnSpcReduction="10000"/>
          </a:bodyPr>
          <a:lstStyle/>
          <a:p>
            <a:pPr lvl="0"/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1035399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KONTRAKSİYON TİPLERİ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>
            <a:off x="1270000" y="2992040"/>
            <a:ext cx="10464800" cy="540424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 algn="l" defTabSz="434340">
              <a:defRPr sz="1800"/>
            </a:pPr>
            <a:r>
              <a:rPr sz="3420">
                <a:latin typeface="Helvetica"/>
                <a:ea typeface="Helvetica"/>
                <a:cs typeface="Helvetica"/>
                <a:sym typeface="Helvetica"/>
              </a:rPr>
              <a:t>1-Dirsek fleksörlerinin gerilimi, önkolun ağırlığı ve su bardağının direncine eşit olana kadar </a:t>
            </a:r>
            <a:r>
              <a:rPr sz="3420" b="1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izometrik kontraksiyon</a:t>
            </a:r>
            <a:r>
              <a:rPr sz="3420">
                <a:latin typeface="Helvetica"/>
                <a:ea typeface="Helvetica"/>
                <a:cs typeface="Helvetica"/>
                <a:sym typeface="Helvetica"/>
              </a:rPr>
              <a:t> meydana gelir.</a:t>
            </a:r>
          </a:p>
          <a:p>
            <a:pPr lvl="0" algn="l" defTabSz="434340">
              <a:defRPr sz="1800"/>
            </a:pPr>
            <a:endParaRPr sz="342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34340">
              <a:defRPr sz="1800"/>
            </a:pPr>
            <a:r>
              <a:rPr sz="3420">
                <a:latin typeface="Helvetica"/>
                <a:ea typeface="Helvetica"/>
                <a:cs typeface="Helvetica"/>
                <a:sym typeface="Helvetica"/>
              </a:rPr>
              <a:t>2-Fleksörlerdeki gerilim artıp kas kısalınca </a:t>
            </a:r>
            <a:r>
              <a:rPr sz="3420" b="1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konsentrik kontraksiyon</a:t>
            </a:r>
            <a:r>
              <a:rPr sz="3420" b="1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420">
                <a:latin typeface="Helvetica"/>
                <a:ea typeface="Helvetica"/>
                <a:cs typeface="Helvetica"/>
                <a:sym typeface="Helvetica"/>
              </a:rPr>
              <a:t>oluşur ve bardak ağza götürülür.</a:t>
            </a:r>
          </a:p>
          <a:p>
            <a:pPr lvl="0" algn="l" defTabSz="434340">
              <a:defRPr sz="1800"/>
            </a:pPr>
            <a:endParaRPr sz="3420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34340">
              <a:defRPr sz="1800"/>
            </a:pPr>
            <a:r>
              <a:rPr sz="3420">
                <a:latin typeface="Helvetica"/>
                <a:ea typeface="Helvetica"/>
                <a:cs typeface="Helvetica"/>
                <a:sym typeface="Helvetica"/>
              </a:rPr>
              <a:t>3-Son olarak fleksörler hız oranını ayarlarken bardak masaya konur ve </a:t>
            </a:r>
            <a:r>
              <a:rPr sz="3420" b="1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eksentrik kontraksiyon</a:t>
            </a:r>
            <a:r>
              <a:rPr sz="3420" b="1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420">
                <a:latin typeface="Helvetica"/>
                <a:ea typeface="Helvetica"/>
                <a:cs typeface="Helvetica"/>
                <a:sym typeface="Helvetica"/>
              </a:rPr>
              <a:t>ile hareket tamamlanmış olur.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lnSpcReduction="10000"/>
          </a:bodyPr>
          <a:lstStyle/>
          <a:p>
            <a:pPr lvl="0"/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1270000" y="736801"/>
            <a:ext cx="10464800" cy="193689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KAS KONTRAKSİYONUNA ETKİ EDEN FAKTÖRLER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xfrm>
            <a:off x="1270000" y="2992040"/>
            <a:ext cx="4040328" cy="403604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 algn="l" defTabSz="448055">
              <a:defRPr sz="1800"/>
            </a:pPr>
            <a:r>
              <a:rPr sz="3528" b="1">
                <a:latin typeface="Helvetica"/>
                <a:ea typeface="Helvetica"/>
                <a:cs typeface="Helvetica"/>
                <a:sym typeface="Helvetica"/>
              </a:rPr>
              <a:t>1-Kaldıraç Sistemi:</a:t>
            </a:r>
          </a:p>
          <a:p>
            <a:pPr lvl="0" algn="l" defTabSz="448055">
              <a:defRPr sz="1800"/>
            </a:pPr>
            <a:r>
              <a:rPr sz="3528">
                <a:latin typeface="Helvetica"/>
                <a:ea typeface="Helvetica"/>
                <a:cs typeface="Helvetica"/>
                <a:sym typeface="Helvetica"/>
              </a:rPr>
              <a:t>Kemik, kaldıraç kolu; eklem destek veya aksis; kuvvet ise kas ile açığa çıkarılır.</a:t>
            </a:r>
          </a:p>
        </p:txBody>
      </p:sp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lnSpcReduction="10000"/>
          </a:bodyPr>
          <a:lstStyle/>
          <a:p>
            <a:pPr lvl="0"/>
            <a:fld id="{86CB4B4D-7CA3-9044-876B-883B54F8677D}" type="slidenum">
              <a:t>8</a:t>
            </a:fld>
            <a:endParaRPr/>
          </a:p>
        </p:txBody>
      </p:sp>
      <p:sp>
        <p:nvSpPr>
          <p:cNvPr id="76" name="Shape 76"/>
          <p:cNvSpPr/>
          <p:nvPr/>
        </p:nvSpPr>
        <p:spPr>
          <a:xfrm>
            <a:off x="1165357" y="7083509"/>
            <a:ext cx="11653129" cy="2099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defTabSz="457200">
              <a:defRPr sz="4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4800" b="1"/>
              <a:t>Kuvvet X Kuvvet Kolu=Yük X Yük Kolu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1270000" y="736801"/>
            <a:ext cx="10464800" cy="193689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55674">
              <a:defRPr sz="6200"/>
            </a:lvl1pPr>
          </a:lstStyle>
          <a:p>
            <a:pPr lvl="0">
              <a:defRPr sz="1800"/>
            </a:pPr>
            <a:r>
              <a:rPr sz="6200"/>
              <a:t>KAS KONTRAKSİYONUNA ETKİ EDEN FAKTÖRLER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xfrm>
            <a:off x="1270000" y="2992040"/>
            <a:ext cx="5753760" cy="594156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 algn="l" defTabSz="452627">
              <a:defRPr sz="1800"/>
            </a:pPr>
            <a:r>
              <a:rPr sz="3564" b="1">
                <a:latin typeface="Helvetica"/>
                <a:ea typeface="Helvetica"/>
                <a:cs typeface="Helvetica"/>
                <a:sym typeface="Helvetica"/>
              </a:rPr>
              <a:t>a-1.Sınıf Kaldıraç: 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Destek veya eklem uygulanan yük ile kuvvet arasındadır. </a:t>
            </a:r>
          </a:p>
          <a:p>
            <a:pPr lvl="0" algn="l" defTabSz="452627">
              <a:defRPr sz="1800"/>
            </a:pPr>
            <a:r>
              <a:rPr sz="35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Destek: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 Atlanto-occipital eklem</a:t>
            </a:r>
          </a:p>
          <a:p>
            <a:pPr lvl="0" algn="l" defTabSz="452627">
              <a:defRPr sz="1800"/>
            </a:pPr>
            <a:r>
              <a:rPr sz="3564">
                <a:solidFill>
                  <a:srgbClr val="942192"/>
                </a:solidFill>
                <a:latin typeface="Helvetica"/>
                <a:ea typeface="Helvetica"/>
                <a:cs typeface="Helvetica"/>
                <a:sym typeface="Helvetica"/>
              </a:rPr>
              <a:t>Yük: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 Yüzün ön kısmı</a:t>
            </a:r>
          </a:p>
          <a:p>
            <a:pPr lvl="0" algn="l" defTabSz="452627">
              <a:defRPr sz="1800"/>
            </a:pPr>
            <a:r>
              <a:rPr sz="3564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Kuvvet: 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Ekstansör boyun kasları</a:t>
            </a:r>
          </a:p>
          <a:p>
            <a:pPr lvl="0" algn="l" defTabSz="452627">
              <a:defRPr sz="1800"/>
            </a:pPr>
            <a:endParaRPr sz="3564">
              <a:latin typeface="Helvetica"/>
              <a:ea typeface="Helvetica"/>
              <a:cs typeface="Helvetica"/>
              <a:sym typeface="Helvetica"/>
            </a:endParaRPr>
          </a:p>
          <a:p>
            <a:pPr lvl="0" algn="l" defTabSz="452627">
              <a:defRPr sz="1800"/>
            </a:pPr>
            <a:r>
              <a:rPr sz="3564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rPr>
              <a:t>Hız ve hareket için avantaj</a:t>
            </a:r>
            <a:r>
              <a:rPr sz="3564">
                <a:latin typeface="Helvetica"/>
                <a:ea typeface="Helvetica"/>
                <a:cs typeface="Helvetica"/>
                <a:sym typeface="Helvetica"/>
              </a:rPr>
              <a:t>dır.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lnSpcReduction="10000"/>
          </a:bodyPr>
          <a:lstStyle/>
          <a:p>
            <a:pPr lvl="0"/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514</Words>
  <Application>Microsoft Office PowerPoint</Application>
  <PresentationFormat>Özel</PresentationFormat>
  <Paragraphs>108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Helvetica</vt:lpstr>
      <vt:lpstr>Helvetica Neue</vt:lpstr>
      <vt:lpstr>Trebuchet MS</vt:lpstr>
      <vt:lpstr>Wingdings 3</vt:lpstr>
      <vt:lpstr>Yüzeyler</vt:lpstr>
      <vt:lpstr>FİZYOTERAPİDE  ÖLÇME VE DEĞERLENDİRME</vt:lpstr>
      <vt:lpstr>KONTRAKSİYON TİPLERİ</vt:lpstr>
      <vt:lpstr>KONTRAKSİYON TİPLERİ</vt:lpstr>
      <vt:lpstr>KONTRAKSİYON TİPLERİ</vt:lpstr>
      <vt:lpstr>KONTRAKSİYON TİPLERİ</vt:lpstr>
      <vt:lpstr>KONTRAKSİYON TİPLERİ</vt:lpstr>
      <vt:lpstr>KONTRAKSİYON TİPLERİ</vt:lpstr>
      <vt:lpstr>KAS KONTRAKSİYONUNA ETKİ EDEN FAKTÖRLER</vt:lpstr>
      <vt:lpstr>KAS KONTRAKSİYONUNA ETKİ EDEN FAKTÖRLER</vt:lpstr>
      <vt:lpstr>KAS KONTRAKSİYONUNA ETKİ EDEN FAKTÖRLER</vt:lpstr>
      <vt:lpstr>KAS KONTRAKSİYONUNA ETKİ EDEN FAKTÖRLER</vt:lpstr>
      <vt:lpstr>KAS KONTRAKSİYONUNA ETKİ EDEN FAKTÖRLER</vt:lpstr>
      <vt:lpstr>KASLARIN ANATOMİK YAPISI</vt:lpstr>
      <vt:lpstr>HAREKETE KATILAN KASLAR</vt:lpstr>
      <vt:lpstr>KAS KOORDİNASYONU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FİZYOTERAPİDE  ÖLÇME VE DEĞERLENDİRME</dc:title>
  <dc:creator>kmyo2</dc:creator>
  <cp:lastModifiedBy>şeyda cuma</cp:lastModifiedBy>
  <cp:revision>3</cp:revision>
  <dcterms:modified xsi:type="dcterms:W3CDTF">2018-05-08T07:57:33Z</dcterms:modified>
</cp:coreProperties>
</file>