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72"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8" d="100"/>
          <a:sy n="98" d="100"/>
        </p:scale>
        <p:origin x="-27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611175F6-3CFC-4681-8FCE-F8BBDE964CAD}" type="datetimeFigureOut">
              <a:rPr lang="tr-TR" smtClean="0"/>
              <a:pPr/>
              <a:t>14.05.2018</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0CE2F194-F639-49E7-8C6C-4618881866E3}"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11175F6-3CFC-4681-8FCE-F8BBDE964CAD}" type="datetimeFigureOut">
              <a:rPr lang="tr-TR" smtClean="0"/>
              <a:pPr/>
              <a:t>14.05.2018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CE2F194-F639-49E7-8C6C-4618881866E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11175F6-3CFC-4681-8FCE-F8BBDE964CAD}" type="datetimeFigureOut">
              <a:rPr lang="tr-TR" smtClean="0"/>
              <a:pPr/>
              <a:t>14.05.2018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CE2F194-F639-49E7-8C6C-4618881866E3}"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39358AF1-F893-445B-866D-8A8D3701D7E6}" type="slidenum">
              <a:rPr lang="tr-TR"/>
              <a:pPr>
                <a:defRPr/>
              </a:pPr>
              <a:t>‹#›</a:t>
            </a:fld>
            <a:endParaRPr lang="tr-TR"/>
          </a:p>
        </p:txBody>
      </p:sp>
    </p:spTree>
    <p:extLst>
      <p:ext uri="{BB962C8B-B14F-4D97-AF65-F5344CB8AC3E}">
        <p14:creationId xmlns="" xmlns:p14="http://schemas.microsoft.com/office/powerpoint/2010/main" val="365059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11175F6-3CFC-4681-8FCE-F8BBDE964CAD}" type="datetimeFigureOut">
              <a:rPr lang="tr-TR" smtClean="0"/>
              <a:pPr/>
              <a:t>14.05.2018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CE2F194-F639-49E7-8C6C-4618881866E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611175F6-3CFC-4681-8FCE-F8BBDE964CAD}" type="datetimeFigureOut">
              <a:rPr lang="tr-TR" smtClean="0"/>
              <a:pPr/>
              <a:t>14.05.2018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CE2F194-F639-49E7-8C6C-4618881866E3}"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611175F6-3CFC-4681-8FCE-F8BBDE964CAD}" type="datetimeFigureOut">
              <a:rPr lang="tr-TR" smtClean="0"/>
              <a:pPr/>
              <a:t>14.05.2018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CE2F194-F639-49E7-8C6C-4618881866E3}"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611175F6-3CFC-4681-8FCE-F8BBDE964CAD}" type="datetimeFigureOut">
              <a:rPr lang="tr-TR" smtClean="0"/>
              <a:pPr/>
              <a:t>14.05.2018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CE2F194-F639-49E7-8C6C-4618881866E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611175F6-3CFC-4681-8FCE-F8BBDE964CAD}" type="datetimeFigureOut">
              <a:rPr lang="tr-TR" smtClean="0"/>
              <a:pPr/>
              <a:t>14.05.2018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CE2F194-F639-49E7-8C6C-4618881866E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175F6-3CFC-4681-8FCE-F8BBDE964CAD}" type="datetimeFigureOut">
              <a:rPr lang="tr-TR" smtClean="0"/>
              <a:pPr/>
              <a:t>14.05.2018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CE2F194-F639-49E7-8C6C-4618881866E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611175F6-3CFC-4681-8FCE-F8BBDE964CAD}" type="datetimeFigureOut">
              <a:rPr lang="tr-TR" smtClean="0"/>
              <a:pPr/>
              <a:t>14.05.2018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CE2F194-F639-49E7-8C6C-4618881866E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611175F6-3CFC-4681-8FCE-F8BBDE964CAD}" type="datetimeFigureOut">
              <a:rPr lang="tr-TR" smtClean="0"/>
              <a:pPr/>
              <a:t>14.05.2018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0CE2F194-F639-49E7-8C6C-4618881866E3}"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11175F6-3CFC-4681-8FCE-F8BBDE964CAD}" type="datetimeFigureOut">
              <a:rPr lang="tr-TR" smtClean="0"/>
              <a:pPr/>
              <a:t>14.05.2018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E2F194-F639-49E7-8C6C-4618881866E3}"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571472" y="1571612"/>
            <a:ext cx="7851648" cy="2471742"/>
          </a:xfrm>
        </p:spPr>
        <p:txBody>
          <a:bodyPr>
            <a:normAutofit fontScale="90000"/>
          </a:bodyPr>
          <a:lstStyle/>
          <a:p>
            <a:pPr algn="ctr"/>
            <a:r>
              <a:rPr lang="en-US" dirty="0" smtClean="0"/>
              <a:t>ZTM 316 </a:t>
            </a:r>
            <a:r>
              <a:rPr lang="en-US" dirty="0" err="1" smtClean="0"/>
              <a:t>Mekanizmalar</a:t>
            </a:r>
            <a:r>
              <a:rPr lang="en-US" dirty="0" smtClean="0"/>
              <a:t> </a:t>
            </a:r>
            <a:r>
              <a:rPr lang="tr-TR" smtClean="0"/>
              <a:t/>
            </a:r>
            <a:br>
              <a:rPr lang="tr-TR" smtClean="0"/>
            </a:br>
            <a:r>
              <a:rPr lang="tr-TR" dirty="0" smtClean="0">
                <a:solidFill>
                  <a:schemeClr val="tx1"/>
                </a:solidFill>
              </a:rPr>
              <a:t/>
            </a:r>
            <a:br>
              <a:rPr lang="tr-TR" dirty="0" smtClean="0">
                <a:solidFill>
                  <a:schemeClr val="tx1"/>
                </a:solidFill>
              </a:rPr>
            </a:br>
            <a:r>
              <a:rPr lang="tr-TR" dirty="0" smtClean="0">
                <a:solidFill>
                  <a:schemeClr val="tx1"/>
                </a:solidFill>
              </a:rPr>
              <a:t>9.Hafta</a:t>
            </a:r>
          </a:p>
        </p:txBody>
      </p:sp>
      <p:sp>
        <p:nvSpPr>
          <p:cNvPr id="2052" name="Rectangle 3"/>
          <p:cNvSpPr>
            <a:spLocks noGrp="1" noChangeArrowheads="1"/>
          </p:cNvSpPr>
          <p:nvPr>
            <p:ph type="subTitle" idx="1"/>
          </p:nvPr>
        </p:nvSpPr>
        <p:spPr>
          <a:xfrm>
            <a:off x="1142976" y="4714884"/>
            <a:ext cx="6400800" cy="1271587"/>
          </a:xfrm>
        </p:spPr>
        <p:txBody>
          <a:bodyPr/>
          <a:lstStyle/>
          <a:p>
            <a:pPr eaLnBrk="1" hangingPunct="1"/>
            <a:r>
              <a:rPr lang="tr-TR" dirty="0" smtClean="0">
                <a:solidFill>
                  <a:schemeClr val="bg1"/>
                </a:solidFill>
              </a:rPr>
              <a:t>Prof. Dr. Ramazan ÖZTÜRK</a:t>
            </a:r>
          </a:p>
        </p:txBody>
      </p:sp>
      <p:sp>
        <p:nvSpPr>
          <p:cNvPr id="2050" name="5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A039F8-46BD-4F7C-9FD6-31A8E8024D9C}" type="slidenum">
              <a:rPr lang="tr-TR" smtClean="0">
                <a:solidFill>
                  <a:srgbClr val="FFFFFF"/>
                </a:solidFill>
              </a:rPr>
              <a:pPr eaLnBrk="1" hangingPunct="1"/>
              <a:t>1</a:t>
            </a:fld>
            <a:endParaRPr lang="tr-TR" smtClean="0">
              <a:solidFill>
                <a:srgbClr val="FFFFFF"/>
              </a:solidFill>
            </a:endParaRPr>
          </a:p>
        </p:txBody>
      </p:sp>
    </p:spTree>
    <p:extLst>
      <p:ext uri="{BB962C8B-B14F-4D97-AF65-F5344CB8AC3E}">
        <p14:creationId xmlns="" xmlns:p14="http://schemas.microsoft.com/office/powerpoint/2010/main" val="869170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527265-16AC-485A-AEFE-B95444F9964E}" type="slidenum">
              <a:rPr lang="tr-TR" smtClean="0"/>
              <a:pPr eaLnBrk="1" hangingPunct="1"/>
              <a:t>10</a:t>
            </a:fld>
            <a:endParaRPr lang="tr-TR" smtClean="0"/>
          </a:p>
        </p:txBody>
      </p:sp>
      <p:pic>
        <p:nvPicPr>
          <p:cNvPr id="93187" name="Picture 2" descr="tara0005"/>
          <p:cNvPicPr>
            <a:picLocks noChangeAspect="1" noChangeArrowheads="1"/>
          </p:cNvPicPr>
          <p:nvPr/>
        </p:nvPicPr>
        <p:blipFill>
          <a:blip r:embed="rId2">
            <a:extLst>
              <a:ext uri="{28A0092B-C50C-407E-A947-70E740481C1C}">
                <a14:useLocalDpi xmlns="" xmlns:a14="http://schemas.microsoft.com/office/drawing/2010/main" val="0"/>
              </a:ext>
            </a:extLst>
          </a:blip>
          <a:srcRect l="16336" t="9016" r="10815" b="41367"/>
          <a:stretch>
            <a:fillRect/>
          </a:stretch>
        </p:blipFill>
        <p:spPr bwMode="auto">
          <a:xfrm>
            <a:off x="1214438" y="642938"/>
            <a:ext cx="5572125" cy="4714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188" name="Rectangle 3"/>
          <p:cNvSpPr>
            <a:spLocks noChangeArrowheads="1"/>
          </p:cNvSpPr>
          <p:nvPr/>
        </p:nvSpPr>
        <p:spPr bwMode="auto">
          <a:xfrm>
            <a:off x="1357313" y="5643563"/>
            <a:ext cx="550068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tr-TR" altLang="zh-TW" sz="1200">
                <a:latin typeface="Times New Roman" pitchFamily="18" charset="0"/>
                <a:cs typeface="Times New Roman" pitchFamily="18" charset="0"/>
              </a:rPr>
              <a:t>Dört çubuk mekanizmasında elde edilen farklı hareketler</a:t>
            </a:r>
            <a:endParaRPr lang="tr-TR" altLang="zh-TW"/>
          </a:p>
        </p:txBody>
      </p:sp>
    </p:spTree>
    <p:extLst>
      <p:ext uri="{BB962C8B-B14F-4D97-AF65-F5344CB8AC3E}">
        <p14:creationId xmlns="" xmlns:p14="http://schemas.microsoft.com/office/powerpoint/2010/main" val="1469907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İçerik Yer Tutucusu"/>
          <p:cNvSpPr>
            <a:spLocks noGrp="1"/>
          </p:cNvSpPr>
          <p:nvPr>
            <p:ph/>
          </p:nvPr>
        </p:nvSpPr>
        <p:spPr>
          <a:xfrm>
            <a:off x="428625" y="2071688"/>
            <a:ext cx="8229600" cy="2143125"/>
          </a:xfrm>
        </p:spPr>
        <p:txBody>
          <a:bodyPr/>
          <a:lstStyle/>
          <a:p>
            <a:pPr algn="just" eaLnBrk="1" hangingPunct="1">
              <a:buFontTx/>
              <a:buNone/>
            </a:pPr>
            <a:r>
              <a:rPr lang="tr-TR" sz="2400" u="sng" dirty="0" smtClean="0"/>
              <a:t>    En  küçük ve</a:t>
            </a:r>
            <a:r>
              <a:rPr lang="tr-TR" sz="2400" u="sng" baseline="-25000" dirty="0" smtClean="0"/>
              <a:t> </a:t>
            </a:r>
            <a:r>
              <a:rPr lang="tr-TR" sz="2400" u="sng" dirty="0" smtClean="0"/>
              <a:t> en büyük uzvun uzunlukları toplamı, öteki iki uzvun uzunlukları toplamından küçük olursa, en küçük uzuv komşu uzuvlara  göre  tam dönme hareketine sahiptir. Bu sırada, en büyük uzuv en küçük uzvun komşusu ya da karşısında bulunabilir.</a:t>
            </a:r>
          </a:p>
          <a:p>
            <a:pPr algn="just" eaLnBrk="1" hangingPunct="1"/>
            <a:endParaRPr lang="tr-TR" sz="2400" u="sng" dirty="0" smtClean="0"/>
          </a:p>
        </p:txBody>
      </p:sp>
      <p:sp>
        <p:nvSpPr>
          <p:cNvPr id="94211"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37A0B9-AB21-48EF-BF12-71632D059FB6}" type="slidenum">
              <a:rPr lang="tr-TR" smtClean="0"/>
              <a:pPr eaLnBrk="1" hangingPunct="1"/>
              <a:t>11</a:t>
            </a:fld>
            <a:endParaRPr lang="tr-TR" smtClean="0"/>
          </a:p>
        </p:txBody>
      </p:sp>
    </p:spTree>
    <p:extLst>
      <p:ext uri="{BB962C8B-B14F-4D97-AF65-F5344CB8AC3E}">
        <p14:creationId xmlns="" xmlns:p14="http://schemas.microsoft.com/office/powerpoint/2010/main" val="2591956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İçerik Yer Tutucusu"/>
          <p:cNvSpPr>
            <a:spLocks noGrp="1"/>
          </p:cNvSpPr>
          <p:nvPr>
            <p:ph/>
          </p:nvPr>
        </p:nvSpPr>
        <p:spPr>
          <a:xfrm>
            <a:off x="395536" y="1052736"/>
            <a:ext cx="8229600" cy="5112568"/>
          </a:xfrm>
        </p:spPr>
        <p:txBody>
          <a:bodyPr>
            <a:noAutofit/>
          </a:bodyPr>
          <a:lstStyle/>
          <a:p>
            <a:pPr algn="just" eaLnBrk="1" hangingPunct="1">
              <a:buFontTx/>
              <a:buNone/>
            </a:pPr>
            <a:r>
              <a:rPr lang="tr-TR" sz="2400" dirty="0" smtClean="0"/>
              <a:t>     Dört uzuvlu mekanizmasının en kısa uzvuna </a:t>
            </a:r>
            <a:r>
              <a:rPr lang="tr-TR" sz="2400" dirty="0" err="1" smtClean="0"/>
              <a:t>lmin</a:t>
            </a:r>
            <a:r>
              <a:rPr lang="tr-TR" sz="2400" dirty="0" smtClean="0"/>
              <a:t>, en uzun uzvuna </a:t>
            </a:r>
            <a:r>
              <a:rPr lang="tr-TR" sz="2400" dirty="0" err="1" smtClean="0"/>
              <a:t>l</a:t>
            </a:r>
            <a:r>
              <a:rPr lang="tr-TR" sz="2400" baseline="-25000" dirty="0" err="1" smtClean="0"/>
              <a:t>max</a:t>
            </a:r>
            <a:r>
              <a:rPr lang="tr-TR" sz="2400" dirty="0" smtClean="0"/>
              <a:t> ve öteki </a:t>
            </a:r>
            <a:r>
              <a:rPr lang="tr-TR" sz="2400" dirty="0" err="1" smtClean="0"/>
              <a:t>uzuvlarada</a:t>
            </a:r>
            <a:r>
              <a:rPr lang="tr-TR" sz="2400" dirty="0" smtClean="0"/>
              <a:t> l</a:t>
            </a:r>
            <a:r>
              <a:rPr lang="tr-TR" sz="2400" baseline="-25000" dirty="0" smtClean="0"/>
              <a:t>1</a:t>
            </a:r>
            <a:r>
              <a:rPr lang="tr-TR" sz="2400" dirty="0" smtClean="0"/>
              <a:t> ve l</a:t>
            </a:r>
            <a:r>
              <a:rPr lang="tr-TR" sz="2400" baseline="-25000" dirty="0" smtClean="0"/>
              <a:t>2 </a:t>
            </a:r>
            <a:r>
              <a:rPr lang="tr-TR" sz="2400" dirty="0" smtClean="0"/>
              <a:t>denilirse, </a:t>
            </a:r>
            <a:r>
              <a:rPr lang="tr-TR" sz="2400" dirty="0" err="1" smtClean="0"/>
              <a:t>Grasof</a:t>
            </a:r>
            <a:r>
              <a:rPr lang="tr-TR" sz="2400" dirty="0" smtClean="0"/>
              <a:t> kuralı aşağıdaki gibi ifade edilir:</a:t>
            </a:r>
          </a:p>
          <a:p>
            <a:pPr algn="just" eaLnBrk="1" hangingPunct="1">
              <a:buFontTx/>
              <a:buNone/>
            </a:pPr>
            <a:r>
              <a:rPr lang="tr-TR" sz="2400" b="1" dirty="0" smtClean="0"/>
              <a:t>     a) </a:t>
            </a:r>
            <a:r>
              <a:rPr lang="tr-TR" sz="2400" dirty="0" smtClean="0"/>
              <a:t>Eğer </a:t>
            </a:r>
            <a:r>
              <a:rPr lang="tr-TR" sz="2400" dirty="0" err="1" smtClean="0"/>
              <a:t>l</a:t>
            </a:r>
            <a:r>
              <a:rPr lang="tr-TR" sz="2400" baseline="-25000" dirty="0" err="1" smtClean="0"/>
              <a:t>min</a:t>
            </a:r>
            <a:r>
              <a:rPr lang="tr-TR" sz="2400" dirty="0" err="1" smtClean="0"/>
              <a:t>+l</a:t>
            </a:r>
            <a:r>
              <a:rPr lang="tr-TR" sz="2400" baseline="-25000" dirty="0" err="1" smtClean="0"/>
              <a:t>max</a:t>
            </a:r>
            <a:r>
              <a:rPr lang="tr-TR" sz="2400" dirty="0" smtClean="0"/>
              <a:t>&lt;l</a:t>
            </a:r>
            <a:r>
              <a:rPr lang="tr-TR" sz="2400" baseline="-25000" dirty="0" smtClean="0"/>
              <a:t>1</a:t>
            </a:r>
            <a:r>
              <a:rPr lang="tr-TR" sz="2400" dirty="0" smtClean="0"/>
              <a:t>+l</a:t>
            </a:r>
            <a:r>
              <a:rPr lang="tr-TR" sz="2400" baseline="-25000" dirty="0" smtClean="0"/>
              <a:t>2</a:t>
            </a:r>
            <a:r>
              <a:rPr lang="tr-TR" sz="2400" dirty="0" smtClean="0"/>
              <a:t> ise belirli mekanizmalar oluşur. Bu koşulda en kısa uzuv, dolayısıyla iki mafsal tam dönme hareketine sahiptir ve </a:t>
            </a:r>
            <a:r>
              <a:rPr lang="fr-FR" sz="2400" dirty="0" smtClean="0"/>
              <a:t>Gras</a:t>
            </a:r>
            <a:r>
              <a:rPr lang="tr-TR" sz="2400" dirty="0" smtClean="0"/>
              <a:t>of kuralına </a:t>
            </a:r>
            <a:r>
              <a:rPr lang="fr-FR" sz="2400" u="sng" dirty="0" err="1" smtClean="0"/>
              <a:t>uyarlar</a:t>
            </a:r>
            <a:r>
              <a:rPr lang="fr-FR" sz="2400" u="sng" dirty="0" smtClean="0"/>
              <a:t>.</a:t>
            </a:r>
            <a:r>
              <a:rPr lang="fr-FR" sz="2400" dirty="0" smtClean="0"/>
              <a:t> </a:t>
            </a:r>
            <a:r>
              <a:rPr lang="tr-TR" sz="2400" dirty="0" smtClean="0"/>
              <a:t>Gövde oluşturulan uzva göre farklı çevrime sahip olurlar.</a:t>
            </a:r>
          </a:p>
          <a:p>
            <a:r>
              <a:rPr lang="tr-TR" sz="2400" dirty="0" err="1" smtClean="0"/>
              <a:t>l</a:t>
            </a:r>
            <a:r>
              <a:rPr lang="tr-TR" sz="2400" baseline="-25000" dirty="0" err="1" smtClean="0"/>
              <a:t>min</a:t>
            </a:r>
            <a:r>
              <a:rPr lang="tr-TR" sz="2400" dirty="0" smtClean="0"/>
              <a:t>  gövde olarak seçilirse çift kol mekanizması elde edilir.</a:t>
            </a:r>
          </a:p>
          <a:p>
            <a:pPr eaLnBrk="1" hangingPunct="1"/>
            <a:r>
              <a:rPr lang="tr-TR" sz="2400" dirty="0" err="1" smtClean="0"/>
              <a:t>l</a:t>
            </a:r>
            <a:r>
              <a:rPr lang="tr-TR" sz="2400" baseline="-25000" dirty="0" err="1" smtClean="0"/>
              <a:t>min</a:t>
            </a:r>
            <a:r>
              <a:rPr lang="tr-TR" sz="2400" dirty="0" smtClean="0"/>
              <a:t> e komşu olan  uzuv </a:t>
            </a:r>
            <a:r>
              <a:rPr lang="fr-FR" sz="2400" dirty="0" err="1" smtClean="0"/>
              <a:t>gövde</a:t>
            </a:r>
            <a:r>
              <a:rPr lang="fr-FR" sz="2400" dirty="0" smtClean="0"/>
              <a:t> </a:t>
            </a:r>
            <a:r>
              <a:rPr lang="tr-TR" sz="2400" dirty="0" smtClean="0"/>
              <a:t>olarak seçilirse kol-sarkaç kol mekanizması oluşur.</a:t>
            </a:r>
          </a:p>
          <a:p>
            <a:pPr eaLnBrk="1" hangingPunct="1"/>
            <a:r>
              <a:rPr lang="tr-TR" sz="2400" dirty="0" err="1" smtClean="0"/>
              <a:t>l</a:t>
            </a:r>
            <a:r>
              <a:rPr lang="tr-TR" sz="2400" baseline="-25000" dirty="0" err="1" smtClean="0"/>
              <a:t>min</a:t>
            </a:r>
            <a:r>
              <a:rPr lang="tr-TR" sz="2400" baseline="-25000" dirty="0" smtClean="0"/>
              <a:t> </a:t>
            </a:r>
            <a:r>
              <a:rPr lang="tr-TR" sz="2400" dirty="0" smtClean="0"/>
              <a:t>in karşısındaki uzuv gövde olarak seçilirse çift sarkaç mekanizması elde edilir.</a:t>
            </a:r>
          </a:p>
        </p:txBody>
      </p:sp>
      <p:sp>
        <p:nvSpPr>
          <p:cNvPr id="95235"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97039B-A993-4D4D-AA4F-7085DA9D3389}" type="slidenum">
              <a:rPr lang="tr-TR" smtClean="0"/>
              <a:pPr eaLnBrk="1" hangingPunct="1"/>
              <a:t>12</a:t>
            </a:fld>
            <a:endParaRPr lang="tr-TR" smtClean="0"/>
          </a:p>
        </p:txBody>
      </p:sp>
    </p:spTree>
    <p:extLst>
      <p:ext uri="{BB962C8B-B14F-4D97-AF65-F5344CB8AC3E}">
        <p14:creationId xmlns="" xmlns:p14="http://schemas.microsoft.com/office/powerpoint/2010/main" val="49975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İçerik Yer Tutucusu"/>
          <p:cNvSpPr>
            <a:spLocks noGrp="1"/>
          </p:cNvSpPr>
          <p:nvPr>
            <p:ph/>
          </p:nvPr>
        </p:nvSpPr>
        <p:spPr>
          <a:xfrm>
            <a:off x="457200" y="1203325"/>
            <a:ext cx="8229600" cy="5154613"/>
          </a:xfrm>
        </p:spPr>
        <p:txBody>
          <a:bodyPr>
            <a:normAutofit/>
          </a:bodyPr>
          <a:lstStyle/>
          <a:p>
            <a:pPr marL="0" indent="0" algn="just" eaLnBrk="1" hangingPunct="1">
              <a:buFontTx/>
              <a:buNone/>
            </a:pPr>
            <a:r>
              <a:rPr lang="tr-TR" sz="2400" dirty="0" smtClean="0"/>
              <a:t>    </a:t>
            </a:r>
            <a:r>
              <a:rPr lang="tr-TR" sz="2400" b="1" dirty="0" smtClean="0"/>
              <a:t>b)</a:t>
            </a:r>
            <a:r>
              <a:rPr lang="tr-TR" sz="2400" dirty="0" smtClean="0"/>
              <a:t> Eğer </a:t>
            </a:r>
            <a:r>
              <a:rPr lang="tr-TR" sz="2400" dirty="0" err="1" smtClean="0"/>
              <a:t>l</a:t>
            </a:r>
            <a:r>
              <a:rPr lang="tr-TR" sz="2400" baseline="-25000" dirty="0" err="1" smtClean="0"/>
              <a:t>min</a:t>
            </a:r>
            <a:r>
              <a:rPr lang="tr-TR" sz="2400" dirty="0" err="1" smtClean="0"/>
              <a:t>+l</a:t>
            </a:r>
            <a:r>
              <a:rPr lang="tr-TR" sz="2400" baseline="-25000" dirty="0" err="1" smtClean="0"/>
              <a:t>max</a:t>
            </a:r>
            <a:r>
              <a:rPr lang="tr-TR" sz="2400" dirty="0" smtClean="0"/>
              <a:t>=l</a:t>
            </a:r>
            <a:r>
              <a:rPr lang="tr-TR" sz="2400" baseline="-25000" dirty="0" smtClean="0"/>
              <a:t>1</a:t>
            </a:r>
            <a:r>
              <a:rPr lang="tr-TR" sz="2400" dirty="0" smtClean="0"/>
              <a:t>+l</a:t>
            </a:r>
            <a:r>
              <a:rPr lang="tr-TR" sz="2400" baseline="-25000" dirty="0" smtClean="0"/>
              <a:t>2</a:t>
            </a:r>
            <a:r>
              <a:rPr lang="tr-TR" sz="2400" dirty="0" smtClean="0"/>
              <a:t> ise ,</a:t>
            </a:r>
            <a:r>
              <a:rPr lang="tr-TR" sz="2400" dirty="0" err="1" smtClean="0"/>
              <a:t>Grasof</a:t>
            </a:r>
            <a:r>
              <a:rPr lang="tr-TR" sz="2400" dirty="0" smtClean="0"/>
              <a:t> kuralının sınır </a:t>
            </a:r>
            <a:r>
              <a:rPr lang="tr-TR" sz="2400" dirty="0" err="1" smtClean="0"/>
              <a:t>durununa</a:t>
            </a:r>
            <a:r>
              <a:rPr lang="tr-TR" sz="2400" dirty="0" smtClean="0"/>
              <a:t> sahip mekanizmalar elde edilir. Belirsiz mekanizmalar olarak adlandırılabilirler. Dallanma konumu denilen, 4 uzvun bir doğru üzerinde bulunduğu mekanizma konumu vardır. Sarkaç kolu bu konumunda olan hareket doğrultusunu değiştirebilir ya da </a:t>
            </a:r>
            <a:r>
              <a:rPr lang="fr-FR" sz="2400" dirty="0" err="1" smtClean="0"/>
              <a:t>korur</a:t>
            </a:r>
            <a:r>
              <a:rPr lang="fr-FR" sz="2400" dirty="0" smtClean="0"/>
              <a:t>.</a:t>
            </a:r>
            <a:endParaRPr lang="tr-TR" sz="2400" dirty="0" smtClean="0"/>
          </a:p>
          <a:p>
            <a:pPr marL="0" indent="0" algn="just" eaLnBrk="1" hangingPunct="1">
              <a:buFontTx/>
              <a:buNone/>
            </a:pPr>
            <a:r>
              <a:rPr lang="tr-TR" sz="2400" dirty="0" smtClean="0"/>
              <a:t>Bu  koşulun özel hallerinde ;ikiz </a:t>
            </a:r>
            <a:r>
              <a:rPr lang="tr-TR" sz="2400" dirty="0" err="1" smtClean="0"/>
              <a:t>kollu,paralele</a:t>
            </a:r>
            <a:r>
              <a:rPr lang="tr-TR" sz="2400" dirty="0" smtClean="0"/>
              <a:t> kollu mekanizmalar elde edilir. sınır durumuna sahip mekanizmalar elde edilir.</a:t>
            </a:r>
          </a:p>
          <a:p>
            <a:pPr marL="0" indent="0" algn="just" eaLnBrk="1" hangingPunct="1">
              <a:buFontTx/>
              <a:buNone/>
            </a:pPr>
            <a:endParaRPr lang="tr-TR" sz="2400" dirty="0" smtClean="0"/>
          </a:p>
          <a:p>
            <a:pPr marL="0" indent="176213" algn="just" eaLnBrk="1" hangingPunct="1">
              <a:buNone/>
            </a:pPr>
            <a:r>
              <a:rPr lang="tr-TR" sz="2400" b="1" dirty="0" smtClean="0"/>
              <a:t>c)</a:t>
            </a:r>
            <a:r>
              <a:rPr lang="tr-TR" sz="2400" dirty="0" smtClean="0"/>
              <a:t> Eğer </a:t>
            </a:r>
            <a:r>
              <a:rPr lang="tr-TR" sz="2400" dirty="0" err="1" smtClean="0"/>
              <a:t>l</a:t>
            </a:r>
            <a:r>
              <a:rPr lang="tr-TR" sz="2400" baseline="-25000" dirty="0" err="1" smtClean="0"/>
              <a:t>min</a:t>
            </a:r>
            <a:r>
              <a:rPr lang="tr-TR" sz="2400" dirty="0" err="1" smtClean="0"/>
              <a:t>+l</a:t>
            </a:r>
            <a:r>
              <a:rPr lang="tr-TR" sz="2400" baseline="-25000" dirty="0" err="1" smtClean="0"/>
              <a:t>max</a:t>
            </a:r>
            <a:r>
              <a:rPr lang="tr-TR" sz="2400" dirty="0" smtClean="0"/>
              <a:t>&gt;l</a:t>
            </a:r>
            <a:r>
              <a:rPr lang="tr-TR" sz="2400" baseline="-25000" dirty="0" smtClean="0"/>
              <a:t>1</a:t>
            </a:r>
            <a:r>
              <a:rPr lang="tr-TR" sz="2400" dirty="0" smtClean="0"/>
              <a:t>+l</a:t>
            </a:r>
            <a:r>
              <a:rPr lang="tr-TR" sz="2400" baseline="-25000" dirty="0" smtClean="0"/>
              <a:t>2</a:t>
            </a:r>
            <a:r>
              <a:rPr lang="tr-TR" sz="2400" dirty="0" smtClean="0"/>
              <a:t> ise salınım yapan mekanizmalar elde edilir.</a:t>
            </a:r>
          </a:p>
        </p:txBody>
      </p:sp>
      <p:sp>
        <p:nvSpPr>
          <p:cNvPr id="96259"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706E02-9A23-412F-BEC2-6678D0DCB1ED}" type="slidenum">
              <a:rPr lang="tr-TR" smtClean="0"/>
              <a:pPr eaLnBrk="1" hangingPunct="1"/>
              <a:t>13</a:t>
            </a:fld>
            <a:endParaRPr lang="tr-TR" smtClean="0"/>
          </a:p>
        </p:txBody>
      </p:sp>
    </p:spTree>
    <p:extLst>
      <p:ext uri="{BB962C8B-B14F-4D97-AF65-F5344CB8AC3E}">
        <p14:creationId xmlns="" xmlns:p14="http://schemas.microsoft.com/office/powerpoint/2010/main" val="3806562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FF503-2E76-4424-AD09-645B3BC20C3E}" type="slidenum">
              <a:rPr lang="tr-TR" smtClean="0"/>
              <a:pPr eaLnBrk="1" hangingPunct="1"/>
              <a:t>14</a:t>
            </a:fld>
            <a:endParaRPr lang="tr-TR" smtClean="0"/>
          </a:p>
        </p:txBody>
      </p:sp>
      <p:pic>
        <p:nvPicPr>
          <p:cNvPr id="97283" name="Picture 2" descr="tara0007"/>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5613" t="9479" r="12428" b="49661"/>
          <a:stretch/>
        </p:blipFill>
        <p:spPr bwMode="auto">
          <a:xfrm>
            <a:off x="882809" y="980728"/>
            <a:ext cx="7145575" cy="5607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64381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p:nvPr>
        </p:nvPicPr>
        <p:blipFill rotWithShape="1">
          <a:blip r:embed="rId2">
            <a:extLst>
              <a:ext uri="{28A0092B-C50C-407E-A947-70E740481C1C}">
                <a14:useLocalDpi xmlns="" xmlns:a14="http://schemas.microsoft.com/office/drawing/2010/main" val="0"/>
              </a:ext>
            </a:extLst>
          </a:blip>
          <a:srcRect l="8163" t="51260" r="10624"/>
          <a:stretch/>
        </p:blipFill>
        <p:spPr bwMode="auto">
          <a:xfrm>
            <a:off x="855406" y="836712"/>
            <a:ext cx="7605026" cy="5342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3179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İçerik Yer Tutucusu"/>
          <p:cNvSpPr>
            <a:spLocks noGrp="1"/>
          </p:cNvSpPr>
          <p:nvPr>
            <p:ph/>
          </p:nvPr>
        </p:nvSpPr>
        <p:spPr>
          <a:xfrm>
            <a:off x="457200" y="764704"/>
            <a:ext cx="8229600" cy="5361459"/>
          </a:xfrm>
        </p:spPr>
        <p:txBody>
          <a:bodyPr/>
          <a:lstStyle/>
          <a:p>
            <a:pPr eaLnBrk="1" hangingPunct="1">
              <a:buFontTx/>
              <a:buNone/>
            </a:pPr>
            <a:r>
              <a:rPr lang="tr-TR" sz="2400" b="1" dirty="0" smtClean="0"/>
              <a:t>Kol Mekanizmaları</a:t>
            </a:r>
          </a:p>
          <a:p>
            <a:pPr eaLnBrk="1" hangingPunct="1">
              <a:buFontTx/>
              <a:buNone/>
            </a:pPr>
            <a:endParaRPr lang="tr-TR" sz="2400" b="1" dirty="0" smtClean="0"/>
          </a:p>
          <a:p>
            <a:pPr algn="just" eaLnBrk="1" hangingPunct="1">
              <a:buFontTx/>
              <a:buNone/>
            </a:pPr>
            <a:r>
              <a:rPr lang="tr-TR" sz="2400" dirty="0" smtClean="0"/>
              <a:t>    Mekanizmalar, hareket durumuna göre hacimsel ve düzlemsel olmak üzere 2 gruba ayrılmaktadır. Düzlemsel mekanizmalar, hacimsel mekanizmaların özel hali olup uygulamada karşılaşılan mekanizmaların büyük bölümünü oluştururlar. Düzlemsel mekanizmalarda, bilindiği gibi, bir mafsalın serbestlik derecesi en çok 2 olabilir. Düzlemsel mekanizmaların analiz ve sentezi daha kolaydır. Ancak, bir mekanizmada herhangi bir nedenle </a:t>
            </a:r>
            <a:r>
              <a:rPr lang="tr-TR" sz="2400" dirty="0" err="1" smtClean="0"/>
              <a:t>elemanter</a:t>
            </a:r>
            <a:r>
              <a:rPr lang="tr-TR" sz="2400" dirty="0" smtClean="0"/>
              <a:t> hareket eksenlerinin konumlarında bir değişiklik beklenmiyorsa, mekanizma düzlemsel yerine hacimsel olarak incelenmelidir.</a:t>
            </a:r>
            <a:endParaRPr lang="tr-TR" dirty="0" smtClean="0"/>
          </a:p>
        </p:txBody>
      </p:sp>
      <p:sp>
        <p:nvSpPr>
          <p:cNvPr id="84995"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C2043A-30BC-4A43-B4F9-40A2B312A32F}" type="slidenum">
              <a:rPr lang="tr-TR" smtClean="0"/>
              <a:pPr eaLnBrk="1" hangingPunct="1"/>
              <a:t>2</a:t>
            </a:fld>
            <a:endParaRPr lang="tr-TR" smtClean="0"/>
          </a:p>
        </p:txBody>
      </p:sp>
    </p:spTree>
    <p:extLst>
      <p:ext uri="{BB962C8B-B14F-4D97-AF65-F5344CB8AC3E}">
        <p14:creationId xmlns="" xmlns:p14="http://schemas.microsoft.com/office/powerpoint/2010/main" val="120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İçerik Yer Tutucusu"/>
          <p:cNvSpPr>
            <a:spLocks noGrp="1"/>
          </p:cNvSpPr>
          <p:nvPr>
            <p:ph/>
          </p:nvPr>
        </p:nvSpPr>
        <p:spPr>
          <a:xfrm>
            <a:off x="457200" y="836712"/>
            <a:ext cx="8229600" cy="2163663"/>
          </a:xfrm>
        </p:spPr>
        <p:txBody>
          <a:bodyPr/>
          <a:lstStyle/>
          <a:p>
            <a:pPr eaLnBrk="1" hangingPunct="1">
              <a:buFontTx/>
              <a:buNone/>
            </a:pPr>
            <a:r>
              <a:rPr lang="tr-TR" sz="2400" b="1" dirty="0" smtClean="0"/>
              <a:t>    Dört Uzuvlu Düzlemsel Kol Mekanizmaları</a:t>
            </a:r>
          </a:p>
          <a:p>
            <a:pPr algn="just" eaLnBrk="1" hangingPunct="1">
              <a:buFontTx/>
              <a:buNone/>
            </a:pPr>
            <a:r>
              <a:rPr lang="tr-TR" sz="2400" dirty="0" smtClean="0"/>
              <a:t>    Düzlemsel kol mekanizmaları, birbirlerine döner ya da kayar mafsalla bağlı en az 4 uzuvdan oluşur. Kol mekanizmalarında tahrik uzvu ile tahrik edilen uzuv arasında hareketi ileten biyel (bağlama uzvu) vardır.</a:t>
            </a:r>
            <a:endParaRPr lang="tr-TR" dirty="0" smtClean="0"/>
          </a:p>
        </p:txBody>
      </p:sp>
      <p:sp>
        <p:nvSpPr>
          <p:cNvPr id="86019"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DA3FF7-018B-4BE6-91D5-2FB58E729376}" type="slidenum">
              <a:rPr lang="tr-TR" smtClean="0"/>
              <a:pPr eaLnBrk="1" hangingPunct="1"/>
              <a:t>3</a:t>
            </a:fld>
            <a:endParaRPr lang="tr-TR" smtClean="0"/>
          </a:p>
        </p:txBody>
      </p:sp>
      <p:pic>
        <p:nvPicPr>
          <p:cNvPr id="86020" name="Picture 2" descr="tara0002"/>
          <p:cNvPicPr>
            <a:picLocks noChangeAspect="1" noChangeArrowheads="1"/>
          </p:cNvPicPr>
          <p:nvPr/>
        </p:nvPicPr>
        <p:blipFill>
          <a:blip r:embed="rId2">
            <a:extLst>
              <a:ext uri="{28A0092B-C50C-407E-A947-70E740481C1C}">
                <a14:useLocalDpi xmlns="" xmlns:a14="http://schemas.microsoft.com/office/drawing/2010/main" val="0"/>
              </a:ext>
            </a:extLst>
          </a:blip>
          <a:srcRect l="24524" t="56824" r="17365" b="20547"/>
          <a:stretch>
            <a:fillRect/>
          </a:stretch>
        </p:blipFill>
        <p:spPr bwMode="auto">
          <a:xfrm>
            <a:off x="2123728" y="2996952"/>
            <a:ext cx="4506913" cy="257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6021" name="4 Dikdörtgen"/>
          <p:cNvSpPr>
            <a:spLocks noChangeArrowheads="1"/>
          </p:cNvSpPr>
          <p:nvPr/>
        </p:nvSpPr>
        <p:spPr bwMode="auto">
          <a:xfrm>
            <a:off x="1907704" y="5598660"/>
            <a:ext cx="504056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tr-TR" dirty="0"/>
              <a:t>Mekanizma uzuvları (1: gövde; 2: tahrik uzvu; 3, 4, 5: iletim uzvu; 6: tahrik edilen uzuv)</a:t>
            </a:r>
          </a:p>
        </p:txBody>
      </p:sp>
    </p:spTree>
    <p:extLst>
      <p:ext uri="{BB962C8B-B14F-4D97-AF65-F5344CB8AC3E}">
        <p14:creationId xmlns="" xmlns:p14="http://schemas.microsoft.com/office/powerpoint/2010/main" val="272224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İçerik Yer Tutucusu"/>
          <p:cNvSpPr>
            <a:spLocks noGrp="1"/>
          </p:cNvSpPr>
          <p:nvPr>
            <p:ph/>
          </p:nvPr>
        </p:nvSpPr>
        <p:spPr>
          <a:xfrm>
            <a:off x="457200" y="1285875"/>
            <a:ext cx="8229600" cy="3368675"/>
          </a:xfrm>
        </p:spPr>
        <p:txBody>
          <a:bodyPr/>
          <a:lstStyle/>
          <a:p>
            <a:pPr algn="just" eaLnBrk="1" hangingPunct="1">
              <a:buFontTx/>
              <a:buNone/>
            </a:pPr>
            <a:r>
              <a:rPr lang="tr-TR" sz="2400" smtClean="0"/>
              <a:t>    En basit kol mekanizması 4 uzuv ve 4 döner mafsaldan oluşan dört uzuvlu mekanizma ya da üç çubuk mekanizmasıdır. Pratikte uygulaması çok fazla olduğundan, düzlemsel dört uzuvlu mekanizmalar özel bir öneme sahiptir. Ayrıca, öteki birçok mekanizmanın, analiz ve sentezinde esas alınırlar. Şekilde düzlemsel 4 uzuvlu kol mekanizmalarından türetilen döner, kayar ve kam çiftli (mafsallı) tipleri toplu olarak görülmektedir.</a:t>
            </a:r>
          </a:p>
          <a:p>
            <a:pPr eaLnBrk="1" hangingPunct="1"/>
            <a:endParaRPr lang="tr-TR" sz="2400" smtClean="0"/>
          </a:p>
        </p:txBody>
      </p:sp>
      <p:sp>
        <p:nvSpPr>
          <p:cNvPr id="87043"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6BDFEB-6930-4320-B027-FFED78AE71F0}" type="slidenum">
              <a:rPr lang="tr-TR" smtClean="0"/>
              <a:pPr eaLnBrk="1" hangingPunct="1"/>
              <a:t>4</a:t>
            </a:fld>
            <a:endParaRPr lang="tr-TR" smtClean="0"/>
          </a:p>
        </p:txBody>
      </p:sp>
    </p:spTree>
    <p:extLst>
      <p:ext uri="{BB962C8B-B14F-4D97-AF65-F5344CB8AC3E}">
        <p14:creationId xmlns="" xmlns:p14="http://schemas.microsoft.com/office/powerpoint/2010/main" val="671320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B1FF10-8D20-46F6-875E-E6B820DAF0E4}" type="slidenum">
              <a:rPr lang="tr-TR" smtClean="0"/>
              <a:pPr eaLnBrk="1" hangingPunct="1"/>
              <a:t>5</a:t>
            </a:fld>
            <a:endParaRPr lang="tr-TR" smtClean="0"/>
          </a:p>
        </p:txBody>
      </p:sp>
      <p:graphicFrame>
        <p:nvGraphicFramePr>
          <p:cNvPr id="4" name="3 Tablo"/>
          <p:cNvGraphicFramePr>
            <a:graphicFrameLocks noGrp="1"/>
          </p:cNvGraphicFramePr>
          <p:nvPr/>
        </p:nvGraphicFramePr>
        <p:xfrm>
          <a:off x="1524000" y="2962275"/>
          <a:ext cx="6096000" cy="933450"/>
        </p:xfrm>
        <a:graphic>
          <a:graphicData uri="http://schemas.openxmlformats.org/drawingml/2006/table">
            <a:tbl>
              <a:tblPr/>
              <a:tblGrid>
                <a:gridCol w="6096000"/>
              </a:tblGrid>
              <a:tr h="933450">
                <a:tc>
                  <a:txBody>
                    <a:bodyPr/>
                    <a:lstStyle/>
                    <a:p>
                      <a:pPr algn="just">
                        <a:lnSpc>
                          <a:spcPct val="150000"/>
                        </a:lnSpc>
                        <a:spcAft>
                          <a:spcPts val="1000"/>
                        </a:spcAft>
                      </a:pPr>
                      <a:endParaRPr lang="tr-TR" sz="1200">
                        <a:latin typeface="Times New Roman"/>
                        <a:ea typeface="Times New Roman"/>
                        <a:cs typeface="Times New Roman"/>
                      </a:endParaRPr>
                    </a:p>
                  </a:txBody>
                  <a:tcPr marL="24130" marR="24130" marT="0" marB="0">
                    <a:lnL>
                      <a:noFill/>
                    </a:lnL>
                    <a:lnR>
                      <a:noFill/>
                    </a:lnR>
                    <a:lnT>
                      <a:noFill/>
                    </a:lnT>
                    <a:lnB>
                      <a:noFill/>
                    </a:lnB>
                  </a:tcPr>
                </a:tc>
              </a:tr>
            </a:tbl>
          </a:graphicData>
        </a:graphic>
      </p:graphicFrame>
      <p:pic>
        <p:nvPicPr>
          <p:cNvPr id="88069"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3000" y="857250"/>
            <a:ext cx="5238750" cy="96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8070"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57313" y="2500313"/>
            <a:ext cx="4543425" cy="139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8071" name="Rectangle 3"/>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tr-TR"/>
              <a:t/>
            </a:r>
            <a:br>
              <a:rPr lang="tr-TR"/>
            </a:br>
            <a:endParaRPr lang="tr-TR"/>
          </a:p>
          <a:p>
            <a:pPr eaLnBrk="0" hangingPunct="0"/>
            <a:endParaRPr lang="tr-TR"/>
          </a:p>
        </p:txBody>
      </p:sp>
      <p:sp>
        <p:nvSpPr>
          <p:cNvPr id="88072" name="Rectangle 4"/>
          <p:cNvSpPr>
            <a:spLocks noChangeArrowheads="1"/>
          </p:cNvSpPr>
          <p:nvPr/>
        </p:nvSpPr>
        <p:spPr bwMode="auto">
          <a:xfrm>
            <a:off x="0" y="14192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tabLst>
                <a:tab pos="1711325" algn="l"/>
                <a:tab pos="3535363" algn="l"/>
              </a:tabLst>
            </a:pPr>
            <a:endParaRPr lang="tr-TR"/>
          </a:p>
          <a:p>
            <a:pPr eaLnBrk="0" hangingPunct="0">
              <a:tabLst>
                <a:tab pos="1711325" algn="l"/>
                <a:tab pos="3535363" algn="l"/>
              </a:tabLst>
            </a:pPr>
            <a:r>
              <a:rPr lang="tr-TR"/>
              <a:t/>
            </a:r>
            <a:br>
              <a:rPr lang="tr-TR"/>
            </a:br>
            <a:endParaRPr lang="tr-TR"/>
          </a:p>
          <a:p>
            <a:pPr eaLnBrk="0" hangingPunct="0">
              <a:tabLst>
                <a:tab pos="1711325" algn="l"/>
                <a:tab pos="3535363" algn="l"/>
              </a:tabLst>
            </a:pPr>
            <a:endParaRPr lang="tr-TR"/>
          </a:p>
        </p:txBody>
      </p:sp>
      <p:pic>
        <p:nvPicPr>
          <p:cNvPr id="88073"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71563" y="4572000"/>
            <a:ext cx="5254625" cy="159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4" name="13 Tablo"/>
          <p:cNvGraphicFramePr>
            <a:graphicFrameLocks noGrp="1"/>
          </p:cNvGraphicFramePr>
          <p:nvPr/>
        </p:nvGraphicFramePr>
        <p:xfrm>
          <a:off x="1000125" y="2000250"/>
          <a:ext cx="6086475" cy="274638"/>
        </p:xfrm>
        <a:graphic>
          <a:graphicData uri="http://schemas.openxmlformats.org/drawingml/2006/table">
            <a:tbl>
              <a:tblPr/>
              <a:tblGrid>
                <a:gridCol w="6086475"/>
              </a:tblGrid>
              <a:tr h="274638">
                <a:tc>
                  <a:txBody>
                    <a:bodyPr/>
                    <a:lstStyle/>
                    <a:p>
                      <a:pPr marL="209550" marR="0" lvl="0" indent="0" algn="just" defTabSz="914400" rtl="0" eaLnBrk="1" fontAlgn="base" latinLnBrk="0" hangingPunct="1">
                        <a:lnSpc>
                          <a:spcPct val="150000"/>
                        </a:lnSpc>
                        <a:spcBef>
                          <a:spcPct val="0"/>
                        </a:spcBef>
                        <a:spcAft>
                          <a:spcPts val="1000"/>
                        </a:spcAft>
                        <a:buClrTx/>
                        <a:buSzTx/>
                        <a:buFontTx/>
                        <a:buNone/>
                        <a:tabLst>
                          <a:tab pos="1711325" algn="l"/>
                          <a:tab pos="3535363" algn="l"/>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Döner  çifli	       Bir kayar çiftli	          İki   kayar çiftli</a:t>
                      </a: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24130" marR="24130" marT="0" marB="0" horzOverflow="overflow">
                    <a:lnL>
                      <a:noFill/>
                    </a:lnL>
                    <a:lnR>
                      <a:noFill/>
                    </a:lnR>
                    <a:lnT>
                      <a:noFill/>
                    </a:lnT>
                    <a:lnB>
                      <a:noFill/>
                    </a:lnB>
                    <a:lnTlToBr>
                      <a:noFill/>
                    </a:lnTlToBr>
                    <a:lnBlToTr>
                      <a:noFill/>
                    </a:lnBlToTr>
                    <a:noFill/>
                  </a:tcPr>
                </a:tc>
              </a:tr>
            </a:tbl>
          </a:graphicData>
        </a:graphic>
      </p:graphicFrame>
      <p:sp>
        <p:nvSpPr>
          <p:cNvPr id="88076" name="Rectangle 7"/>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tr-TR"/>
              <a:t/>
            </a:r>
            <a:br>
              <a:rPr lang="tr-TR"/>
            </a:br>
            <a:endParaRPr lang="tr-TR"/>
          </a:p>
        </p:txBody>
      </p:sp>
      <p:graphicFrame>
        <p:nvGraphicFramePr>
          <p:cNvPr id="16" name="15 Tablo"/>
          <p:cNvGraphicFramePr>
            <a:graphicFrameLocks noGrp="1"/>
          </p:cNvGraphicFramePr>
          <p:nvPr/>
        </p:nvGraphicFramePr>
        <p:xfrm>
          <a:off x="928688" y="4071938"/>
          <a:ext cx="6096000" cy="274637"/>
        </p:xfrm>
        <a:graphic>
          <a:graphicData uri="http://schemas.openxmlformats.org/drawingml/2006/table">
            <a:tbl>
              <a:tblPr/>
              <a:tblGrid>
                <a:gridCol w="6096000"/>
              </a:tblGrid>
              <a:tr h="274637">
                <a:tc>
                  <a:txBody>
                    <a:bodyPr/>
                    <a:lstStyle/>
                    <a:p>
                      <a:pPr marL="0" marR="0" lvl="0" indent="0" algn="just" defTabSz="914400" rtl="0" eaLnBrk="1" fontAlgn="base" latinLnBrk="0" hangingPunct="1">
                        <a:lnSpc>
                          <a:spcPct val="150000"/>
                        </a:lnSpc>
                        <a:spcBef>
                          <a:spcPct val="0"/>
                        </a:spcBef>
                        <a:spcAft>
                          <a:spcPts val="1000"/>
                        </a:spcAft>
                        <a:buClrTx/>
                        <a:buSzTx/>
                        <a:buFontTx/>
                        <a:buNone/>
                        <a:tabLst>
                          <a:tab pos="1825625" algn="l"/>
                          <a:tab pos="3551238" algn="l"/>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İki   kayar çiftli	Üç  kayar  çiftli	Genel     kam   zinciri</a:t>
                      </a: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24130" marR="24130" marT="0" marB="0" horzOverflow="overflow">
                    <a:lnL>
                      <a:noFill/>
                    </a:lnL>
                    <a:lnR>
                      <a:noFill/>
                    </a:lnR>
                    <a:lnT>
                      <a:noFill/>
                    </a:lnT>
                    <a:lnB>
                      <a:noFill/>
                    </a:lnB>
                    <a:lnTlToBr>
                      <a:noFill/>
                    </a:lnTlToBr>
                    <a:lnBlToTr>
                      <a:noFill/>
                    </a:lnBlToTr>
                    <a:noFill/>
                  </a:tcPr>
                </a:tc>
              </a:tr>
            </a:tbl>
          </a:graphicData>
        </a:graphic>
      </p:graphicFrame>
      <p:sp>
        <p:nvSpPr>
          <p:cNvPr id="88079" name="Rectangle 8"/>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tr-TR"/>
              <a:t/>
            </a:r>
            <a:br>
              <a:rPr lang="tr-TR"/>
            </a:br>
            <a:endParaRPr lang="tr-TR"/>
          </a:p>
        </p:txBody>
      </p:sp>
      <p:sp>
        <p:nvSpPr>
          <p:cNvPr id="88080" name="Rectangle 9"/>
          <p:cNvSpPr>
            <a:spLocks noChangeArrowheads="1"/>
          </p:cNvSpPr>
          <p:nvPr/>
        </p:nvSpPr>
        <p:spPr bwMode="auto">
          <a:xfrm>
            <a:off x="1071563" y="6400800"/>
            <a:ext cx="52863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just">
              <a:tabLst>
                <a:tab pos="1854200" algn="l"/>
                <a:tab pos="3668713" algn="l"/>
              </a:tabLst>
            </a:pPr>
            <a:r>
              <a:rPr lang="tr-TR" altLang="zh-TW" sz="1200">
                <a:latin typeface="Times New Roman" pitchFamily="18" charset="0"/>
                <a:cs typeface="Times New Roman" pitchFamily="18" charset="0"/>
              </a:rPr>
              <a:t>Kayar kam  zinciri	Çapraz   kam zinciri	İki  nokta temaslı</a:t>
            </a:r>
            <a:endParaRPr lang="tr-TR" altLang="zh-TW" sz="900"/>
          </a:p>
          <a:p>
            <a:pPr algn="just" eaLnBrk="0" hangingPunct="0">
              <a:tabLst>
                <a:tab pos="1854200" algn="l"/>
                <a:tab pos="3668713" algn="l"/>
              </a:tabLst>
            </a:pPr>
            <a:r>
              <a:rPr lang="tr-TR" altLang="zh-TW" sz="1200">
                <a:latin typeface="Times New Roman" pitchFamily="18" charset="0"/>
                <a:cs typeface="Times New Roman" pitchFamily="18" charset="0"/>
              </a:rPr>
              <a:t>kam zinciri</a:t>
            </a:r>
            <a:endParaRPr lang="tr-TR" altLang="zh-TW"/>
          </a:p>
        </p:txBody>
      </p:sp>
    </p:spTree>
    <p:extLst>
      <p:ext uri="{BB962C8B-B14F-4D97-AF65-F5344CB8AC3E}">
        <p14:creationId xmlns="" xmlns:p14="http://schemas.microsoft.com/office/powerpoint/2010/main" val="144289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İçerik Yer Tutucusu"/>
          <p:cNvSpPr>
            <a:spLocks noGrp="1"/>
          </p:cNvSpPr>
          <p:nvPr>
            <p:ph/>
          </p:nvPr>
        </p:nvSpPr>
        <p:spPr>
          <a:xfrm>
            <a:off x="457200" y="1714500"/>
            <a:ext cx="8229600" cy="3225800"/>
          </a:xfrm>
        </p:spPr>
        <p:txBody>
          <a:bodyPr/>
          <a:lstStyle/>
          <a:p>
            <a:pPr algn="just" eaLnBrk="1" hangingPunct="1">
              <a:buFontTx/>
              <a:buNone/>
            </a:pPr>
            <a:r>
              <a:rPr lang="tr-TR" sz="2400" smtClean="0"/>
              <a:t>    Bir kinematik zincirden oluşan mekanizmaların sayısı, zincir uzuvlarının sayısı kadardır. Çünkü bu uzuvlardan her birisi gövde yapılabilir (Gövde dışında üç uzuv kaldığından bu mekanizmaya </a:t>
            </a:r>
            <a:r>
              <a:rPr lang="tr-TR" sz="2400" u="sng" smtClean="0"/>
              <a:t>üç çubuk mekanizması</a:t>
            </a:r>
            <a:r>
              <a:rPr lang="tr-TR" sz="2400" smtClean="0"/>
              <a:t> adı da verilir). Buna göre, dört uzuvlu mekanizmadan dört değişik mekanizma elde edilebilir. Her bir mafsalın, hareket sınırı, uzuvların uzunluklarına bağlıdır</a:t>
            </a:r>
          </a:p>
        </p:txBody>
      </p:sp>
      <p:sp>
        <p:nvSpPr>
          <p:cNvPr id="89091"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9F7AE0-400A-47CE-959F-099875052222}" type="slidenum">
              <a:rPr lang="tr-TR" smtClean="0"/>
              <a:pPr eaLnBrk="1" hangingPunct="1"/>
              <a:t>6</a:t>
            </a:fld>
            <a:endParaRPr lang="tr-TR" smtClean="0"/>
          </a:p>
        </p:txBody>
      </p:sp>
    </p:spTree>
    <p:extLst>
      <p:ext uri="{BB962C8B-B14F-4D97-AF65-F5344CB8AC3E}">
        <p14:creationId xmlns="" xmlns:p14="http://schemas.microsoft.com/office/powerpoint/2010/main" val="197741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İçerik Yer Tutucusu"/>
          <p:cNvSpPr>
            <a:spLocks noGrp="1"/>
          </p:cNvSpPr>
          <p:nvPr>
            <p:ph/>
          </p:nvPr>
        </p:nvSpPr>
        <p:spPr>
          <a:xfrm>
            <a:off x="485775" y="1917700"/>
            <a:ext cx="8229600" cy="3582988"/>
          </a:xfrm>
        </p:spPr>
        <p:txBody>
          <a:bodyPr/>
          <a:lstStyle/>
          <a:p>
            <a:pPr eaLnBrk="1" hangingPunct="1">
              <a:buFontTx/>
              <a:buNone/>
            </a:pPr>
            <a:r>
              <a:rPr lang="tr-TR" sz="2400" smtClean="0"/>
              <a:t>Sabit uzva bağlı olan uzuvlar iki farklı hareket yapabilirler:</a:t>
            </a:r>
          </a:p>
          <a:p>
            <a:pPr eaLnBrk="1" hangingPunct="1">
              <a:buFontTx/>
              <a:buNone/>
            </a:pPr>
            <a:endParaRPr lang="tr-TR" sz="2400" smtClean="0"/>
          </a:p>
          <a:p>
            <a:pPr eaLnBrk="1" hangingPunct="1"/>
            <a:r>
              <a:rPr lang="tr-TR" sz="2400" smtClean="0"/>
              <a:t>Uzuv, sabit mafsal ekseni etrafında tam bir dönme yapabiliyorsa, bu uzva </a:t>
            </a:r>
            <a:r>
              <a:rPr lang="tr-TR" sz="2400" u="sng" smtClean="0"/>
              <a:t>Kol</a:t>
            </a:r>
            <a:r>
              <a:rPr lang="tr-TR" sz="2400" smtClean="0"/>
              <a:t> adı verilir.</a:t>
            </a:r>
          </a:p>
          <a:p>
            <a:pPr eaLnBrk="1" hangingPunct="1"/>
            <a:endParaRPr lang="tr-TR" sz="2400" smtClean="0"/>
          </a:p>
          <a:p>
            <a:pPr eaLnBrk="1" hangingPunct="1"/>
            <a:r>
              <a:rPr lang="tr-TR" sz="2400" smtClean="0"/>
              <a:t>Uzuv, sabit mafsal ekseni etrafında sadece be­lirli bir açıda salınım yapıyorsa, bu uzva da </a:t>
            </a:r>
            <a:r>
              <a:rPr lang="tr-TR" sz="2400" u="sng" smtClean="0"/>
              <a:t>sarkaç</a:t>
            </a:r>
            <a:r>
              <a:rPr lang="tr-TR" sz="2400" smtClean="0"/>
              <a:t> denilir.</a:t>
            </a:r>
          </a:p>
          <a:p>
            <a:pPr eaLnBrk="1" hangingPunct="1"/>
            <a:endParaRPr lang="tr-TR" smtClean="0"/>
          </a:p>
        </p:txBody>
      </p:sp>
      <p:sp>
        <p:nvSpPr>
          <p:cNvPr id="90115"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EA3E03-6B95-40C2-8614-9DD381785BB5}" type="slidenum">
              <a:rPr lang="tr-TR" smtClean="0"/>
              <a:pPr eaLnBrk="1" hangingPunct="1"/>
              <a:t>7</a:t>
            </a:fld>
            <a:endParaRPr lang="tr-TR" smtClean="0"/>
          </a:p>
        </p:txBody>
      </p:sp>
    </p:spTree>
    <p:extLst>
      <p:ext uri="{BB962C8B-B14F-4D97-AF65-F5344CB8AC3E}">
        <p14:creationId xmlns="" xmlns:p14="http://schemas.microsoft.com/office/powerpoint/2010/main" val="313212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İçerik Yer Tutucusu"/>
          <p:cNvSpPr>
            <a:spLocks noGrp="1"/>
          </p:cNvSpPr>
          <p:nvPr>
            <p:ph/>
          </p:nvPr>
        </p:nvSpPr>
        <p:spPr>
          <a:xfrm>
            <a:off x="539552" y="1340768"/>
            <a:ext cx="8229600" cy="4597375"/>
          </a:xfrm>
        </p:spPr>
        <p:txBody>
          <a:bodyPr/>
          <a:lstStyle/>
          <a:p>
            <a:pPr eaLnBrk="1" hangingPunct="1">
              <a:buFontTx/>
              <a:buNone/>
            </a:pPr>
            <a:r>
              <a:rPr lang="tr-TR" sz="2400" dirty="0" smtClean="0"/>
              <a:t>    Buna göre, bir  üç çubuk mekanizması, 3 değişik harekete sahip olabilir:</a:t>
            </a:r>
          </a:p>
          <a:p>
            <a:pPr eaLnBrk="1" hangingPunct="1"/>
            <a:endParaRPr lang="tr-TR" sz="2400" dirty="0" smtClean="0"/>
          </a:p>
          <a:p>
            <a:pPr eaLnBrk="1" hangingPunct="1"/>
            <a:r>
              <a:rPr lang="tr-TR" sz="2400" dirty="0" smtClean="0"/>
              <a:t>Sabit uzva bağlı her iki uzuv tam bir dönme yapabilir. Bu mekanizmaya </a:t>
            </a:r>
            <a:r>
              <a:rPr lang="tr-TR" sz="2400" u="sng" dirty="0" smtClean="0"/>
              <a:t>çift kol mekanizması</a:t>
            </a:r>
            <a:r>
              <a:rPr lang="tr-TR" sz="2400" dirty="0" smtClean="0"/>
              <a:t> adı verilir.</a:t>
            </a:r>
          </a:p>
          <a:p>
            <a:pPr eaLnBrk="1" hangingPunct="1"/>
            <a:r>
              <a:rPr lang="tr-TR" sz="2400" dirty="0" smtClean="0"/>
              <a:t>Sabit uzva bağlı uzuvlardan birisi tam devir yaparken, öteki salınım yapabilir. Bu durumda </a:t>
            </a:r>
            <a:r>
              <a:rPr lang="tr-TR" sz="2400" u="sng" dirty="0" smtClean="0"/>
              <a:t>kol-sarkaç mekanizması</a:t>
            </a:r>
            <a:r>
              <a:rPr lang="tr-TR" sz="2400" dirty="0" smtClean="0"/>
              <a:t> adını alır.</a:t>
            </a:r>
          </a:p>
          <a:p>
            <a:pPr eaLnBrk="1" hangingPunct="1"/>
            <a:r>
              <a:rPr lang="tr-TR" sz="2400" dirty="0" smtClean="0"/>
              <a:t>Sabit uzva bağlı her iki uzuv da belirli açılarda salınım yapıyorlarsa </a:t>
            </a:r>
            <a:r>
              <a:rPr lang="tr-TR" sz="2400" u="sng" dirty="0" smtClean="0"/>
              <a:t>çift sarkaç</a:t>
            </a:r>
            <a:r>
              <a:rPr lang="tr-TR" sz="2400" dirty="0" smtClean="0"/>
              <a:t> (salınım) mekanizması adı verilir.</a:t>
            </a:r>
          </a:p>
        </p:txBody>
      </p:sp>
      <p:sp>
        <p:nvSpPr>
          <p:cNvPr id="91139"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468035-8D6C-402B-B2C6-9B1D1FF6A722}" type="slidenum">
              <a:rPr lang="tr-TR" smtClean="0"/>
              <a:pPr eaLnBrk="1" hangingPunct="1"/>
              <a:t>8</a:t>
            </a:fld>
            <a:endParaRPr lang="tr-TR" smtClean="0"/>
          </a:p>
        </p:txBody>
      </p:sp>
    </p:spTree>
    <p:extLst>
      <p:ext uri="{BB962C8B-B14F-4D97-AF65-F5344CB8AC3E}">
        <p14:creationId xmlns="" xmlns:p14="http://schemas.microsoft.com/office/powerpoint/2010/main" val="64457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İçerik Yer Tutucusu"/>
          <p:cNvSpPr>
            <a:spLocks noGrp="1"/>
          </p:cNvSpPr>
          <p:nvPr>
            <p:ph/>
          </p:nvPr>
        </p:nvSpPr>
        <p:spPr>
          <a:xfrm>
            <a:off x="457200" y="1631950"/>
            <a:ext cx="8229600" cy="3297238"/>
          </a:xfrm>
        </p:spPr>
        <p:txBody>
          <a:bodyPr/>
          <a:lstStyle/>
          <a:p>
            <a:pPr algn="just" eaLnBrk="1" hangingPunct="1">
              <a:buFontTx/>
              <a:buNone/>
            </a:pPr>
            <a:r>
              <a:rPr lang="tr-TR" sz="2400" smtClean="0"/>
              <a:t>    Mekanizmalar içinde, tam devir yapabilen, en az bir uzva sahip olanlar teknik açıdan büyük öneme sahiptirler. Pistonlu makinalarda, tam dönen uzuv krank koludur. Krank-biyel mekanizması kol-sarkaç kol mekanizmasının özel bir halidir. Tam dönebilirlik aslında dört mafsal için de mümkündür. Ancak uzuv uzunluklarının belirli koşulu sağlaması gerekir. Dört uzuvlu mekanizmalarda tara dönebilirlik koşulu Grasof  kuralı ile belirlenebilir:</a:t>
            </a:r>
          </a:p>
          <a:p>
            <a:pPr eaLnBrk="1" hangingPunct="1"/>
            <a:endParaRPr lang="tr-TR" sz="2400" smtClean="0"/>
          </a:p>
        </p:txBody>
      </p:sp>
      <p:sp>
        <p:nvSpPr>
          <p:cNvPr id="92163"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C3F7C4-F13B-4324-B757-4E6CEDC9A530}" type="slidenum">
              <a:rPr lang="tr-TR" smtClean="0"/>
              <a:pPr eaLnBrk="1" hangingPunct="1"/>
              <a:t>9</a:t>
            </a:fld>
            <a:endParaRPr lang="tr-TR" smtClean="0"/>
          </a:p>
        </p:txBody>
      </p:sp>
    </p:spTree>
    <p:extLst>
      <p:ext uri="{BB962C8B-B14F-4D97-AF65-F5344CB8AC3E}">
        <p14:creationId xmlns="" xmlns:p14="http://schemas.microsoft.com/office/powerpoint/2010/main" val="37447910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TotalTime>
  <Words>720</Words>
  <Application>Microsoft Office PowerPoint</Application>
  <PresentationFormat>Ekran Gösterisi (4:3)</PresentationFormat>
  <Paragraphs>55</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Akış</vt:lpstr>
      <vt:lpstr>ZTM 316 Mekanizmalar   9.Hafta</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ACAR</dc:creator>
  <cp:lastModifiedBy>Ramazan ÖZTÜRK</cp:lastModifiedBy>
  <cp:revision>4</cp:revision>
  <dcterms:created xsi:type="dcterms:W3CDTF">2017-11-21T18:26:00Z</dcterms:created>
  <dcterms:modified xsi:type="dcterms:W3CDTF">2018-05-14T14:38:06Z</dcterms:modified>
</cp:coreProperties>
</file>