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418" r:id="rId2"/>
    <p:sldId id="400" r:id="rId3"/>
    <p:sldId id="401" r:id="rId4"/>
    <p:sldId id="402" r:id="rId5"/>
    <p:sldId id="403" r:id="rId6"/>
    <p:sldId id="404" r:id="rId7"/>
    <p:sldId id="405" r:id="rId8"/>
    <p:sldId id="406" r:id="rId9"/>
    <p:sldId id="407" r:id="rId10"/>
    <p:sldId id="408" r:id="rId11"/>
    <p:sldId id="410" r:id="rId12"/>
    <p:sldId id="411" r:id="rId13"/>
    <p:sldId id="419" r:id="rId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autoAdjust="0"/>
  </p:normalViewPr>
  <p:slideViewPr>
    <p:cSldViewPr>
      <p:cViewPr>
        <p:scale>
          <a:sx n="73" d="100"/>
          <a:sy n="73" d="100"/>
        </p:scale>
        <p:origin x="-996" y="-642"/>
      </p:cViewPr>
      <p:guideLst>
        <p:guide orient="horz" pos="2160"/>
        <p:guide pos="2880"/>
      </p:guideLst>
    </p:cSldViewPr>
  </p:slideViewPr>
  <p:outlineViewPr>
    <p:cViewPr>
      <p:scale>
        <a:sx n="33" d="100"/>
        <a:sy n="33" d="100"/>
      </p:scale>
      <p:origin x="0" y="3318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tr-TR"/>
          </a:p>
        </p:txBody>
      </p:sp>
      <p:sp>
        <p:nvSpPr>
          <p:cNvPr id="160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D11341-7A13-40D6-A912-892F696BBE88}" type="slidenum">
              <a:rPr lang="tr-TR"/>
              <a:pPr>
                <a:defRPr/>
              </a:pPr>
              <a:t>‹#›</a:t>
            </a:fld>
            <a:endParaRPr lang="tr-TR"/>
          </a:p>
        </p:txBody>
      </p:sp>
    </p:spTree>
    <p:extLst>
      <p:ext uri="{BB962C8B-B14F-4D97-AF65-F5344CB8AC3E}">
        <p14:creationId xmlns="" xmlns:p14="http://schemas.microsoft.com/office/powerpoint/2010/main" val="4945758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pPr>
              <a:defRPr/>
            </a:pPr>
            <a:endParaRPr lang="tr-TR"/>
          </a:p>
        </p:txBody>
      </p:sp>
      <p:sp>
        <p:nvSpPr>
          <p:cNvPr id="19" name="Footer Placeholder 18"/>
          <p:cNvSpPr>
            <a:spLocks noGrp="1"/>
          </p:cNvSpPr>
          <p:nvPr>
            <p:ph type="ftr" sz="quarter" idx="11"/>
          </p:nvPr>
        </p:nvSpPr>
        <p:spPr/>
        <p:txBody>
          <a:bodyPr/>
          <a:lstStyle/>
          <a:p>
            <a:pPr>
              <a:defRPr/>
            </a:pPr>
            <a:endParaRPr lang="tr-TR"/>
          </a:p>
        </p:txBody>
      </p:sp>
      <p:sp>
        <p:nvSpPr>
          <p:cNvPr id="27" name="Slide Number Placeholder 26"/>
          <p:cNvSpPr>
            <a:spLocks noGrp="1"/>
          </p:cNvSpPr>
          <p:nvPr>
            <p:ph type="sldNum" sz="quarter" idx="12"/>
          </p:nvPr>
        </p:nvSpPr>
        <p:spPr/>
        <p:txBody>
          <a:bodyPr/>
          <a:lstStyle/>
          <a:p>
            <a:pPr>
              <a:defRPr/>
            </a:pPr>
            <a:fld id="{AEB0F975-41DE-4264-AD97-CA4F661BA076}"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70770F45-4F14-4E38-96FC-192C72717512}"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CD0A7945-9045-49F8-83A9-C43A86B68B8F}" type="slidenum">
              <a:rPr lang="tr-TR" smtClean="0"/>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39358AF1-F893-445B-866D-8A8D3701D7E6}" type="slidenum">
              <a:rPr lang="tr-TR"/>
              <a:pPr>
                <a:defRPr/>
              </a:pPr>
              <a:t>‹#›</a:t>
            </a:fld>
            <a:endParaRPr lang="tr-TR"/>
          </a:p>
        </p:txBody>
      </p:sp>
    </p:spTree>
    <p:extLst>
      <p:ext uri="{BB962C8B-B14F-4D97-AF65-F5344CB8AC3E}">
        <p14:creationId xmlns="" xmlns:p14="http://schemas.microsoft.com/office/powerpoint/2010/main" val="246829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2FDCE272-B1B5-4644-B8C0-B9DAC01999B8}"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7EC35305-FC02-401A-BCA4-3E78F306693F}"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BA033E2-CBCF-45F8-B418-EAA9BE44299D}"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0804B8F0-A6B4-43D8-9566-2E3DF04B4F29}"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DD85A12D-31F8-4971-8AB5-AFE1BED52972}"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2E641E13-341B-4AC6-A7B1-F29DA2B88DC9}"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D81BCC4-6EB8-4516-89DE-13C418D37DC4}"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59E5DF46-0608-49D8-A623-CE48D61DB2B1}" type="slidenum">
              <a:rPr lang="tr-TR" smtClean="0"/>
              <a:pPr>
                <a:defRPr/>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1EF1546-71D8-415A-B4FF-702E5A5E3008}" type="slidenum">
              <a:rPr lang="tr-TR" smtClean="0"/>
              <a:pPr>
                <a:defRPr/>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571472" y="1571612"/>
            <a:ext cx="7851648" cy="2471742"/>
          </a:xfrm>
        </p:spPr>
        <p:txBody>
          <a:bodyPr>
            <a:normAutofit fontScale="90000"/>
          </a:bodyPr>
          <a:lstStyle/>
          <a:p>
            <a:pPr algn="ctr"/>
            <a:r>
              <a:rPr lang="en-US" dirty="0" smtClean="0"/>
              <a:t>ZTM 316 </a:t>
            </a:r>
            <a:r>
              <a:rPr lang="en-US" dirty="0" err="1" smtClean="0"/>
              <a:t>Mekanizmalar</a:t>
            </a:r>
            <a:r>
              <a:rPr lang="en-US" dirty="0" smtClean="0"/>
              <a:t> </a:t>
            </a:r>
            <a:r>
              <a:rPr lang="tr-TR" smtClean="0"/>
              <a:t/>
            </a:r>
            <a:br>
              <a:rPr lang="tr-TR" smtClean="0"/>
            </a:br>
            <a:r>
              <a:rPr lang="tr-TR" dirty="0" smtClean="0">
                <a:solidFill>
                  <a:schemeClr val="tx1"/>
                </a:solidFill>
              </a:rPr>
              <a:t/>
            </a:r>
            <a:br>
              <a:rPr lang="tr-TR" dirty="0" smtClean="0">
                <a:solidFill>
                  <a:schemeClr val="tx1"/>
                </a:solidFill>
              </a:rPr>
            </a:br>
            <a:r>
              <a:rPr lang="tr-TR" dirty="0" smtClean="0">
                <a:solidFill>
                  <a:schemeClr val="tx1"/>
                </a:solidFill>
              </a:rPr>
              <a:t>13.Hafta</a:t>
            </a:r>
          </a:p>
        </p:txBody>
      </p:sp>
      <p:sp>
        <p:nvSpPr>
          <p:cNvPr id="2052" name="Rectangle 3"/>
          <p:cNvSpPr>
            <a:spLocks noGrp="1" noChangeArrowheads="1"/>
          </p:cNvSpPr>
          <p:nvPr>
            <p:ph type="subTitle" idx="1"/>
          </p:nvPr>
        </p:nvSpPr>
        <p:spPr>
          <a:xfrm>
            <a:off x="1142976" y="4714884"/>
            <a:ext cx="6400800" cy="1271587"/>
          </a:xfrm>
        </p:spPr>
        <p:txBody>
          <a:bodyPr/>
          <a:lstStyle/>
          <a:p>
            <a:pPr eaLnBrk="1" hangingPunct="1"/>
            <a:r>
              <a:rPr lang="tr-TR" dirty="0" smtClean="0">
                <a:solidFill>
                  <a:schemeClr val="bg1"/>
                </a:solidFill>
              </a:rPr>
              <a:t>Prof. Dr. Ramazan ÖZTÜRK</a:t>
            </a:r>
          </a:p>
        </p:txBody>
      </p:sp>
      <p:sp>
        <p:nvSpPr>
          <p:cNvPr id="2050"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039F8-46BD-4F7C-9FD6-31A8E8024D9C}" type="slidenum">
              <a:rPr lang="tr-TR" smtClean="0">
                <a:solidFill>
                  <a:srgbClr val="FFFFFF"/>
                </a:solidFill>
              </a:rPr>
              <a:pPr eaLnBrk="1" hangingPunct="1"/>
              <a:t>1</a:t>
            </a:fld>
            <a:endParaRPr lang="tr-TR" smtClean="0">
              <a:solidFill>
                <a:srgbClr val="FFFFFF"/>
              </a:solidFill>
            </a:endParaRPr>
          </a:p>
        </p:txBody>
      </p:sp>
    </p:spTree>
    <p:extLst>
      <p:ext uri="{BB962C8B-B14F-4D97-AF65-F5344CB8AC3E}">
        <p14:creationId xmlns="" xmlns:p14="http://schemas.microsoft.com/office/powerpoint/2010/main" val="869170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İçerik Yer Tutucusu"/>
          <p:cNvSpPr>
            <a:spLocks noGrp="1"/>
          </p:cNvSpPr>
          <p:nvPr>
            <p:ph/>
          </p:nvPr>
        </p:nvSpPr>
        <p:spPr>
          <a:xfrm>
            <a:off x="457200" y="908719"/>
            <a:ext cx="8229600" cy="2232249"/>
          </a:xfrm>
        </p:spPr>
        <p:txBody>
          <a:bodyPr>
            <a:normAutofit/>
          </a:bodyPr>
          <a:lstStyle/>
          <a:p>
            <a:pPr marL="0" indent="0">
              <a:buNone/>
            </a:pPr>
            <a:r>
              <a:rPr lang="tr-TR" b="1" dirty="0" smtClean="0"/>
              <a:t>Dönme Hareketi:</a:t>
            </a:r>
            <a:endParaRPr lang="tr-TR" dirty="0" smtClean="0"/>
          </a:p>
          <a:p>
            <a:pPr marL="0" indent="0">
              <a:buNone/>
            </a:pPr>
            <a:r>
              <a:rPr lang="tr-TR" dirty="0" smtClean="0"/>
              <a:t>Bir cismin, bir nokta etrafında yapmış olduğu </a:t>
            </a:r>
            <a:r>
              <a:rPr lang="tr-TR" dirty="0" err="1" smtClean="0"/>
              <a:t>açısal</a:t>
            </a:r>
            <a:r>
              <a:rPr lang="tr-TR" dirty="0" smtClean="0"/>
              <a:t> yer değiştirme hareketidir. Örneğin krank biyel mekanizmasında, krankın yapmış ol­duğu hareket dönme hareketidir.</a:t>
            </a:r>
          </a:p>
        </p:txBody>
      </p:sp>
      <p:sp>
        <p:nvSpPr>
          <p:cNvPr id="155651"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661C06-0CF5-4802-A1CD-BCED134C2FC1}" type="slidenum">
              <a:rPr lang="tr-TR" smtClean="0"/>
              <a:pPr eaLnBrk="1" hangingPunct="1"/>
              <a:t>10</a:t>
            </a:fld>
            <a:endParaRPr lang="tr-TR" smtClean="0"/>
          </a:p>
        </p:txBody>
      </p:sp>
      <p:pic>
        <p:nvPicPr>
          <p:cNvPr id="155652" name="3 Resim"/>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000375" y="3571875"/>
            <a:ext cx="2643188" cy="2214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İçerik Yer Tutucusu"/>
          <p:cNvSpPr>
            <a:spLocks noGrp="1"/>
          </p:cNvSpPr>
          <p:nvPr>
            <p:ph/>
          </p:nvPr>
        </p:nvSpPr>
        <p:spPr>
          <a:xfrm>
            <a:off x="457200" y="980727"/>
            <a:ext cx="8229600" cy="2592289"/>
          </a:xfrm>
        </p:spPr>
        <p:txBody>
          <a:bodyPr/>
          <a:lstStyle/>
          <a:p>
            <a:pPr marL="0" indent="0">
              <a:buNone/>
            </a:pPr>
            <a:r>
              <a:rPr lang="tr-TR" b="1" dirty="0" smtClean="0"/>
              <a:t>Karmaşık Hareket:</a:t>
            </a:r>
            <a:endParaRPr lang="tr-TR" dirty="0" smtClean="0"/>
          </a:p>
          <a:p>
            <a:pPr marL="0" indent="0">
              <a:buNone/>
            </a:pPr>
            <a:r>
              <a:rPr lang="tr-TR" dirty="0" smtClean="0"/>
              <a:t>Herhangi bir cismin, bir konumdan diğer bir konuma genel olarak geçmesidir. Yani cismin, hem dönme, hem de öteleme hareketi yapma­sıdır. Mesela biyelin bir konumdan diğer bir konuma geçmesi, karmaşık hareket olarak kabul edilir.</a:t>
            </a:r>
          </a:p>
          <a:p>
            <a:endParaRPr lang="tr-TR" dirty="0" smtClean="0"/>
          </a:p>
          <a:p>
            <a:endParaRPr lang="tr-TR" dirty="0" smtClean="0"/>
          </a:p>
        </p:txBody>
      </p:sp>
      <p:sp>
        <p:nvSpPr>
          <p:cNvPr id="156675"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86C4AAD-F010-42F8-BDF7-B1D65D5FC74E}" type="slidenum">
              <a:rPr lang="tr-TR" smtClean="0"/>
              <a:pPr eaLnBrk="1" hangingPunct="1"/>
              <a:t>11</a:t>
            </a:fld>
            <a:endParaRPr lang="tr-TR" smtClean="0"/>
          </a:p>
        </p:txBody>
      </p:sp>
      <p:pic>
        <p:nvPicPr>
          <p:cNvPr id="156676" name="3 İçerik Yer Tutucusu"/>
          <p:cNvPicPr>
            <a:picLocks/>
          </p:cNvPicPr>
          <p:nvPr/>
        </p:nvPicPr>
        <p:blipFill>
          <a:blip r:embed="rId2">
            <a:extLst>
              <a:ext uri="{28A0092B-C50C-407E-A947-70E740481C1C}">
                <a14:useLocalDpi xmlns="" xmlns:a14="http://schemas.microsoft.com/office/drawing/2010/main" val="0"/>
              </a:ext>
            </a:extLst>
          </a:blip>
          <a:srcRect/>
          <a:stretch>
            <a:fillRect/>
          </a:stretch>
        </p:blipFill>
        <p:spPr bwMode="auto">
          <a:xfrm>
            <a:off x="1643063" y="3929063"/>
            <a:ext cx="5357812" cy="1439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İçerik Yer Tutucusu"/>
          <p:cNvSpPr>
            <a:spLocks noGrp="1"/>
          </p:cNvSpPr>
          <p:nvPr>
            <p:ph/>
          </p:nvPr>
        </p:nvSpPr>
        <p:spPr>
          <a:xfrm>
            <a:off x="457200" y="1124744"/>
            <a:ext cx="8229600" cy="5001419"/>
          </a:xfrm>
        </p:spPr>
        <p:txBody>
          <a:bodyPr/>
          <a:lstStyle/>
          <a:p>
            <a:pPr marL="0" indent="0">
              <a:buNone/>
            </a:pPr>
            <a:r>
              <a:rPr lang="tr-TR" dirty="0" smtClean="0"/>
              <a:t>Kinematik analizde </a:t>
            </a:r>
            <a:r>
              <a:rPr lang="tr-TR" dirty="0" err="1" smtClean="0"/>
              <a:t>relativ</a:t>
            </a:r>
            <a:r>
              <a:rPr lang="tr-TR" dirty="0" smtClean="0"/>
              <a:t> </a:t>
            </a:r>
            <a:r>
              <a:rPr lang="tr-TR" dirty="0" err="1" smtClean="0"/>
              <a:t>hiz</a:t>
            </a:r>
            <a:r>
              <a:rPr lang="tr-TR" dirty="0" smtClean="0"/>
              <a:t> metodu mutlak hızların yanında </a:t>
            </a:r>
            <a:r>
              <a:rPr lang="tr-TR" dirty="0" err="1" smtClean="0"/>
              <a:t>relativ</a:t>
            </a:r>
            <a:r>
              <a:rPr lang="tr-TR" dirty="0" smtClean="0"/>
              <a:t> hızların da hesaplanmalarını sağladıkları gibi ani dönme merkezlerinin kullanılmalarını da gerektirmemektedir. Bu yöntemde öncelikle hızları bilinen ve aranan parçalara ait </a:t>
            </a:r>
            <a:r>
              <a:rPr lang="tr-TR" dirty="0" err="1" smtClean="0"/>
              <a:t>vektörel</a:t>
            </a:r>
            <a:r>
              <a:rPr lang="tr-TR" dirty="0" smtClean="0"/>
              <a:t> hız eşitlikleri yazılır, bu eşitlikler vektör </a:t>
            </a:r>
            <a:r>
              <a:rPr lang="tr-TR" dirty="0" err="1" smtClean="0"/>
              <a:t>poligoları</a:t>
            </a:r>
            <a:r>
              <a:rPr lang="tr-TR" dirty="0" smtClean="0"/>
              <a:t> ile çözülür. Bu yöntemde şekil ve hız ölçekleri kullanılır.</a:t>
            </a:r>
          </a:p>
          <a:p>
            <a:endParaRPr lang="tr-TR" dirty="0" smtClean="0"/>
          </a:p>
        </p:txBody>
      </p:sp>
      <p:sp>
        <p:nvSpPr>
          <p:cNvPr id="157699"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2D7207-E814-4055-9F27-8C38B36A5491}" type="slidenum">
              <a:rPr lang="tr-TR" smtClean="0"/>
              <a:pPr eaLnBrk="1" hangingPunct="1"/>
              <a:t>12</a:t>
            </a:fld>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layt Numarası Yer Tutucusu"/>
          <p:cNvSpPr>
            <a:spLocks noGrp="1"/>
          </p:cNvSpPr>
          <p:nvPr>
            <p:ph type="sldNum" sz="quarter" idx="12"/>
          </p:nvPr>
        </p:nvSpPr>
        <p:spPr/>
        <p:txBody>
          <a:bodyPr/>
          <a:lstStyle/>
          <a:p>
            <a:pPr>
              <a:defRPr/>
            </a:pPr>
            <a:fld id="{39358AF1-F893-445B-866D-8A8D3701D7E6}" type="slidenum">
              <a:rPr lang="tr-TR" smtClean="0"/>
              <a:pPr>
                <a:defRPr/>
              </a:pPr>
              <a:t>13</a:t>
            </a:fld>
            <a:endParaRPr lang="tr-TR"/>
          </a:p>
        </p:txBody>
      </p:sp>
      <p:pic>
        <p:nvPicPr>
          <p:cNvPr id="4" name="3 İçerik Yer Tutucusu" descr="hız analizi ivme analizi ile ilgili görsel sonucu"/>
          <p:cNvPicPr>
            <a:picLocks noGrp="1"/>
          </p:cNvPicPr>
          <p:nvPr>
            <p:ph/>
          </p:nvPr>
        </p:nvPicPr>
        <p:blipFill>
          <a:blip r:embed="rId2"/>
          <a:srcRect/>
          <a:stretch>
            <a:fillRect/>
          </a:stretch>
        </p:blipFill>
        <p:spPr bwMode="auto">
          <a:xfrm>
            <a:off x="714348" y="1000108"/>
            <a:ext cx="7315200" cy="4057650"/>
          </a:xfrm>
          <a:prstGeom prst="rect">
            <a:avLst/>
          </a:prstGeom>
          <a:noFill/>
          <a:ln w="9525">
            <a:noFill/>
            <a:miter lim="800000"/>
            <a:headEnd/>
            <a:tailEnd/>
          </a:ln>
        </p:spPr>
      </p:pic>
      <p:sp>
        <p:nvSpPr>
          <p:cNvPr id="5" name="4 Dikdörtgen"/>
          <p:cNvSpPr/>
          <p:nvPr/>
        </p:nvSpPr>
        <p:spPr>
          <a:xfrm>
            <a:off x="1500166" y="5357826"/>
            <a:ext cx="5929354" cy="369332"/>
          </a:xfrm>
          <a:prstGeom prst="rect">
            <a:avLst/>
          </a:prstGeom>
        </p:spPr>
        <p:txBody>
          <a:bodyPr wrap="square">
            <a:spAutoFit/>
          </a:bodyPr>
          <a:lstStyle/>
          <a:p>
            <a:r>
              <a:rPr lang="tr-TR" dirty="0" smtClean="0"/>
              <a:t>http://ocw.metu.edu.tr/file.php/65/ch4/4-2-4.htm</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İçerik Yer Tutucusu"/>
          <p:cNvSpPr>
            <a:spLocks noGrp="1"/>
          </p:cNvSpPr>
          <p:nvPr>
            <p:ph/>
          </p:nvPr>
        </p:nvSpPr>
        <p:spPr>
          <a:xfrm>
            <a:off x="457200" y="1052736"/>
            <a:ext cx="8229600" cy="5073427"/>
          </a:xfrm>
        </p:spPr>
        <p:txBody>
          <a:bodyPr/>
          <a:lstStyle/>
          <a:p>
            <a:pPr marL="0" indent="0">
              <a:buNone/>
            </a:pPr>
            <a:r>
              <a:rPr lang="tr-TR" b="1" dirty="0" smtClean="0"/>
              <a:t>KOL MEKANİZMALARININ KİNEMATİĞİ</a:t>
            </a:r>
            <a:endParaRPr lang="tr-TR" dirty="0" smtClean="0"/>
          </a:p>
          <a:p>
            <a:pPr marL="0" indent="0">
              <a:buNone/>
            </a:pPr>
            <a:r>
              <a:rPr lang="tr-TR" dirty="0" smtClean="0"/>
              <a:t>Kinematik incelemenin genel amacı, herhangi bir uzvun, istenilen noktasına ait yörüngeyi tayin etmek ve bu noktanın sahip olduğu hız, ivme değerlerini bulmaktır.</a:t>
            </a:r>
          </a:p>
          <a:p>
            <a:endParaRPr lang="tr-TR" dirty="0" smtClean="0"/>
          </a:p>
        </p:txBody>
      </p:sp>
      <p:sp>
        <p:nvSpPr>
          <p:cNvPr id="147459"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799A0E-A640-45AF-8142-46020B1307FF}" type="slidenum">
              <a:rPr lang="tr-TR" smtClean="0"/>
              <a:pPr eaLnBrk="1" hangingPunct="1"/>
              <a:t>2</a:t>
            </a:fld>
            <a:endParaRPr lang="tr-T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İçerik Yer Tutucusu"/>
          <p:cNvSpPr>
            <a:spLocks noGrp="1"/>
          </p:cNvSpPr>
          <p:nvPr>
            <p:ph/>
          </p:nvPr>
        </p:nvSpPr>
        <p:spPr>
          <a:xfrm>
            <a:off x="457200" y="1124744"/>
            <a:ext cx="8229600" cy="5001419"/>
          </a:xfrm>
        </p:spPr>
        <p:txBody>
          <a:bodyPr/>
          <a:lstStyle/>
          <a:p>
            <a:pPr marL="0" indent="0">
              <a:buNone/>
            </a:pPr>
            <a:r>
              <a:rPr lang="tr-TR" b="1" dirty="0" smtClean="0"/>
              <a:t>Kinematik Analiz</a:t>
            </a:r>
            <a:endParaRPr lang="tr-TR" dirty="0" smtClean="0"/>
          </a:p>
          <a:p>
            <a:pPr marL="0" indent="0">
              <a:buNone/>
            </a:pPr>
            <a:r>
              <a:rPr lang="tr-TR" b="1" dirty="0" smtClean="0">
                <a:solidFill>
                  <a:srgbClr val="FF0000"/>
                </a:solidFill>
              </a:rPr>
              <a:t>Yer değiştirme analizi</a:t>
            </a:r>
            <a:r>
              <a:rPr lang="tr-TR" b="1" dirty="0" smtClean="0"/>
              <a:t>: </a:t>
            </a:r>
            <a:r>
              <a:rPr lang="tr-TR" dirty="0" smtClean="0"/>
              <a:t>Kinematik analizin ilk adımı olan yer de­ğiştirme analizi, mekanizmanın hareketi sonucunda , uzuvlar üzerindeki herhangi bir noktanın taradığı yörüngenin belirlenmesidir.</a:t>
            </a:r>
          </a:p>
          <a:p>
            <a:pPr marL="0" indent="0">
              <a:buNone/>
            </a:pPr>
            <a:r>
              <a:rPr lang="tr-TR" b="1" dirty="0" smtClean="0">
                <a:solidFill>
                  <a:srgbClr val="FF0000"/>
                </a:solidFill>
              </a:rPr>
              <a:t>Hız analizi: </a:t>
            </a:r>
            <a:r>
              <a:rPr lang="tr-TR" dirty="0" smtClean="0"/>
              <a:t>Mekanizmadaki herhangi bir noktanın, istenilen konumdaki hızını belirler.</a:t>
            </a:r>
          </a:p>
          <a:p>
            <a:endParaRPr lang="tr-TR" dirty="0" smtClean="0"/>
          </a:p>
          <a:p>
            <a:endParaRPr lang="tr-TR" dirty="0" smtClean="0"/>
          </a:p>
        </p:txBody>
      </p:sp>
      <p:sp>
        <p:nvSpPr>
          <p:cNvPr id="148483"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9E390C-7C28-4C31-9CE8-FC44DBB924F2}" type="slidenum">
              <a:rPr lang="tr-TR" smtClean="0"/>
              <a:pPr eaLnBrk="1" hangingPunct="1"/>
              <a:t>3</a:t>
            </a:fld>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İçerik Yer Tutucusu"/>
          <p:cNvSpPr>
            <a:spLocks noGrp="1"/>
          </p:cNvSpPr>
          <p:nvPr>
            <p:ph/>
          </p:nvPr>
        </p:nvSpPr>
        <p:spPr>
          <a:xfrm>
            <a:off x="457200" y="1196752"/>
            <a:ext cx="8229600" cy="4929411"/>
          </a:xfrm>
        </p:spPr>
        <p:txBody>
          <a:bodyPr/>
          <a:lstStyle/>
          <a:p>
            <a:pPr marL="0" indent="0">
              <a:buNone/>
            </a:pPr>
            <a:r>
              <a:rPr lang="tr-TR" b="1" dirty="0" smtClean="0">
                <a:solidFill>
                  <a:srgbClr val="FF0000"/>
                </a:solidFill>
              </a:rPr>
              <a:t>İvme analizi: </a:t>
            </a:r>
            <a:r>
              <a:rPr lang="tr-TR" dirty="0" smtClean="0"/>
              <a:t>Kinematik analizin son adımı olup, mekanizma uzuvlarının ivmelerinin bulunmasını amaçlar.</a:t>
            </a:r>
          </a:p>
          <a:p>
            <a:pPr marL="0" indent="0">
              <a:buNone/>
            </a:pPr>
            <a:r>
              <a:rPr lang="tr-TR" dirty="0" smtClean="0"/>
              <a:t>Kinematik analiz yapmak için üç yöntem vardır:</a:t>
            </a:r>
          </a:p>
          <a:p>
            <a:r>
              <a:rPr lang="tr-TR" dirty="0" smtClean="0"/>
              <a:t>Grafiksel Yöntem</a:t>
            </a:r>
          </a:p>
          <a:p>
            <a:r>
              <a:rPr lang="tr-TR" dirty="0" err="1" smtClean="0"/>
              <a:t>Grafoanalitik</a:t>
            </a:r>
            <a:r>
              <a:rPr lang="tr-TR" dirty="0" smtClean="0"/>
              <a:t> Yöntem</a:t>
            </a:r>
          </a:p>
          <a:p>
            <a:r>
              <a:rPr lang="tr-TR" dirty="0" smtClean="0"/>
              <a:t>Analitik Yöntem</a:t>
            </a:r>
          </a:p>
          <a:p>
            <a:endParaRPr lang="tr-TR" dirty="0" smtClean="0"/>
          </a:p>
        </p:txBody>
      </p:sp>
      <p:sp>
        <p:nvSpPr>
          <p:cNvPr id="149507"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8E79FE-9AB9-4245-9B47-507DCDB2FAD5}" type="slidenum">
              <a:rPr lang="tr-TR" smtClean="0"/>
              <a:pPr eaLnBrk="1" hangingPunct="1"/>
              <a:t>4</a:t>
            </a:fld>
            <a:endParaRPr lang="tr-T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İçerik Yer Tutucusu"/>
          <p:cNvSpPr>
            <a:spLocks noGrp="1"/>
          </p:cNvSpPr>
          <p:nvPr>
            <p:ph/>
          </p:nvPr>
        </p:nvSpPr>
        <p:spPr>
          <a:xfrm>
            <a:off x="457200" y="1124744"/>
            <a:ext cx="8229600" cy="5001419"/>
          </a:xfrm>
        </p:spPr>
        <p:txBody>
          <a:bodyPr/>
          <a:lstStyle/>
          <a:p>
            <a:pPr marL="0" indent="0">
              <a:buNone/>
            </a:pPr>
            <a:r>
              <a:rPr lang="tr-TR" dirty="0" smtClean="0"/>
              <a:t>Grafiksel yöntemle analizde, mekanizma üzerinde belirlenen bir noktanın bir çevrimdeki konumlarını kapsayacak şekilde yer değiştirme, hız ve ivme değerleri çizim yapılarak belirlenir. Hız ve ivme analizinin yapılmasında grafiksel yöntemle türev alınmaktadır.</a:t>
            </a:r>
          </a:p>
        </p:txBody>
      </p:sp>
      <p:sp>
        <p:nvSpPr>
          <p:cNvPr id="150531"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A9D50C-0472-4764-A4CE-FE6867E8C830}" type="slidenum">
              <a:rPr lang="tr-TR" smtClean="0"/>
              <a:pPr eaLnBrk="1" hangingPunct="1"/>
              <a:t>5</a:t>
            </a:fld>
            <a:endParaRPr lang="tr-T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İçerik Yer Tutucusu"/>
          <p:cNvSpPr>
            <a:spLocks noGrp="1"/>
          </p:cNvSpPr>
          <p:nvPr>
            <p:ph/>
          </p:nvPr>
        </p:nvSpPr>
        <p:spPr>
          <a:xfrm>
            <a:off x="457200" y="1052736"/>
            <a:ext cx="8229600" cy="5073427"/>
          </a:xfrm>
        </p:spPr>
        <p:txBody>
          <a:bodyPr/>
          <a:lstStyle/>
          <a:p>
            <a:pPr marL="0" indent="0">
              <a:buNone/>
            </a:pPr>
            <a:r>
              <a:rPr lang="tr-TR" b="1" dirty="0" err="1" smtClean="0"/>
              <a:t>Grafoanalitik</a:t>
            </a:r>
            <a:r>
              <a:rPr lang="tr-TR" b="1" dirty="0" smtClean="0"/>
              <a:t> Yöntemde ,</a:t>
            </a:r>
            <a:r>
              <a:rPr lang="tr-TR" dirty="0" smtClean="0"/>
              <a:t>Uzuvların yaptığı hareket türlerine göre, mekanizma üzerindeki noktalara ait </a:t>
            </a:r>
            <a:r>
              <a:rPr lang="tr-TR" dirty="0" err="1" smtClean="0"/>
              <a:t>vektörel</a:t>
            </a:r>
            <a:r>
              <a:rPr lang="tr-TR" dirty="0" smtClean="0"/>
              <a:t> denklemler yazılır. Bu denklemlerdeki belirsiz hız ve ivme vektörleri, vektör çokgenleri çizilerek belirlenir. Yöntemin başarılı uygulanabilmesi için mekanizma uzuvlarının yaptığı hareket türlerinin belirlenmesi gerekmektedir.</a:t>
            </a:r>
          </a:p>
          <a:p>
            <a:endParaRPr lang="tr-TR" dirty="0" smtClean="0"/>
          </a:p>
        </p:txBody>
      </p:sp>
      <p:sp>
        <p:nvSpPr>
          <p:cNvPr id="151555"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12368C-5B41-420B-ADB8-58D70D57653B}" type="slidenum">
              <a:rPr lang="tr-TR" smtClean="0"/>
              <a:pPr eaLnBrk="1" hangingPunct="1"/>
              <a:t>6</a:t>
            </a:fld>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İçerik Yer Tutucusu"/>
          <p:cNvSpPr>
            <a:spLocks noGrp="1"/>
          </p:cNvSpPr>
          <p:nvPr>
            <p:ph/>
          </p:nvPr>
        </p:nvSpPr>
        <p:spPr>
          <a:xfrm>
            <a:off x="457200" y="1196752"/>
            <a:ext cx="8229600" cy="4929411"/>
          </a:xfrm>
        </p:spPr>
        <p:txBody>
          <a:bodyPr/>
          <a:lstStyle/>
          <a:p>
            <a:pPr marL="0" indent="0">
              <a:buNone/>
            </a:pPr>
            <a:r>
              <a:rPr lang="tr-TR" dirty="0" smtClean="0"/>
              <a:t>Mekanizmadaki </a:t>
            </a:r>
            <a:r>
              <a:rPr lang="tr-TR" dirty="0" err="1" smtClean="0"/>
              <a:t>rijit</a:t>
            </a:r>
            <a:r>
              <a:rPr lang="tr-TR" dirty="0" smtClean="0"/>
              <a:t> cisimlerin hareketleri 3 gruba ayrılmaktadır:</a:t>
            </a:r>
          </a:p>
          <a:p>
            <a:endParaRPr lang="tr-TR" dirty="0" smtClean="0"/>
          </a:p>
          <a:p>
            <a:r>
              <a:rPr lang="tr-TR" dirty="0" smtClean="0"/>
              <a:t>Öteleme Hareketi</a:t>
            </a:r>
          </a:p>
          <a:p>
            <a:r>
              <a:rPr lang="tr-TR" dirty="0" smtClean="0"/>
              <a:t>Dönme Hareketi</a:t>
            </a:r>
          </a:p>
          <a:p>
            <a:r>
              <a:rPr lang="tr-TR" dirty="0" smtClean="0"/>
              <a:t>Karmaşık Hareket</a:t>
            </a:r>
          </a:p>
          <a:p>
            <a:endParaRPr lang="tr-TR" dirty="0" smtClean="0"/>
          </a:p>
        </p:txBody>
      </p:sp>
      <p:sp>
        <p:nvSpPr>
          <p:cNvPr id="152579"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41A1F3-FFF6-4C2B-8D9A-2CF2C7EE5118}" type="slidenum">
              <a:rPr lang="tr-TR" smtClean="0"/>
              <a:pPr eaLnBrk="1" hangingPunct="1"/>
              <a:t>7</a:t>
            </a:fld>
            <a:endParaRPr 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1 İçerik Yer Tutucusu"/>
          <p:cNvSpPr>
            <a:spLocks noGrp="1"/>
          </p:cNvSpPr>
          <p:nvPr>
            <p:ph/>
          </p:nvPr>
        </p:nvSpPr>
        <p:spPr>
          <a:xfrm>
            <a:off x="457200" y="1196752"/>
            <a:ext cx="8229600" cy="4929411"/>
          </a:xfrm>
        </p:spPr>
        <p:txBody>
          <a:bodyPr/>
          <a:lstStyle/>
          <a:p>
            <a:pPr marL="0" indent="0">
              <a:buNone/>
            </a:pPr>
            <a:r>
              <a:rPr lang="tr-TR" dirty="0" smtClean="0"/>
              <a:t>Bir cisim, öteleme hareketi yapıyorsa, herhangi bir anda cismin bü­tün noktalarının hızları ve ivmeleri aynıdır. Ötelemede cismi oluşturan bütün maddesel noktalar, paralel yörüngeler çizerek hareket ederler. Bu </a:t>
            </a:r>
            <a:r>
              <a:rPr lang="tr-TR" dirty="0" err="1" smtClean="0"/>
              <a:t>parelel</a:t>
            </a:r>
            <a:r>
              <a:rPr lang="tr-TR" dirty="0" smtClean="0"/>
              <a:t> yörüngeler birer doğru ise, hareket doğrusal öteleme, eğri ise, </a:t>
            </a:r>
            <a:r>
              <a:rPr lang="tr-TR" dirty="0" err="1" smtClean="0"/>
              <a:t>eğrisel</a:t>
            </a:r>
            <a:r>
              <a:rPr lang="tr-TR" dirty="0" smtClean="0"/>
              <a:t> ötelemedir.</a:t>
            </a:r>
          </a:p>
          <a:p>
            <a:endParaRPr lang="tr-TR" dirty="0" smtClean="0"/>
          </a:p>
        </p:txBody>
      </p:sp>
      <p:sp>
        <p:nvSpPr>
          <p:cNvPr id="153603"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E9F157-1585-4FA4-803E-C6CF2B9BCB26}" type="slidenum">
              <a:rPr lang="tr-TR" smtClean="0"/>
              <a:pPr eaLnBrk="1" hangingPunct="1"/>
              <a:t>8</a:t>
            </a:fld>
            <a:endParaRPr 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627" name="3 İçerik Yer Tutucusu"/>
          <p:cNvPicPr>
            <a:picLocks noGrp="1"/>
          </p:cNvPicPr>
          <p:nvPr>
            <p:ph/>
          </p:nvPr>
        </p:nvPicPr>
        <p:blipFill>
          <a:blip r:embed="rId2">
            <a:extLst>
              <a:ext uri="{28A0092B-C50C-407E-A947-70E740481C1C}">
                <a14:useLocalDpi xmlns="" xmlns:a14="http://schemas.microsoft.com/office/drawing/2010/main" val="0"/>
              </a:ext>
            </a:extLst>
          </a:blip>
          <a:srcRect/>
          <a:stretch>
            <a:fillRect/>
          </a:stretch>
        </p:blipFill>
        <p:spPr>
          <a:xfrm>
            <a:off x="1785938" y="1214438"/>
            <a:ext cx="5715000" cy="2576512"/>
          </a:xfrm>
        </p:spPr>
      </p:pic>
      <p:sp>
        <p:nvSpPr>
          <p:cNvPr id="154626" name="2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19955B-001C-4FB5-B7CC-361439428DE5}" type="slidenum">
              <a:rPr lang="tr-TR" smtClean="0"/>
              <a:pPr eaLnBrk="1" hangingPunct="1"/>
              <a:t>9</a:t>
            </a:fld>
            <a:endParaRPr lang="tr-TR"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570</TotalTime>
  <Words>384</Words>
  <Application>Microsoft Office PowerPoint</Application>
  <PresentationFormat>Ekran Gösterisi (4:3)</PresentationFormat>
  <Paragraphs>39</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ZTM 316 Mekanizmalar   13.Hafta</vt:lpstr>
      <vt:lpstr>Slayt 2</vt:lpstr>
      <vt:lpstr>Slayt 3</vt:lpstr>
      <vt:lpstr>Slayt 4</vt:lpstr>
      <vt:lpstr>Slayt 5</vt:lpstr>
      <vt:lpstr>Slayt 6</vt:lpstr>
      <vt:lpstr>Slayt 7</vt:lpstr>
      <vt:lpstr>Slayt 8</vt:lpstr>
      <vt:lpstr>Slayt 9</vt:lpstr>
      <vt:lpstr>Slayt 10</vt:lpstr>
      <vt:lpstr>Slayt 11</vt:lpstr>
      <vt:lpstr>Slayt 12</vt:lpstr>
      <vt:lpstr>Slayt 13</vt:lpstr>
    </vt:vector>
  </TitlesOfParts>
  <Company>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Makine ve Mekanizmalar Teorisi Dersi</dc:title>
  <dc:creator>Tarmak</dc:creator>
  <cp:lastModifiedBy>Ramazan ÖZTÜRK</cp:lastModifiedBy>
  <cp:revision>123</cp:revision>
  <dcterms:created xsi:type="dcterms:W3CDTF">2008-09-18T08:12:22Z</dcterms:created>
  <dcterms:modified xsi:type="dcterms:W3CDTF">2018-05-14T14:38:58Z</dcterms:modified>
</cp:coreProperties>
</file>