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FİZİK TEDAVİ VE REHABİLİTASYON YÖNTEMLERİ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en-US" dirty="0" err="1"/>
              <a:t>Fonoforez-iyontoforez</a:t>
            </a:r>
            <a:endParaRPr lang="tr-T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7345"/>
            <a:ext cx="11478260" cy="827405"/>
          </a:xfrm>
        </p:spPr>
        <p:txBody>
          <a:bodyPr/>
          <a:lstStyle/>
          <a:p>
            <a:r>
              <a:rPr lang="en-US" b="1">
                <a:sym typeface="+mn-ea"/>
              </a:rPr>
              <a:t>KOMPLİKASYONLAR VE KONTRENDİKASYONLAR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31950"/>
            <a:ext cx="9161780" cy="4495800"/>
          </a:xfrm>
        </p:spPr>
        <p:txBody>
          <a:bodyPr/>
          <a:lstStyle/>
          <a:p>
            <a:r>
              <a:rPr lang="en-US"/>
              <a:t>Cilt yanıkları</a:t>
            </a:r>
            <a:r>
              <a:rPr lang="tr-TR" altLang="en-US"/>
              <a:t>(sıcak yanıkları, kimyasal </a:t>
            </a:r>
          </a:p>
          <a:p>
            <a:pPr marL="0" indent="0">
              <a:buNone/>
            </a:pPr>
            <a:r>
              <a:rPr lang="tr-TR" altLang="en-US"/>
              <a:t>yanıklar)</a:t>
            </a:r>
          </a:p>
          <a:p>
            <a:pPr marL="457200" indent="-457200"/>
            <a:r>
              <a:rPr lang="tr-TR" altLang="en-US"/>
              <a:t>Allerjik reaksiyonlar</a:t>
            </a:r>
          </a:p>
          <a:p>
            <a:r>
              <a:rPr lang="en-US"/>
              <a:t>Doku bütünlüğü bozuk alanlarda kullanılmamalı</a:t>
            </a:r>
          </a:p>
          <a:p>
            <a:r>
              <a:rPr lang="en-US"/>
              <a:t>Duyu kusuru varsa düşük akım tercih edilmeli</a:t>
            </a:r>
          </a:p>
          <a:p>
            <a:r>
              <a:rPr lang="en-US"/>
              <a:t>Kalp pili varsa kullanılmamalı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İYONTOFOREZ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52500"/>
            <a:ext cx="9210040" cy="4953000"/>
          </a:xfrm>
        </p:spPr>
        <p:txBody>
          <a:bodyPr/>
          <a:lstStyle/>
          <a:p>
            <a:r>
              <a:rPr lang="en-US"/>
              <a:t>DA kullanılarak organizmaya yararlı iyonların epidermis veya mukoz membranlar aracılığıyla sokulması olayına denir.</a:t>
            </a:r>
          </a:p>
          <a:p>
            <a:r>
              <a:rPr lang="en-US"/>
              <a:t>Ana prensip iyonlarına ayrılabilen solusyonların kullanılması ve verilmek istenen iyonun elektriksel yükü ile aynı yüke sahip </a:t>
            </a:r>
          </a:p>
          <a:p>
            <a:pPr marL="0" indent="0">
              <a:buNone/>
            </a:pPr>
            <a:r>
              <a:rPr lang="en-US"/>
              <a:t>   elektrotdan uygulanmasıdır.</a:t>
            </a:r>
          </a:p>
          <a:p>
            <a:r>
              <a:rPr lang="en-US"/>
              <a:t>(-) yüklü iyonlar (-) yüklü elektrodun </a:t>
            </a:r>
          </a:p>
          <a:p>
            <a:pPr marL="0" indent="0">
              <a:buNone/>
            </a:pPr>
            <a:r>
              <a:rPr lang="en-US"/>
              <a:t>   altında,(+) yüklü iyonlar (+) yüklü </a:t>
            </a:r>
          </a:p>
          <a:p>
            <a:pPr marL="0" indent="0">
              <a:buNone/>
            </a:pPr>
            <a:r>
              <a:rPr lang="en-US"/>
              <a:t>   elektrodun altında yer almaktadır.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090" y="1174750"/>
            <a:ext cx="8932545" cy="4953000"/>
          </a:xfrm>
        </p:spPr>
        <p:txBody>
          <a:bodyPr/>
          <a:lstStyle/>
          <a:p>
            <a:r>
              <a:rPr lang="en-US"/>
              <a:t>Transferi sağlanan iyon miktarı aktif elektroddaki akım şiddeti, akım süresi ve solüsyondaki iyon konsantrasyonuna bağlı olarak değişir.</a:t>
            </a:r>
          </a:p>
          <a:p>
            <a:r>
              <a:rPr lang="en-US"/>
              <a:t>% 1-2’lik solüsyonlar tercih edilmektedir.</a:t>
            </a:r>
          </a:p>
          <a:p>
            <a:r>
              <a:rPr lang="en-US"/>
              <a:t>Ödem tedavisinde, iskemik deri ülserlerinde, hiperhidroziste, mantar enfeksiyonlarında, gut artritinde, bursit, tendinit gibi hastalıklarda, denerve kasın uyarılmasında kullanılmaktadır.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215" y="342265"/>
            <a:ext cx="10972800" cy="4953000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Uygun iyon seçimi</a:t>
            </a:r>
          </a:p>
          <a:p>
            <a:pPr marL="0" indent="0">
              <a:buNone/>
            </a:pPr>
            <a:endParaRPr lang="en-US" b="1"/>
          </a:p>
          <a:p>
            <a:r>
              <a:rPr lang="en-US"/>
              <a:t>Kortizon      -        aniiflamatuar</a:t>
            </a:r>
          </a:p>
          <a:p>
            <a:r>
              <a:rPr lang="en-US"/>
              <a:t>Lidokain      -        bursit, periartritte analjezik</a:t>
            </a:r>
          </a:p>
          <a:p>
            <a:r>
              <a:rPr lang="en-US"/>
              <a:t>Asetik asit   -        kalsifik tendinitler</a:t>
            </a:r>
          </a:p>
          <a:p>
            <a:r>
              <a:rPr lang="en-US"/>
              <a:t>İodin            -        sklerolitik, kar dokusu için</a:t>
            </a:r>
          </a:p>
          <a:p>
            <a:r>
              <a:rPr lang="en-US"/>
              <a:t>Salisilat       -        analjezik, miyalji, RA</a:t>
            </a:r>
          </a:p>
          <a:p>
            <a:r>
              <a:rPr lang="en-US"/>
              <a:t>Lityum        -         gut tofüsü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685" y="130175"/>
            <a:ext cx="8933180" cy="4953000"/>
          </a:xfrm>
        </p:spPr>
        <p:txBody>
          <a:bodyPr/>
          <a:lstStyle/>
          <a:p>
            <a:r>
              <a:rPr lang="en-US"/>
              <a:t>Chang ve ark. Transdermal kalsitoninin uygun terapötik düzeylerde verilebileceğini göstermişlerdir.</a:t>
            </a:r>
          </a:p>
          <a:p>
            <a:r>
              <a:rPr lang="en-US"/>
              <a:t>Diz OA’de sodyum salisilat iontoforez ve TENS karşılaştırılmış ve ağrı ve fonksiyonel disabilite açısından iontoforez daha etkili bulunmuş . </a:t>
            </a:r>
          </a:p>
          <a:p>
            <a:r>
              <a:rPr lang="en-US"/>
              <a:t>Akım yoğunluğu 0.5-1.0mA /cm2’i aşmamalıdır (yanık riski!)</a:t>
            </a:r>
          </a:p>
          <a:p>
            <a:r>
              <a:rPr lang="en-US"/>
              <a:t>Kimyasal yanıklar katod elektrodun altında sodyum hidroksit oluşumuna bağlıdır.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289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rcRect l="3279" t="8746" r="3281" b="15747"/>
          <a:stretch>
            <a:fillRect/>
          </a:stretch>
        </p:blipFill>
        <p:spPr>
          <a:xfrm>
            <a:off x="821690" y="38100"/>
            <a:ext cx="9159240" cy="68694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71475"/>
            <a:ext cx="10972800" cy="1186180"/>
          </a:xfrm>
        </p:spPr>
        <p:txBody>
          <a:bodyPr/>
          <a:lstStyle/>
          <a:p>
            <a:r>
              <a:rPr lang="en-US" b="1"/>
              <a:t>SU İÇİ UYGULAMA</a:t>
            </a:r>
            <a:br>
              <a:rPr lang="en-US" b="1"/>
            </a:br>
            <a:br>
              <a:rPr lang="en-US" b="1"/>
            </a:br>
            <a:r>
              <a:rPr lang="tr-TR" altLang="en-US"/>
              <a:t>Dört kap galvani                           Stangerbad</a:t>
            </a:r>
          </a:p>
        </p:txBody>
      </p:sp>
      <p:pic>
        <p:nvPicPr>
          <p:cNvPr id="3" name="Shape 297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2"/>
          <a:srcRect l="52499" b="26247"/>
          <a:stretch>
            <a:fillRect/>
          </a:stretch>
        </p:blipFill>
        <p:spPr>
          <a:xfrm>
            <a:off x="6309995" y="1908810"/>
            <a:ext cx="5384800" cy="4038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Shape 296"/>
          <p:cNvPicPr preferRelativeResize="0">
            <a:picLocks noGrp="1" noChangeAspect="1"/>
          </p:cNvPicPr>
          <p:nvPr>
            <p:ph sz="half" idx="2"/>
          </p:nvPr>
        </p:nvPicPr>
        <p:blipFill>
          <a:blip r:embed="rId2"/>
          <a:srcRect r="51187" b="26247"/>
          <a:stretch>
            <a:fillRect/>
          </a:stretch>
        </p:blipFill>
        <p:spPr>
          <a:xfrm>
            <a:off x="288925" y="1908810"/>
            <a:ext cx="5384800" cy="40386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36965" cy="4953000"/>
          </a:xfrm>
        </p:spPr>
        <p:txBody>
          <a:bodyPr/>
          <a:lstStyle/>
          <a:p>
            <a:r>
              <a:rPr lang="en-US"/>
              <a:t>Tek bir küvet veya küçük küvetler içine elektrodların yerleştirilmesiyle uygulanır.</a:t>
            </a:r>
          </a:p>
          <a:p>
            <a:r>
              <a:rPr lang="en-US"/>
              <a:t>Hasta alt ve üst ekstremitelerini küvetle içine sokar ve 20 dakika süreyle tedavi uygulanır.</a:t>
            </a:r>
          </a:p>
          <a:p>
            <a:r>
              <a:rPr lang="en-US"/>
              <a:t>Diyabetik polinöropatilerde ve kozaljilerde uygulanır.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ym typeface="+mn-ea"/>
              </a:rPr>
              <a:t>CERRAHİ GALVANİZM (ELEKTROLİZ)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705215" cy="4953000"/>
          </a:xfrm>
        </p:spPr>
        <p:txBody>
          <a:bodyPr/>
          <a:lstStyle/>
          <a:p>
            <a:endParaRPr lang="en-US"/>
          </a:p>
          <a:p>
            <a:r>
              <a:rPr lang="en-US"/>
              <a:t>Elektrotlardan biri küçük seçilirse DA küçük elektrot yüzeyinde yoğunlaşır ve aktif elektrod altında asit ve baz yanığı oluşur.</a:t>
            </a:r>
          </a:p>
          <a:p>
            <a:r>
              <a:rPr lang="en-US"/>
              <a:t>Küçük aktif elektrot elektroliz epilasyonda  ve küçük cilt lezyonlarının tedavisinde kullanılır.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298</Words>
  <Application>Microsoft Office PowerPoint</Application>
  <PresentationFormat>Geniş ekran</PresentationFormat>
  <Paragraphs>39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SimSun</vt:lpstr>
      <vt:lpstr>Arial</vt:lpstr>
      <vt:lpstr>Blue Waves</vt:lpstr>
      <vt:lpstr>FİZİK TEDAVİ VE REHABİLİTASYON YÖNTEMLERİ</vt:lpstr>
      <vt:lpstr>İYONTOFOREZ</vt:lpstr>
      <vt:lpstr>PowerPoint Sunusu</vt:lpstr>
      <vt:lpstr>PowerPoint Sunusu</vt:lpstr>
      <vt:lpstr>PowerPoint Sunusu</vt:lpstr>
      <vt:lpstr>PowerPoint Sunusu</vt:lpstr>
      <vt:lpstr>SU İÇİ UYGULAMA  Dört kap galvani                           Stangerbad</vt:lpstr>
      <vt:lpstr>PowerPoint Sunusu</vt:lpstr>
      <vt:lpstr>CERRAHİ GALVANİZM (ELEKTROLİZ)</vt:lpstr>
      <vt:lpstr>KOMPLİKASYONLAR VE KONTRENDİKASYONLAR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Ergun GOKTAS</dc:creator>
  <cp:lastModifiedBy>Ergun GOKTAS</cp:lastModifiedBy>
  <cp:revision>11</cp:revision>
  <dcterms:created xsi:type="dcterms:W3CDTF">2017-07-21T19:08:00Z</dcterms:created>
  <dcterms:modified xsi:type="dcterms:W3CDTF">2018-05-19T14:04:16Z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