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4" r:id="rId8"/>
    <p:sldId id="265" r:id="rId9"/>
    <p:sldId id="266" r:id="rId10"/>
    <p:sldId id="268" r:id="rId11"/>
    <p:sldId id="269" r:id="rId12"/>
    <p:sldId id="272" r:id="rId13"/>
    <p:sldId id="275" r:id="rId14"/>
    <p:sldId id="273"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C4D39737-D01C-4FA1-9EE2-E8694BC4A21E}">
          <p14:sldIdLst>
            <p14:sldId id="256"/>
            <p14:sldId id="257"/>
            <p14:sldId id="258"/>
            <p14:sldId id="259"/>
            <p14:sldId id="260"/>
            <p14:sldId id="261"/>
            <p14:sldId id="264"/>
            <p14:sldId id="265"/>
            <p14:sldId id="266"/>
            <p14:sldId id="268"/>
            <p14:sldId id="269"/>
            <p14:sldId id="272"/>
            <p14:sldId id="275"/>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434" autoAdjust="0"/>
  </p:normalViewPr>
  <p:slideViewPr>
    <p:cSldViewPr snapToGrid="0">
      <p:cViewPr varScale="1">
        <p:scale>
          <a:sx n="82" d="100"/>
          <a:sy n="82" d="100"/>
        </p:scale>
        <p:origin x="870"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6F33D0A6-7E24-43AC-9F7E-6A887D4ABB3C}" type="datetimeFigureOut">
              <a:rPr lang="tr-TR" smtClean="0"/>
              <a:t>23 May 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95383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244122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344574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433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2778472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6F33D0A6-7E24-43AC-9F7E-6A887D4ABB3C}" type="datetimeFigureOut">
              <a:rPr lang="tr-TR" smtClean="0"/>
              <a:t>23 May 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185337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6F33D0A6-7E24-43AC-9F7E-6A887D4ABB3C}" type="datetimeFigureOut">
              <a:rPr lang="tr-TR" smtClean="0"/>
              <a:t>23 May 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134394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33D0A6-7E24-43AC-9F7E-6A887D4ABB3C}" type="datetimeFigureOut">
              <a:rPr lang="tr-TR" smtClean="0"/>
              <a:t>23 May 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2805362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smtClean="0"/>
              <a:t>Asıl başlık stili için tıklatın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33D0A6-7E24-43AC-9F7E-6A887D4ABB3C}" type="datetimeFigureOut">
              <a:rPr lang="tr-TR" smtClean="0"/>
              <a:t>23 May 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40225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6F33D0A6-7E24-43AC-9F7E-6A887D4ABB3C}" type="datetimeFigureOut">
              <a:rPr lang="tr-TR" smtClean="0"/>
              <a:t>23 May 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3545861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6F33D0A6-7E24-43AC-9F7E-6A887D4ABB3C}" type="datetimeFigureOut">
              <a:rPr lang="tr-TR" smtClean="0"/>
              <a:t>23 May 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180566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51366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Content Placeholder 3"/>
          <p:cNvSpPr>
            <a:spLocks noGrp="1"/>
          </p:cNvSpPr>
          <p:nvPr>
            <p:ph sz="quarter" idx="13"/>
          </p:nvPr>
        </p:nvSpPr>
        <p:spPr>
          <a:xfrm>
            <a:off x="913774" y="3051012"/>
            <a:ext cx="5106027" cy="2740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3" name="Content Placeholder 5"/>
          <p:cNvSpPr>
            <a:spLocks noGrp="1"/>
          </p:cNvSpPr>
          <p:nvPr>
            <p:ph sz="quarter" idx="14"/>
          </p:nvPr>
        </p:nvSpPr>
        <p:spPr>
          <a:xfrm>
            <a:off x="6172200" y="3051012"/>
            <a:ext cx="5105401" cy="2740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6F33D0A6-7E24-43AC-9F7E-6A887D4ABB3C}" type="datetimeFigureOut">
              <a:rPr lang="tr-TR" smtClean="0"/>
              <a:t>23 May 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136944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6F33D0A6-7E24-43AC-9F7E-6A887D4ABB3C}" type="datetimeFigureOut">
              <a:rPr lang="tr-TR" smtClean="0"/>
              <a:t>23 May 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2991853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F33D0A6-7E24-43AC-9F7E-6A887D4ABB3C}" type="datetimeFigureOut">
              <a:rPr lang="tr-TR" smtClean="0"/>
              <a:t>23 May 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148330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smtClean="0"/>
              <a:t>Asıl başlık stili için tıklatın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330287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6F33D0A6-7E24-43AC-9F7E-6A887D4ABB3C}" type="datetimeFigureOut">
              <a:rPr lang="tr-TR" smtClean="0"/>
              <a:t>23 May 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460AF6F-3C98-4F5C-89C2-CDAECAA22924}" type="slidenum">
              <a:rPr lang="tr-TR" smtClean="0"/>
              <a:t>‹#›</a:t>
            </a:fld>
            <a:endParaRPr lang="tr-TR"/>
          </a:p>
        </p:txBody>
      </p:sp>
    </p:spTree>
    <p:extLst>
      <p:ext uri="{BB962C8B-B14F-4D97-AF65-F5344CB8AC3E}">
        <p14:creationId xmlns:p14="http://schemas.microsoft.com/office/powerpoint/2010/main" val="213220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20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F33D0A6-7E24-43AC-9F7E-6A887D4ABB3C}" type="datetimeFigureOut">
              <a:rPr lang="tr-TR" smtClean="0"/>
              <a:t>23 May 2018</a:t>
            </a:fld>
            <a:endParaRPr lang="tr-T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tr-T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460AF6F-3C98-4F5C-89C2-CDAECAA22924}" type="slidenum">
              <a:rPr lang="tr-TR" smtClean="0"/>
              <a:t>‹#›</a:t>
            </a:fld>
            <a:endParaRPr lang="tr-TR"/>
          </a:p>
        </p:txBody>
      </p:sp>
    </p:spTree>
    <p:extLst>
      <p:ext uri="{BB962C8B-B14F-4D97-AF65-F5344CB8AC3E}">
        <p14:creationId xmlns:p14="http://schemas.microsoft.com/office/powerpoint/2010/main" val="39010480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b="1" dirty="0" smtClean="0"/>
              <a:t>4. SINIF 2. ÜNİTE</a:t>
            </a:r>
            <a:br>
              <a:rPr lang="tr-TR" b="1" dirty="0" smtClean="0"/>
            </a:br>
            <a:r>
              <a:rPr lang="tr-TR" b="1" dirty="0" err="1" smtClean="0"/>
              <a:t>Maddeyİ</a:t>
            </a:r>
            <a:r>
              <a:rPr lang="tr-TR" b="1" dirty="0" smtClean="0"/>
              <a:t> TANIYALIM</a:t>
            </a:r>
            <a:endParaRPr lang="tr-TR" b="1" dirty="0"/>
          </a:p>
        </p:txBody>
      </p:sp>
      <p:sp>
        <p:nvSpPr>
          <p:cNvPr id="3" name="Alt Başlık 2"/>
          <p:cNvSpPr>
            <a:spLocks noGrp="1"/>
          </p:cNvSpPr>
          <p:nvPr>
            <p:ph type="subTitle" idx="1"/>
          </p:nvPr>
        </p:nvSpPr>
        <p:spPr/>
        <p:txBody>
          <a:bodyPr>
            <a:normAutofit/>
          </a:bodyPr>
          <a:lstStyle/>
          <a:p>
            <a:r>
              <a:rPr lang="tr-TR" sz="4000" b="1" cap="none" dirty="0" smtClean="0">
                <a:solidFill>
                  <a:schemeClr val="accent6">
                    <a:lumMod val="50000"/>
                  </a:schemeClr>
                </a:solidFill>
              </a:rPr>
              <a:t>SAF MADDE VE KARIŞIMLAR</a:t>
            </a:r>
            <a:endParaRPr lang="tr-TR" sz="4000" b="1" cap="none" dirty="0">
              <a:solidFill>
                <a:schemeClr val="accent6">
                  <a:lumMod val="50000"/>
                </a:schemeClr>
              </a:solidFill>
            </a:endParaRPr>
          </a:p>
        </p:txBody>
      </p:sp>
    </p:spTree>
    <p:extLst>
      <p:ext uri="{BB962C8B-B14F-4D97-AF65-F5344CB8AC3E}">
        <p14:creationId xmlns:p14="http://schemas.microsoft.com/office/powerpoint/2010/main" val="1807597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913774" y="974362"/>
            <a:ext cx="10363826" cy="4816838"/>
          </a:xfrm>
        </p:spPr>
        <p:txBody>
          <a:bodyPr>
            <a:normAutofit/>
          </a:bodyPr>
          <a:lstStyle/>
          <a:p>
            <a:r>
              <a:rPr lang="tr-TR" sz="2200" cap="none" dirty="0" smtClean="0"/>
              <a:t>Karışımların birçoğu farklı karışımların bir araya gelmesiyle oluşur. Örneğin, kekteki süt, vanilya birer karışımdır. Çünkü sütte yağ vardır, vanilyanın yapısında ise şeker bulunur. Peki, karışımların bir araya </a:t>
            </a:r>
            <a:r>
              <a:rPr lang="sv-SE" sz="2200" cap="none" dirty="0" smtClean="0"/>
              <a:t>gelmesiyle olu</a:t>
            </a:r>
            <a:r>
              <a:rPr lang="tr-TR" sz="2200" cap="none" dirty="0" smtClean="0"/>
              <a:t>şan</a:t>
            </a:r>
            <a:r>
              <a:rPr lang="sv-SE" sz="2200" cap="none" dirty="0" smtClean="0"/>
              <a:t> kekte ba</a:t>
            </a:r>
            <a:r>
              <a:rPr lang="tr-TR" sz="2200" cap="none" dirty="0" smtClean="0"/>
              <a:t>ş</a:t>
            </a:r>
            <a:r>
              <a:rPr lang="sv-SE" sz="2200" cap="none" dirty="0" smtClean="0"/>
              <a:t>ka hangi malzemeler</a:t>
            </a:r>
            <a:r>
              <a:rPr lang="tr-TR" sz="2200" cap="none" dirty="0" smtClean="0"/>
              <a:t> karışım hâlinde bulunuyor olabilir?</a:t>
            </a:r>
            <a:endParaRPr lang="tr-TR" sz="2200" cap="none"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8749" y="2963133"/>
            <a:ext cx="4333875" cy="3000375"/>
          </a:xfrm>
          <a:prstGeom prst="rect">
            <a:avLst/>
          </a:prstGeom>
        </p:spPr>
      </p:pic>
    </p:spTree>
    <p:extLst>
      <p:ext uri="{BB962C8B-B14F-4D97-AF65-F5344CB8AC3E}">
        <p14:creationId xmlns:p14="http://schemas.microsoft.com/office/powerpoint/2010/main" val="3966119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913774" y="1004342"/>
            <a:ext cx="10363826" cy="4786858"/>
          </a:xfrm>
        </p:spPr>
        <p:txBody>
          <a:bodyPr>
            <a:normAutofit/>
          </a:bodyPr>
          <a:lstStyle/>
          <a:p>
            <a:r>
              <a:rPr lang="tr-TR" sz="2200" cap="none" dirty="0" smtClean="0">
                <a:latin typeface="+mj-lt"/>
              </a:rPr>
              <a:t>Maddeleri birbiriyle karıştırdığımızda görünüşleri değişebilir. Örneğin, reçel yaparken şeker eklediğimizde, bu karışımda şekerin özelliği değişmez. Şekerin görünüşü değişir, ancak reçelin tadına baktığımızda şekerin özelliğini koruduğunu anlarız. Benzer şekilde tuz ile şekeri, su ile sıvı yağı karıştırdığımızda karışımdaki hiçbir madde kimliğini kaybetmez.</a:t>
            </a:r>
            <a:endParaRPr lang="tr-TR" sz="2200" cap="none" dirty="0">
              <a:latin typeface="+mj-lt"/>
            </a:endParaRP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13067" t="1311" r="12506" b="930"/>
          <a:stretch/>
        </p:blipFill>
        <p:spPr>
          <a:xfrm>
            <a:off x="4394303" y="3138566"/>
            <a:ext cx="3402767" cy="3352175"/>
          </a:xfrm>
          <a:prstGeom prst="rect">
            <a:avLst/>
          </a:prstGeom>
        </p:spPr>
      </p:pic>
    </p:spTree>
    <p:extLst>
      <p:ext uri="{BB962C8B-B14F-4D97-AF65-F5344CB8AC3E}">
        <p14:creationId xmlns:p14="http://schemas.microsoft.com/office/powerpoint/2010/main" val="3188856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smtClean="0"/>
              <a:t>DerİNLEŞTİRME</a:t>
            </a:r>
            <a:endParaRPr lang="tr-TR"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75" y="1959861"/>
            <a:ext cx="4809593" cy="3556519"/>
          </a:xfrm>
          <a:prstGeom prst="rect">
            <a:avLst/>
          </a:prstGeom>
        </p:spPr>
      </p:pic>
      <p:sp>
        <p:nvSpPr>
          <p:cNvPr id="5" name="Metin kutusu 4"/>
          <p:cNvSpPr txBox="1"/>
          <p:nvPr/>
        </p:nvSpPr>
        <p:spPr>
          <a:xfrm>
            <a:off x="5777270" y="1959861"/>
            <a:ext cx="5960027" cy="3139321"/>
          </a:xfrm>
          <a:prstGeom prst="rect">
            <a:avLst/>
          </a:prstGeom>
          <a:noFill/>
        </p:spPr>
        <p:txBody>
          <a:bodyPr wrap="square" rtlCol="0">
            <a:spAutoFit/>
          </a:bodyPr>
          <a:lstStyle/>
          <a:p>
            <a:r>
              <a:rPr lang="tr-TR" sz="2200" dirty="0"/>
              <a:t>Çay içmek istediğimizde çay yaprakları ile sıcak suyu karıştırırız. </a:t>
            </a:r>
            <a:r>
              <a:rPr lang="tr-TR" sz="2200" dirty="0" smtClean="0"/>
              <a:t>Bu karışımda </a:t>
            </a:r>
            <a:r>
              <a:rPr lang="tr-TR" sz="2200" dirty="0"/>
              <a:t>çözünme gerçekleşir mi? Çayı demledikten sonra demlikte</a:t>
            </a:r>
          </a:p>
          <a:p>
            <a:r>
              <a:rPr lang="tr-TR" sz="2200" dirty="0"/>
              <a:t>yaprakları hâlâ görebiliriz. Bu durumda çay yaprakları suda çözünmüyor</a:t>
            </a:r>
          </a:p>
          <a:p>
            <a:r>
              <a:rPr lang="tr-TR" sz="2200" dirty="0"/>
              <a:t>diyebilir miyiz? </a:t>
            </a:r>
            <a:endParaRPr lang="tr-TR" sz="2200" dirty="0" smtClean="0"/>
          </a:p>
          <a:p>
            <a:r>
              <a:rPr lang="tr-TR" sz="2200" dirty="0" smtClean="0"/>
              <a:t>Peki </a:t>
            </a:r>
            <a:r>
              <a:rPr lang="tr-TR" sz="2200" dirty="0"/>
              <a:t>bu karışımı içtiğimizde çayın tadının suya </a:t>
            </a:r>
            <a:r>
              <a:rPr lang="tr-TR" sz="2200" dirty="0" smtClean="0"/>
              <a:t>geçmesini çözünme </a:t>
            </a:r>
            <a:r>
              <a:rPr lang="tr-TR" sz="2200" dirty="0"/>
              <a:t>olayı ile ilişkilendirebilir miyiz? Nasıl?</a:t>
            </a:r>
          </a:p>
        </p:txBody>
      </p:sp>
    </p:spTree>
    <p:extLst>
      <p:ext uri="{BB962C8B-B14F-4D97-AF65-F5344CB8AC3E}">
        <p14:creationId xmlns:p14="http://schemas.microsoft.com/office/powerpoint/2010/main" val="2739649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1228567" y="704539"/>
            <a:ext cx="10059025" cy="2803160"/>
          </a:xfrm>
        </p:spPr>
        <p:txBody>
          <a:bodyPr>
            <a:normAutofit/>
          </a:bodyPr>
          <a:lstStyle/>
          <a:p>
            <a:r>
              <a:rPr lang="tr-TR" sz="2200" cap="none" dirty="0" smtClean="0">
                <a:latin typeface="+mj-lt"/>
              </a:rPr>
              <a:t>Çayımıza şeker eklediğimizde halk dilinde </a:t>
            </a:r>
            <a:r>
              <a:rPr lang="tr-TR" sz="2200" i="1" cap="none" dirty="0" smtClean="0">
                <a:latin typeface="+mj-lt"/>
              </a:rPr>
              <a:t>“şeker eridi.” </a:t>
            </a:r>
            <a:r>
              <a:rPr lang="tr-TR" sz="2200" cap="none" dirty="0" smtClean="0">
                <a:latin typeface="+mj-lt"/>
              </a:rPr>
              <a:t>Diye ifade edilir. Oysa erime ve çözünme birbirinden farklıdır. Erime, katı maddenin ısı etkisiyle sıvı hâle geçmesidir. Çözünme ise çözünen maddenin, sıvıda göremeyeceğimiz kadar küçük parçalara ayrılması ve dağılmasıdır. Bu nedenle çayımıza eklediğimiz şeker erimez, çözünür. </a:t>
            </a:r>
            <a:r>
              <a:rPr lang="tr-TR" sz="2200" cap="none" dirty="0" smtClean="0">
                <a:latin typeface="+mj-lt"/>
                <a:ea typeface="Calibri" panose="020F0502020204030204" pitchFamily="34" charset="0"/>
                <a:cs typeface="Times New Roman" panose="02020603050405020304" pitchFamily="18" charset="0"/>
              </a:rPr>
              <a:t>Çözünme ile erime arasındaki bir diğer fark da erime olayında tek madde çözünme olayında iki maddenin bulunmasıdır.</a:t>
            </a:r>
            <a:endParaRPr lang="tr-TR" sz="2200" cap="none" dirty="0">
              <a:latin typeface="+mj-lt"/>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331" y="3507699"/>
            <a:ext cx="3306122" cy="2520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310" y="3507699"/>
            <a:ext cx="4035587" cy="2520000"/>
          </a:xfrm>
          <a:prstGeom prst="rect">
            <a:avLst/>
          </a:prstGeom>
        </p:spPr>
      </p:pic>
    </p:spTree>
    <p:extLst>
      <p:ext uri="{BB962C8B-B14F-4D97-AF65-F5344CB8AC3E}">
        <p14:creationId xmlns:p14="http://schemas.microsoft.com/office/powerpoint/2010/main" val="3059163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6953" y="1693889"/>
            <a:ext cx="3808265" cy="2880000"/>
          </a:xfrm>
          <a:prstGeom prst="rect">
            <a:avLst/>
          </a:prstGeom>
        </p:spPr>
      </p:pic>
      <p:sp>
        <p:nvSpPr>
          <p:cNvPr id="5" name="Metin kutusu 4"/>
          <p:cNvSpPr txBox="1"/>
          <p:nvPr/>
        </p:nvSpPr>
        <p:spPr>
          <a:xfrm>
            <a:off x="5624884" y="1693889"/>
            <a:ext cx="6056145" cy="1107996"/>
          </a:xfrm>
          <a:prstGeom prst="rect">
            <a:avLst/>
          </a:prstGeom>
          <a:noFill/>
        </p:spPr>
        <p:txBody>
          <a:bodyPr wrap="none" rtlCol="0">
            <a:spAutoFit/>
          </a:bodyPr>
          <a:lstStyle/>
          <a:p>
            <a:r>
              <a:rPr lang="tr-TR" sz="2200" dirty="0" smtClean="0"/>
              <a:t>Sodanın içinde bardağa döktüğümüzde baloncuklar </a:t>
            </a:r>
          </a:p>
          <a:p>
            <a:r>
              <a:rPr lang="tr-TR" sz="2200" dirty="0" smtClean="0"/>
              <a:t>görürüz.</a:t>
            </a:r>
          </a:p>
          <a:p>
            <a:r>
              <a:rPr lang="tr-TR" sz="2200" dirty="0" smtClean="0"/>
              <a:t>Sizce bu baloncuklar nedir?</a:t>
            </a:r>
          </a:p>
        </p:txBody>
      </p:sp>
    </p:spTree>
    <p:extLst>
      <p:ext uri="{BB962C8B-B14F-4D97-AF65-F5344CB8AC3E}">
        <p14:creationId xmlns:p14="http://schemas.microsoft.com/office/powerpoint/2010/main" val="3411062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4400" y="0"/>
            <a:ext cx="10364451" cy="1596177"/>
          </a:xfrm>
        </p:spPr>
        <p:txBody>
          <a:bodyPr/>
          <a:lstStyle/>
          <a:p>
            <a:r>
              <a:rPr lang="tr-TR" b="1" dirty="0" err="1" smtClean="0"/>
              <a:t>kAZANIMLAR</a:t>
            </a:r>
            <a:endParaRPr lang="tr-TR" b="1" dirty="0"/>
          </a:p>
        </p:txBody>
      </p:sp>
      <p:sp>
        <p:nvSpPr>
          <p:cNvPr id="3" name="İçerik Yer Tutucusu 2"/>
          <p:cNvSpPr>
            <a:spLocks noGrp="1"/>
          </p:cNvSpPr>
          <p:nvPr>
            <p:ph sz="quarter" idx="13"/>
          </p:nvPr>
        </p:nvSpPr>
        <p:spPr>
          <a:xfrm>
            <a:off x="914400" y="1347760"/>
            <a:ext cx="10363826" cy="4198600"/>
          </a:xfrm>
        </p:spPr>
        <p:txBody>
          <a:bodyPr>
            <a:noAutofit/>
          </a:bodyPr>
          <a:lstStyle/>
          <a:p>
            <a:pPr>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a:t>
            </a:r>
            <a:r>
              <a:rPr lang="tr-TR" cap="none" dirty="0" smtClean="0">
                <a:latin typeface="+mj-lt"/>
                <a:ea typeface="Calibri" panose="020F0502020204030204" pitchFamily="34" charset="0"/>
                <a:cs typeface="Calibri" panose="020F0502020204030204" pitchFamily="34" charset="0"/>
              </a:rPr>
              <a:t> Saf madde ve karışım arasındaki farklarla ilgili olarak öğrenciler;</a:t>
            </a:r>
            <a:endParaRPr lang="tr-TR" cap="none" dirty="0" smtClean="0">
              <a:latin typeface="+mj-lt"/>
              <a:ea typeface="Calibri" panose="020F0502020204030204" pitchFamily="34" charset="0"/>
              <a:cs typeface="Times New Roman" panose="02020603050405020304" pitchFamily="18" charset="0"/>
            </a:endParaRPr>
          </a:p>
          <a:p>
            <a:pPr marL="449580">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6.1.</a:t>
            </a:r>
            <a:r>
              <a:rPr lang="tr-TR" cap="none" dirty="0" smtClean="0">
                <a:latin typeface="+mj-lt"/>
                <a:ea typeface="Calibri" panose="020F0502020204030204" pitchFamily="34" charset="0"/>
                <a:cs typeface="Calibri" panose="020F0502020204030204" pitchFamily="34" charset="0"/>
              </a:rPr>
              <a:t> Birden çok saf maddenin bir araya gelerek karışım oluşturduğunu fark eder (BSB-7).</a:t>
            </a:r>
            <a:endParaRPr lang="tr-TR" cap="none" dirty="0" smtClean="0">
              <a:latin typeface="+mj-lt"/>
              <a:ea typeface="Calibri" panose="020F0502020204030204" pitchFamily="34" charset="0"/>
              <a:cs typeface="Times New Roman" panose="02020603050405020304" pitchFamily="18" charset="0"/>
            </a:endParaRPr>
          </a:p>
          <a:p>
            <a:pPr marL="449580">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6.2.</a:t>
            </a:r>
            <a:r>
              <a:rPr lang="tr-TR" cap="none" dirty="0" smtClean="0">
                <a:latin typeface="+mj-lt"/>
                <a:ea typeface="Calibri" panose="020F0502020204030204" pitchFamily="34" charset="0"/>
                <a:cs typeface="Calibri" panose="020F0502020204030204" pitchFamily="34" charset="0"/>
              </a:rPr>
              <a:t> Karışan maddelerin karışma sonunda kimliklerini koruduğunu deneyle gösterir (BSB-14, 15; FTTÇ-5).</a:t>
            </a:r>
            <a:endParaRPr lang="tr-TR" cap="none" dirty="0" smtClean="0">
              <a:latin typeface="+mj-lt"/>
              <a:ea typeface="Calibri" panose="020F0502020204030204" pitchFamily="34" charset="0"/>
              <a:cs typeface="Times New Roman" panose="02020603050405020304" pitchFamily="18" charset="0"/>
            </a:endParaRPr>
          </a:p>
          <a:p>
            <a:pPr marL="449580">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6.3.</a:t>
            </a:r>
            <a:r>
              <a:rPr lang="tr-TR" cap="none" dirty="0" smtClean="0">
                <a:latin typeface="+mj-lt"/>
                <a:ea typeface="Calibri" panose="020F0502020204030204" pitchFamily="34" charset="0"/>
                <a:cs typeface="Calibri" panose="020F0502020204030204" pitchFamily="34" charset="0"/>
              </a:rPr>
              <a:t> Bildiği saf ve karışık maddeleri listeler (BSB-1, 2, 3, 4, 5, 6; FTTÇ-2, 15).</a:t>
            </a:r>
            <a:endParaRPr lang="tr-TR" cap="none" dirty="0" smtClean="0">
              <a:latin typeface="+mj-lt"/>
              <a:ea typeface="Calibri" panose="020F0502020204030204" pitchFamily="34" charset="0"/>
              <a:cs typeface="Times New Roman" panose="02020603050405020304" pitchFamily="18" charset="0"/>
            </a:endParaRPr>
          </a:p>
          <a:p>
            <a:pPr marL="449580">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6.4.</a:t>
            </a:r>
            <a:r>
              <a:rPr lang="tr-TR" cap="none" dirty="0" smtClean="0">
                <a:latin typeface="+mj-lt"/>
                <a:ea typeface="Calibri" panose="020F0502020204030204" pitchFamily="34" charset="0"/>
                <a:cs typeface="Calibri" panose="020F0502020204030204" pitchFamily="34" charset="0"/>
              </a:rPr>
              <a:t> Bazı maddelerin suda çözündüğünü, bazılarının ise suda çözünmediğini fark eder (BSB-1, 5, 7).</a:t>
            </a:r>
            <a:endParaRPr lang="tr-TR" cap="none" dirty="0" smtClean="0">
              <a:latin typeface="+mj-lt"/>
              <a:ea typeface="Calibri" panose="020F0502020204030204" pitchFamily="34" charset="0"/>
              <a:cs typeface="Times New Roman" panose="02020603050405020304" pitchFamily="18" charset="0"/>
            </a:endParaRPr>
          </a:p>
          <a:p>
            <a:pPr marL="449580">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6.5.</a:t>
            </a:r>
            <a:r>
              <a:rPr lang="tr-TR" cap="none" dirty="0" smtClean="0">
                <a:latin typeface="+mj-lt"/>
                <a:ea typeface="Calibri" panose="020F0502020204030204" pitchFamily="34" charset="0"/>
                <a:cs typeface="Calibri" panose="020F0502020204030204" pitchFamily="34" charset="0"/>
              </a:rPr>
              <a:t> Suda çözünen maddenin kaybolmadığını gösteren deney tasarlar (BSB-1, 5, 7, 14,15; fttç-2).</a:t>
            </a:r>
          </a:p>
          <a:p>
            <a:pPr marL="449580">
              <a:lnSpc>
                <a:spcPct val="107000"/>
              </a:lnSpc>
              <a:spcAft>
                <a:spcPts val="800"/>
              </a:spcAft>
            </a:pPr>
            <a:r>
              <a:rPr lang="tr-TR" b="1" cap="none" dirty="0" smtClean="0">
                <a:latin typeface="+mj-lt"/>
                <a:ea typeface="Calibri" panose="020F0502020204030204" pitchFamily="34" charset="0"/>
                <a:cs typeface="Calibri" panose="020F0502020204030204" pitchFamily="34" charset="0"/>
              </a:rPr>
              <a:t>6.6.</a:t>
            </a:r>
            <a:r>
              <a:rPr lang="tr-TR" cap="none" dirty="0" smtClean="0">
                <a:latin typeface="+mj-lt"/>
                <a:ea typeface="Calibri" panose="020F0502020204030204" pitchFamily="34" charset="0"/>
                <a:cs typeface="Calibri" panose="020F0502020204030204" pitchFamily="34" charset="0"/>
              </a:rPr>
              <a:t> Erime ile çözünme arasındaki farkı açıklar (BSB-1, 5, 7, 22; FTTÇ-5).</a:t>
            </a:r>
            <a:endParaRPr lang="tr-TR" cap="none" dirty="0" smtClean="0">
              <a:latin typeface="+mj-lt"/>
              <a:ea typeface="Calibri" panose="020F0502020204030204" pitchFamily="34" charset="0"/>
              <a:cs typeface="Times New Roman" panose="02020603050405020304" pitchFamily="18" charset="0"/>
            </a:endParaRPr>
          </a:p>
          <a:p>
            <a:pPr marL="449580">
              <a:lnSpc>
                <a:spcPct val="107000"/>
              </a:lnSpc>
              <a:spcAft>
                <a:spcPts val="800"/>
              </a:spcAft>
            </a:pPr>
            <a:r>
              <a:rPr lang="tr-TR" b="1" cap="none" dirty="0" smtClean="0">
                <a:latin typeface="+mj-lt"/>
                <a:ea typeface="Calibri" panose="020F0502020204030204" pitchFamily="34" charset="0"/>
                <a:cs typeface="TimesNewRomanPSMT"/>
              </a:rPr>
              <a:t>6.8.</a:t>
            </a:r>
            <a:r>
              <a:rPr lang="tr-TR" cap="none" dirty="0" smtClean="0">
                <a:latin typeface="+mj-lt"/>
                <a:ea typeface="Calibri" panose="020F0502020204030204" pitchFamily="34" charset="0"/>
                <a:cs typeface="TimesNewRomanPSMT"/>
              </a:rPr>
              <a:t> Saf madde ile karışım arasındaki farkı</a:t>
            </a:r>
            <a:r>
              <a:rPr lang="tr-TR" cap="none" dirty="0" smtClean="0">
                <a:latin typeface="+mj-lt"/>
                <a:ea typeface="Calibri" panose="020F0502020204030204" pitchFamily="34" charset="0"/>
                <a:cs typeface="Calibri" panose="020F0502020204030204" pitchFamily="34" charset="0"/>
              </a:rPr>
              <a:t> </a:t>
            </a:r>
            <a:r>
              <a:rPr lang="tr-TR" cap="none" dirty="0" smtClean="0">
                <a:latin typeface="+mj-lt"/>
                <a:ea typeface="Calibri" panose="020F0502020204030204" pitchFamily="34" charset="0"/>
                <a:cs typeface="TimesNewRomanPSMT"/>
              </a:rPr>
              <a:t>açıklar.</a:t>
            </a:r>
            <a:endParaRPr lang="tr-TR" cap="none" dirty="0" smtClean="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2096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cap="none" dirty="0" smtClean="0">
                <a:solidFill>
                  <a:schemeClr val="tx1">
                    <a:lumMod val="95000"/>
                    <a:lumOff val="5000"/>
                  </a:schemeClr>
                </a:solidFill>
              </a:rPr>
              <a:t>DİKKAT ÇEKME</a:t>
            </a:r>
            <a:endParaRPr lang="tr-TR" b="1" cap="none" dirty="0">
              <a:solidFill>
                <a:schemeClr val="tx1">
                  <a:lumMod val="95000"/>
                  <a:lumOff val="5000"/>
                </a:schemeClr>
              </a:solidFill>
            </a:endParaRPr>
          </a:p>
        </p:txBody>
      </p:sp>
      <p:pic>
        <p:nvPicPr>
          <p:cNvPr id="4" name="Baris Manco Nane Limon Kabug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54824" y="2214694"/>
            <a:ext cx="5082351" cy="4320000"/>
          </a:xfrm>
          <a:prstGeom prst="rect">
            <a:avLst/>
          </a:prstGeom>
        </p:spPr>
      </p:pic>
    </p:spTree>
    <p:extLst>
      <p:ext uri="{BB962C8B-B14F-4D97-AF65-F5344CB8AC3E}">
        <p14:creationId xmlns:p14="http://schemas.microsoft.com/office/powerpoint/2010/main" val="3793172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303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13775" y="282625"/>
            <a:ext cx="10364452" cy="2511835"/>
          </a:xfrm>
        </p:spPr>
        <p:txBody>
          <a:bodyPr>
            <a:normAutofit/>
          </a:bodyPr>
          <a:lstStyle/>
          <a:p>
            <a:pPr algn="l"/>
            <a:r>
              <a:rPr lang="tr-TR" sz="2400" cap="none" dirty="0" smtClean="0"/>
              <a:t>“…</a:t>
            </a:r>
            <a:br>
              <a:rPr lang="tr-TR" sz="2400" cap="none" dirty="0" smtClean="0"/>
            </a:br>
            <a:r>
              <a:rPr lang="tr-TR" sz="2400" cap="none" dirty="0" smtClean="0"/>
              <a:t>Nane, limon kabuğu, bir güzel kaynasın aman ha </a:t>
            </a:r>
            <a:r>
              <a:rPr lang="tr-TR" sz="2400" cap="none" dirty="0" err="1" smtClean="0"/>
              <a:t>ha</a:t>
            </a:r>
            <a:r>
              <a:rPr lang="tr-TR" sz="2400" cap="none" dirty="0" smtClean="0"/>
              <a:t> </a:t>
            </a:r>
            <a:r>
              <a:rPr lang="tr-TR" sz="2400" cap="none" dirty="0" err="1" smtClean="0"/>
              <a:t>ha</a:t>
            </a:r>
            <a:r>
              <a:rPr lang="tr-TR" sz="2400" cap="none" dirty="0" smtClean="0"/>
              <a:t>, </a:t>
            </a:r>
            <a:br>
              <a:rPr lang="tr-TR" sz="2400" cap="none" dirty="0" smtClean="0"/>
            </a:br>
            <a:r>
              <a:rPr lang="tr-TR" sz="2400" cap="none" dirty="0" smtClean="0"/>
              <a:t>içine hatmi çiçeği, biraz çörek otu katasın aman ha </a:t>
            </a:r>
            <a:r>
              <a:rPr lang="tr-TR" sz="2400" cap="none" dirty="0" err="1" smtClean="0"/>
              <a:t>ha</a:t>
            </a:r>
            <a:r>
              <a:rPr lang="tr-TR" sz="2400" cap="none" dirty="0" smtClean="0"/>
              <a:t> </a:t>
            </a:r>
            <a:r>
              <a:rPr lang="tr-TR" sz="2400" cap="none" dirty="0" err="1" smtClean="0"/>
              <a:t>ha</a:t>
            </a:r>
            <a:r>
              <a:rPr lang="tr-TR" sz="2400" cap="none" dirty="0" smtClean="0"/>
              <a:t>, </a:t>
            </a:r>
            <a:br>
              <a:rPr lang="tr-TR" sz="2400" cap="none" dirty="0" smtClean="0"/>
            </a:br>
            <a:r>
              <a:rPr lang="tr-TR" sz="2400" cap="none" dirty="0" smtClean="0"/>
              <a:t>hatta biraz tarçın bir tutam zencefil aman ha </a:t>
            </a:r>
            <a:r>
              <a:rPr lang="tr-TR" sz="2400" cap="none" dirty="0" err="1" smtClean="0"/>
              <a:t>ha</a:t>
            </a:r>
            <a:r>
              <a:rPr lang="tr-TR" sz="2400" cap="none" dirty="0" smtClean="0"/>
              <a:t> </a:t>
            </a:r>
            <a:r>
              <a:rPr lang="tr-TR" sz="2400" cap="none" dirty="0" err="1" smtClean="0"/>
              <a:t>ha</a:t>
            </a:r>
            <a:r>
              <a:rPr lang="tr-TR" sz="2400" cap="none" dirty="0" smtClean="0"/>
              <a:t/>
            </a:r>
            <a:br>
              <a:rPr lang="tr-TR" sz="2400" cap="none" dirty="0" smtClean="0"/>
            </a:br>
            <a:r>
              <a:rPr lang="tr-TR" sz="2400" cap="none" dirty="0" smtClean="0"/>
              <a:t>…”</a:t>
            </a:r>
            <a:br>
              <a:rPr lang="tr-TR" sz="2400" cap="none" dirty="0" smtClean="0"/>
            </a:br>
            <a:endParaRPr lang="tr-TR" sz="2400" cap="none" dirty="0"/>
          </a:p>
        </p:txBody>
      </p:sp>
      <p:sp>
        <p:nvSpPr>
          <p:cNvPr id="5" name="Metin Yer Tutucusu 4"/>
          <p:cNvSpPr>
            <a:spLocks noGrp="1"/>
          </p:cNvSpPr>
          <p:nvPr>
            <p:ph type="body" sz="half" idx="2"/>
          </p:nvPr>
        </p:nvSpPr>
        <p:spPr>
          <a:xfrm>
            <a:off x="913775" y="2970012"/>
            <a:ext cx="10364452" cy="1976742"/>
          </a:xfrm>
        </p:spPr>
        <p:txBody>
          <a:bodyPr>
            <a:noAutofit/>
          </a:bodyPr>
          <a:lstStyle/>
          <a:p>
            <a:pPr algn="r"/>
            <a:r>
              <a:rPr lang="tr-TR" sz="2400" cap="none" dirty="0" smtClean="0">
                <a:latin typeface="+mj-lt"/>
              </a:rPr>
              <a:t>Sizce bu sözlerde ne tarifi veriliyor?</a:t>
            </a:r>
          </a:p>
          <a:p>
            <a:pPr algn="r"/>
            <a:r>
              <a:rPr lang="tr-TR" sz="2400" cap="none" dirty="0" smtClean="0">
                <a:latin typeface="+mj-lt"/>
              </a:rPr>
              <a:t>Tarifin içerisinde hangi malzemeler var?</a:t>
            </a:r>
          </a:p>
          <a:p>
            <a:pPr algn="r"/>
            <a:r>
              <a:rPr lang="tr-TR" sz="2400" cap="none" dirty="0" smtClean="0">
                <a:latin typeface="+mj-lt"/>
              </a:rPr>
              <a:t>Tarifi daha önce tattınız mı? Tattıysanız içindeki maddelerin tadını aldınız mı?</a:t>
            </a:r>
            <a:endParaRPr lang="tr-TR" sz="2400" cap="none" dirty="0">
              <a:latin typeface="+mj-lt"/>
            </a:endParaRPr>
          </a:p>
        </p:txBody>
      </p:sp>
    </p:spTree>
    <p:extLst>
      <p:ext uri="{BB962C8B-B14F-4D97-AF65-F5344CB8AC3E}">
        <p14:creationId xmlns:p14="http://schemas.microsoft.com/office/powerpoint/2010/main" val="4032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913775" y="744511"/>
            <a:ext cx="3935688" cy="2023252"/>
          </a:xfrm>
        </p:spPr>
        <p:txBody>
          <a:bodyPr>
            <a:normAutofit/>
          </a:bodyPr>
          <a:lstStyle/>
          <a:p>
            <a:r>
              <a:rPr lang="tr-TR" sz="2600" cap="none" dirty="0" smtClean="0">
                <a:solidFill>
                  <a:schemeClr val="accent6">
                    <a:lumMod val="50000"/>
                  </a:schemeClr>
                </a:solidFill>
              </a:rPr>
              <a:t>Hadi Barış abimizin tarifini biz de yapalım!</a:t>
            </a:r>
            <a:endParaRPr lang="tr-TR" sz="2600" cap="none" dirty="0">
              <a:solidFill>
                <a:schemeClr val="accent6">
                  <a:lumMod val="50000"/>
                </a:schemeClr>
              </a:solidFill>
            </a:endParaRPr>
          </a:p>
        </p:txBody>
      </p:sp>
      <p:pic>
        <p:nvPicPr>
          <p:cNvPr id="9" name="İçerik Yer Tutucusu 8"/>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16753" t="6936" r="35022" b="28771"/>
          <a:stretch/>
        </p:blipFill>
        <p:spPr>
          <a:xfrm>
            <a:off x="1629941" y="123087"/>
            <a:ext cx="2503357" cy="1873770"/>
          </a:xfrm>
        </p:spPr>
      </p:pic>
      <p:sp>
        <p:nvSpPr>
          <p:cNvPr id="7" name="Metin Yer Tutucusu 6"/>
          <p:cNvSpPr>
            <a:spLocks noGrp="1"/>
          </p:cNvSpPr>
          <p:nvPr>
            <p:ph type="body" sz="half" idx="2"/>
          </p:nvPr>
        </p:nvSpPr>
        <p:spPr>
          <a:xfrm>
            <a:off x="913774" y="2792746"/>
            <a:ext cx="3935689" cy="3158348"/>
          </a:xfrm>
        </p:spPr>
        <p:txBody>
          <a:bodyPr>
            <a:normAutofit lnSpcReduction="10000"/>
          </a:bodyPr>
          <a:lstStyle/>
          <a:p>
            <a:r>
              <a:rPr lang="tr-TR" b="1" dirty="0" smtClean="0"/>
              <a:t>Malzemeler:</a:t>
            </a:r>
          </a:p>
          <a:p>
            <a:r>
              <a:rPr lang="tr-TR" dirty="0" smtClean="0"/>
              <a:t>Sıcak su</a:t>
            </a:r>
          </a:p>
          <a:p>
            <a:r>
              <a:rPr lang="tr-TR" dirty="0" smtClean="0"/>
              <a:t>Nane</a:t>
            </a:r>
          </a:p>
          <a:p>
            <a:r>
              <a:rPr lang="tr-TR" dirty="0" smtClean="0"/>
              <a:t>LİMON Kabuğu</a:t>
            </a:r>
          </a:p>
          <a:p>
            <a:r>
              <a:rPr lang="tr-TR" dirty="0" err="1" smtClean="0"/>
              <a:t>Hatmİ</a:t>
            </a:r>
            <a:r>
              <a:rPr lang="tr-TR" dirty="0" smtClean="0"/>
              <a:t> ÇİÇEĞİ</a:t>
            </a:r>
          </a:p>
          <a:p>
            <a:r>
              <a:rPr lang="tr-TR" dirty="0" smtClean="0"/>
              <a:t>ÇÖREK OTU</a:t>
            </a:r>
          </a:p>
          <a:p>
            <a:r>
              <a:rPr lang="tr-TR" dirty="0" smtClean="0"/>
              <a:t>TARÇIN</a:t>
            </a:r>
          </a:p>
          <a:p>
            <a:r>
              <a:rPr lang="tr-TR" dirty="0" smtClean="0"/>
              <a:t>ZENCEFİL</a:t>
            </a:r>
            <a:endParaRPr lang="tr-TR" dirty="0"/>
          </a:p>
        </p:txBody>
      </p:sp>
      <p:sp>
        <p:nvSpPr>
          <p:cNvPr id="10" name="Metin kutusu 9"/>
          <p:cNvSpPr txBox="1"/>
          <p:nvPr/>
        </p:nvSpPr>
        <p:spPr>
          <a:xfrm>
            <a:off x="4849463" y="609600"/>
            <a:ext cx="2169184" cy="646331"/>
          </a:xfrm>
          <a:prstGeom prst="rect">
            <a:avLst/>
          </a:prstGeom>
          <a:noFill/>
        </p:spPr>
        <p:txBody>
          <a:bodyPr wrap="none" rtlCol="0">
            <a:spAutoFit/>
          </a:bodyPr>
          <a:lstStyle/>
          <a:p>
            <a:r>
              <a:rPr lang="tr-TR" sz="3600" b="1" dirty="0" smtClean="0">
                <a:solidFill>
                  <a:schemeClr val="tx1">
                    <a:lumMod val="95000"/>
                    <a:lumOff val="5000"/>
                  </a:schemeClr>
                </a:solidFill>
              </a:rPr>
              <a:t>KEŞFETME</a:t>
            </a:r>
            <a:endParaRPr lang="tr-TR" sz="3600" b="1" dirty="0">
              <a:solidFill>
                <a:schemeClr val="tx1">
                  <a:lumMod val="95000"/>
                  <a:lumOff val="5000"/>
                </a:schemeClr>
              </a:solidFill>
            </a:endParaRPr>
          </a:p>
        </p:txBody>
      </p:sp>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6630" y="1631094"/>
            <a:ext cx="5760000" cy="4320000"/>
          </a:xfrm>
          <a:prstGeom prst="rect">
            <a:avLst/>
          </a:prstGeom>
        </p:spPr>
      </p:pic>
    </p:spTree>
    <p:extLst>
      <p:ext uri="{BB962C8B-B14F-4D97-AF65-F5344CB8AC3E}">
        <p14:creationId xmlns:p14="http://schemas.microsoft.com/office/powerpoint/2010/main" val="107081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2989954" y="1676401"/>
            <a:ext cx="6200163" cy="5181599"/>
          </a:xfrm>
        </p:spPr>
        <p:txBody>
          <a:bodyPr/>
          <a:lstStyle/>
          <a:p>
            <a:r>
              <a:rPr lang="tr-TR" cap="none" dirty="0" smtClean="0"/>
              <a:t>Malzemelerimiz kendinden başka madde katılmış halde miydi?</a:t>
            </a:r>
          </a:p>
          <a:p>
            <a:r>
              <a:rPr lang="tr-TR" cap="none" dirty="0" smtClean="0"/>
              <a:t>Malzemelerimizin hepsi sıcak suyla buluştuğunda ne halde oldular?</a:t>
            </a:r>
          </a:p>
          <a:p>
            <a:r>
              <a:rPr lang="tr-TR" cap="none" dirty="0" smtClean="0"/>
              <a:t>Şifalı içeceğimizi içerken içine attığımız malzemelerin tadını, kokusunu aldık mı? İçerken ne tadı aldık?</a:t>
            </a:r>
          </a:p>
          <a:p>
            <a:pPr marL="0" indent="0">
              <a:buNone/>
            </a:pPr>
            <a:endParaRPr lang="tr-TR" cap="none" dirty="0"/>
          </a:p>
        </p:txBody>
      </p:sp>
    </p:spTree>
    <p:extLst>
      <p:ext uri="{BB962C8B-B14F-4D97-AF65-F5344CB8AC3E}">
        <p14:creationId xmlns:p14="http://schemas.microsoft.com/office/powerpoint/2010/main" val="3660564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chemeClr val="accent6">
                    <a:lumMod val="50000"/>
                  </a:schemeClr>
                </a:solidFill>
              </a:rPr>
              <a:t>açıklama</a:t>
            </a:r>
            <a:endParaRPr lang="tr-TR" b="1" dirty="0">
              <a:solidFill>
                <a:schemeClr val="accent6">
                  <a:lumMod val="50000"/>
                </a:schemeClr>
              </a:solidFill>
            </a:endParaRPr>
          </a:p>
        </p:txBody>
      </p:sp>
      <p:sp>
        <p:nvSpPr>
          <p:cNvPr id="3" name="İçerik Yer Tutucusu 2"/>
          <p:cNvSpPr>
            <a:spLocks noGrp="1"/>
          </p:cNvSpPr>
          <p:nvPr>
            <p:ph sz="quarter" idx="13"/>
          </p:nvPr>
        </p:nvSpPr>
        <p:spPr/>
        <p:txBody>
          <a:bodyPr>
            <a:normAutofit/>
          </a:bodyPr>
          <a:lstStyle/>
          <a:p>
            <a:r>
              <a:rPr lang="tr-TR" sz="2200" cap="none" dirty="0"/>
              <a:t>Etrafımızdaki maddeleri inceleyelim. Çantamız, kalemimiz, içtiğimiz su... Bütün </a:t>
            </a:r>
            <a:r>
              <a:rPr lang="tr-TR" sz="2200" cap="none" dirty="0" smtClean="0"/>
              <a:t>bunlar birbirinden </a:t>
            </a:r>
            <a:r>
              <a:rPr lang="tr-TR" sz="2200" cap="none" dirty="0"/>
              <a:t>ne kadar da farklı görünüyor değil mi? Bunun sebebi eşyalarımızda </a:t>
            </a:r>
            <a:r>
              <a:rPr lang="tr-TR" sz="2200" cap="none" dirty="0" smtClean="0"/>
              <a:t>veya yiyeceklerimizde </a:t>
            </a:r>
            <a:r>
              <a:rPr lang="tr-TR" sz="2200" cap="none" dirty="0"/>
              <a:t>farklı malzemelerin bir arada kullanılması olabilir mi? Örneğin, </a:t>
            </a:r>
            <a:r>
              <a:rPr lang="tr-TR" sz="2200" cap="none" dirty="0" smtClean="0"/>
              <a:t>limonata yaparken </a:t>
            </a:r>
            <a:r>
              <a:rPr lang="tr-TR" sz="2200" cap="none" dirty="0"/>
              <a:t>su, şeker, limon suyu gibi farklı malzemeleri karıştırıyoruz. Peki, </a:t>
            </a:r>
            <a:r>
              <a:rPr lang="tr-TR" sz="2200" cap="none" dirty="0" smtClean="0"/>
              <a:t>annemizin yaptığı meyve tabağında hangi meyveler olur?</a:t>
            </a:r>
            <a:endParaRPr lang="tr-TR" sz="2200" cap="none" dirty="0"/>
          </a:p>
        </p:txBody>
      </p:sp>
    </p:spTree>
    <p:extLst>
      <p:ext uri="{BB962C8B-B14F-4D97-AF65-F5344CB8AC3E}">
        <p14:creationId xmlns:p14="http://schemas.microsoft.com/office/powerpoint/2010/main" val="5585546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913774" y="1117600"/>
            <a:ext cx="10363826" cy="4673600"/>
          </a:xfrm>
        </p:spPr>
        <p:txBody>
          <a:bodyPr>
            <a:normAutofit/>
          </a:bodyPr>
          <a:lstStyle/>
          <a:p>
            <a:r>
              <a:rPr lang="tr-TR" sz="2200" cap="none" dirty="0" smtClean="0"/>
              <a:t>Bazı maddeler tek çeşit maddeden oluşur, yapısında kendinden başka madde içermez. Bu tür maddelere </a:t>
            </a:r>
            <a:r>
              <a:rPr lang="tr-TR" sz="2200" b="1" u="sng" cap="none" dirty="0" smtClean="0">
                <a:solidFill>
                  <a:srgbClr val="FF0000"/>
                </a:solidFill>
                <a:effectLst>
                  <a:outerShdw blurRad="38100" dist="38100" dir="2700000" algn="tl">
                    <a:srgbClr val="000000">
                      <a:alpha val="43137"/>
                    </a:srgbClr>
                  </a:outerShdw>
                </a:effectLst>
              </a:rPr>
              <a:t>saf madde </a:t>
            </a:r>
            <a:r>
              <a:rPr lang="tr-TR" sz="2200" cap="none" dirty="0" smtClean="0"/>
              <a:t>denir. Örneğin tuzun yapısında sadece tuz maddesi bulunur, tuzun en küçük parçası yine tuzdur. Bu nedenle tuz saf maddedir. Benzer şekilde şeker, yağmur suyu, külçe altın, termometrelerde kullanılan sıvılardan biri olan cıva saf maddedir.</a:t>
            </a:r>
            <a:endParaRPr lang="tr-TR" sz="2200" cap="none"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148" y="3574321"/>
            <a:ext cx="2789063" cy="1800000"/>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763" y="3574321"/>
            <a:ext cx="1260355" cy="180000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528" y="3574321"/>
            <a:ext cx="3304918" cy="1800000"/>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492" y="3566583"/>
            <a:ext cx="2712108" cy="1800000"/>
          </a:xfrm>
          <a:prstGeom prst="rect">
            <a:avLst/>
          </a:prstGeom>
        </p:spPr>
      </p:pic>
    </p:spTree>
    <p:extLst>
      <p:ext uri="{BB962C8B-B14F-4D97-AF65-F5344CB8AC3E}">
        <p14:creationId xmlns:p14="http://schemas.microsoft.com/office/powerpoint/2010/main" val="3525343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sz="quarter" idx="13"/>
          </p:nvPr>
        </p:nvSpPr>
        <p:spPr>
          <a:xfrm>
            <a:off x="913774" y="854440"/>
            <a:ext cx="10363826" cy="4936760"/>
          </a:xfrm>
        </p:spPr>
        <p:txBody>
          <a:bodyPr>
            <a:normAutofit/>
          </a:bodyPr>
          <a:lstStyle/>
          <a:p>
            <a:r>
              <a:rPr lang="tr-TR" sz="2200" cap="none" dirty="0" smtClean="0"/>
              <a:t>Maddeler doğada saf hâlde bulunduğu gibi karışım hâlinde de bulunabilir. Saf maddeler bir araya gelerek </a:t>
            </a:r>
            <a:r>
              <a:rPr lang="tr-TR" sz="2200" b="1" u="sng" cap="none" dirty="0" smtClean="0">
                <a:solidFill>
                  <a:srgbClr val="FF0000"/>
                </a:solidFill>
                <a:effectLst>
                  <a:outerShdw blurRad="38100" dist="38100" dir="2700000" algn="tl">
                    <a:srgbClr val="000000">
                      <a:alpha val="43137"/>
                    </a:srgbClr>
                  </a:outerShdw>
                </a:effectLst>
              </a:rPr>
              <a:t>karışım</a:t>
            </a:r>
            <a:r>
              <a:rPr lang="tr-TR" sz="2200" cap="none" dirty="0" smtClean="0"/>
              <a:t> oluştururlar. Çevremizdeki maddelerin çoğu karışım hâlindedir. Reçel, hava, toprak, kolonya gibi maddeler karışımlara örnek olarak verilebilir. Peki aşağıdaki karikatürü inceleyerek içtiğimiz su için hangi yoldan gitmesi gerektiğini söyleyebiliriz?</a:t>
            </a:r>
            <a:endParaRPr lang="tr-TR" sz="2200" cap="none" dirty="0"/>
          </a:p>
        </p:txBody>
      </p:sp>
      <p:pic>
        <p:nvPicPr>
          <p:cNvPr id="5" name="Resim 4"/>
          <p:cNvPicPr>
            <a:picLocks noChangeAspect="1"/>
          </p:cNvPicPr>
          <p:nvPr/>
        </p:nvPicPr>
        <p:blipFill rotWithShape="1">
          <a:blip r:embed="rId2"/>
          <a:srcRect l="19624" t="38108" r="41779" b="21114"/>
          <a:stretch/>
        </p:blipFill>
        <p:spPr>
          <a:xfrm>
            <a:off x="3584834" y="3167921"/>
            <a:ext cx="5021705" cy="2983043"/>
          </a:xfrm>
          <a:prstGeom prst="rect">
            <a:avLst/>
          </a:prstGeom>
        </p:spPr>
      </p:pic>
    </p:spTree>
    <p:extLst>
      <p:ext uri="{BB962C8B-B14F-4D97-AF65-F5344CB8AC3E}">
        <p14:creationId xmlns:p14="http://schemas.microsoft.com/office/powerpoint/2010/main" val="14002380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TM04033925[[fn=Damla]]</Template>
  <TotalTime>317</TotalTime>
  <Words>638</Words>
  <Application>Microsoft Office PowerPoint</Application>
  <PresentationFormat>Geniş ekran</PresentationFormat>
  <Paragraphs>44</Paragraphs>
  <Slides>14</Slides>
  <Notes>0</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14</vt:i4>
      </vt:variant>
    </vt:vector>
  </HeadingPairs>
  <TitlesOfParts>
    <vt:vector size="20" baseType="lpstr">
      <vt:lpstr>Arial</vt:lpstr>
      <vt:lpstr>Calibri</vt:lpstr>
      <vt:lpstr>Times New Roman</vt:lpstr>
      <vt:lpstr>TimesNewRomanPSMT</vt:lpstr>
      <vt:lpstr>Tw Cen MT</vt:lpstr>
      <vt:lpstr>Damla</vt:lpstr>
      <vt:lpstr>4. SINIF 2. ÜNİTE Maddeyİ TANIYALIM</vt:lpstr>
      <vt:lpstr>kAZANIMLAR</vt:lpstr>
      <vt:lpstr>DİKKAT ÇEKME</vt:lpstr>
      <vt:lpstr>“… Nane, limon kabuğu, bir güzel kaynasın aman ha ha ha,  içine hatmi çiçeği, biraz çörek otu katasın aman ha ha ha,  hatta biraz tarçın bir tutam zencefil aman ha ha ha …” </vt:lpstr>
      <vt:lpstr>Hadi Barış abimizin tarifini biz de yapalım!</vt:lpstr>
      <vt:lpstr>PowerPoint Sunusu</vt:lpstr>
      <vt:lpstr>açıklama</vt:lpstr>
      <vt:lpstr>PowerPoint Sunusu</vt:lpstr>
      <vt:lpstr>PowerPoint Sunusu</vt:lpstr>
      <vt:lpstr>PowerPoint Sunusu</vt:lpstr>
      <vt:lpstr>PowerPoint Sunusu</vt:lpstr>
      <vt:lpstr>DerİNLEŞTİRME</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kARIŞIMLAR</dc:title>
  <dc:creator>B. Alperen Duman</dc:creator>
  <cp:lastModifiedBy>ebfebfebf</cp:lastModifiedBy>
  <cp:revision>20</cp:revision>
  <dcterms:created xsi:type="dcterms:W3CDTF">2016-05-24T20:02:22Z</dcterms:created>
  <dcterms:modified xsi:type="dcterms:W3CDTF">2018-05-23T06:49:41Z</dcterms:modified>
</cp:coreProperties>
</file>