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08" r:id="rId2"/>
    <p:sldId id="309" r:id="rId3"/>
    <p:sldId id="310" r:id="rId4"/>
    <p:sldId id="311" r:id="rId5"/>
    <p:sldId id="312" r:id="rId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CACA"/>
          </a:solidFill>
        </a:fill>
      </a:tcStyle>
    </a:wholeTbl>
    <a:band2H>
      <a:tcTxStyle/>
      <a:tcStyle>
        <a:tcBdr/>
        <a:fill>
          <a:solidFill>
            <a:srgbClr val="F1E6E6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DCD4"/>
          </a:solidFill>
        </a:fill>
      </a:tcStyle>
    </a:wholeTbl>
    <a:band2H>
      <a:tcTxStyle/>
      <a:tcStyle>
        <a:tcBdr/>
        <a:fill>
          <a:solidFill>
            <a:srgbClr val="F1EEEA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CACA"/>
          </a:solidFill>
        </a:fill>
      </a:tcStyle>
    </a:wholeTbl>
    <a:band2H>
      <a:tcTxStyle/>
      <a:tcStyle>
        <a:tcBdr/>
        <a:fill>
          <a:solidFill>
            <a:srgbClr val="EBE6E6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/>
    <p:restoredTop sz="94611"/>
  </p:normalViewPr>
  <p:slideViewPr>
    <p:cSldViewPr snapToGrid="0" snapToObjects="1">
      <p:cViewPr varScale="1">
        <p:scale>
          <a:sx n="80" d="100"/>
          <a:sy n="80" d="100"/>
        </p:scale>
        <p:origin x="1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"/>
          <p:cNvSpPr/>
          <p:nvPr/>
        </p:nvSpPr>
        <p:spPr>
          <a:xfrm>
            <a:off x="777240" y="0"/>
            <a:ext cx="7543801" cy="304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Başlık Metni"/>
          <p:cNvSpPr txBox="1">
            <a:spLocks noGrp="1"/>
          </p:cNvSpPr>
          <p:nvPr>
            <p:ph type="title"/>
          </p:nvPr>
        </p:nvSpPr>
        <p:spPr>
          <a:xfrm>
            <a:off x="762000" y="3200400"/>
            <a:ext cx="7543800" cy="15240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Başlık Metni</a:t>
            </a:r>
          </a:p>
        </p:txBody>
      </p:sp>
      <p:sp>
        <p:nvSpPr>
          <p:cNvPr id="15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762000" y="4724400"/>
            <a:ext cx="6858000" cy="9906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600"/>
              </a:spcBef>
              <a:buClrTx/>
              <a:buSzTx/>
              <a:buFontTx/>
              <a:buNone/>
              <a:defRPr sz="2800"/>
            </a:lvl1pPr>
            <a:lvl2pPr marL="0" indent="457200">
              <a:spcBef>
                <a:spcPts val="600"/>
              </a:spcBef>
              <a:buClrTx/>
              <a:buSzTx/>
              <a:buFontTx/>
              <a:buNone/>
              <a:defRPr sz="2800"/>
            </a:lvl2pPr>
            <a:lvl3pPr marL="0" indent="914400">
              <a:spcBef>
                <a:spcPts val="600"/>
              </a:spcBef>
              <a:buClrTx/>
              <a:buSzTx/>
              <a:buFontTx/>
              <a:buNone/>
              <a:defRPr sz="2800"/>
            </a:lvl3pPr>
            <a:lvl4pPr marL="0" indent="1371600">
              <a:spcBef>
                <a:spcPts val="600"/>
              </a:spcBef>
              <a:buClrTx/>
              <a:buSzTx/>
              <a:buFontTx/>
              <a:buNone/>
              <a:defRPr sz="2800"/>
            </a:lvl4pPr>
            <a:lvl5pPr marL="0" indent="1828800">
              <a:spcBef>
                <a:spcPts val="600"/>
              </a:spcBef>
              <a:buClrTx/>
              <a:buSzTx/>
              <a:buFontTx/>
              <a:buNone/>
              <a:defRPr sz="28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6" name="Dikdörtgen"/>
          <p:cNvSpPr/>
          <p:nvPr/>
        </p:nvSpPr>
        <p:spPr>
          <a:xfrm>
            <a:off x="777240" y="6172200"/>
            <a:ext cx="7543801" cy="2743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Başlık Metni"/>
          <p:cNvSpPr txBox="1">
            <a:spLocks noGrp="1"/>
          </p:cNvSpPr>
          <p:nvPr>
            <p:ph type="title"/>
          </p:nvPr>
        </p:nvSpPr>
        <p:spPr>
          <a:xfrm>
            <a:off x="762000" y="685801"/>
            <a:ext cx="1828800" cy="5410199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111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2590800" y="685801"/>
            <a:ext cx="5715000" cy="4876801"/>
          </a:xfrm>
          <a:prstGeom prst="rect">
            <a:avLst/>
          </a:prstGeom>
        </p:spPr>
        <p:txBody>
          <a:bodyPr anchor="t"/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12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ikdörtgen"/>
          <p:cNvSpPr/>
          <p:nvPr/>
        </p:nvSpPr>
        <p:spPr>
          <a:xfrm>
            <a:off x="777240" y="0"/>
            <a:ext cx="7543801" cy="304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" name="Başlık Metni"/>
          <p:cNvSpPr txBox="1"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  <a:prstGeom prst="rect">
            <a:avLst/>
          </a:prstGeom>
        </p:spPr>
        <p:txBody>
          <a:bodyPr/>
          <a:lstStyle>
            <a:lvl1pPr>
              <a:defRPr cap="all"/>
            </a:lvl1pPr>
          </a:lstStyle>
          <a:p>
            <a:r>
              <a:t>Başlık Metni</a:t>
            </a:r>
          </a:p>
        </p:txBody>
      </p:sp>
      <p:sp>
        <p:nvSpPr>
          <p:cNvPr id="35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762000" y="4953000"/>
            <a:ext cx="6858000" cy="9144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600"/>
              </a:spcBef>
              <a:buClrTx/>
              <a:buSzTx/>
              <a:buFontTx/>
              <a:buNone/>
              <a:defRPr sz="2800"/>
            </a:lvl1pPr>
            <a:lvl2pPr marL="0" indent="457200">
              <a:spcBef>
                <a:spcPts val="600"/>
              </a:spcBef>
              <a:buClrTx/>
              <a:buSzTx/>
              <a:buFontTx/>
              <a:buNone/>
              <a:defRPr sz="2800"/>
            </a:lvl2pPr>
            <a:lvl3pPr marL="0" indent="914400">
              <a:spcBef>
                <a:spcPts val="600"/>
              </a:spcBef>
              <a:buClrTx/>
              <a:buSzTx/>
              <a:buFontTx/>
              <a:buNone/>
              <a:defRPr sz="2800"/>
            </a:lvl3pPr>
            <a:lvl4pPr marL="0" indent="1371600">
              <a:spcBef>
                <a:spcPts val="600"/>
              </a:spcBef>
              <a:buClrTx/>
              <a:buSzTx/>
              <a:buFontTx/>
              <a:buNone/>
              <a:defRPr sz="2800"/>
            </a:lvl4pPr>
            <a:lvl5pPr marL="0" indent="1828800">
              <a:spcBef>
                <a:spcPts val="600"/>
              </a:spcBef>
              <a:buClrTx/>
              <a:buSzTx/>
              <a:buFontTx/>
              <a:buNone/>
              <a:defRPr sz="28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36" name="Dikdörtgen"/>
          <p:cNvSpPr/>
          <p:nvPr/>
        </p:nvSpPr>
        <p:spPr>
          <a:xfrm>
            <a:off x="777240" y="6172200"/>
            <a:ext cx="7543801" cy="2743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Başlık Metni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45" name="Gövde Düzeyi Bir…"/>
          <p:cNvSpPr txBox="1">
            <a:spLocks noGrp="1"/>
          </p:cNvSpPr>
          <p:nvPr>
            <p:ph type="body" sz="half" idx="1"/>
          </p:nvPr>
        </p:nvSpPr>
        <p:spPr>
          <a:xfrm>
            <a:off x="762000" y="609601"/>
            <a:ext cx="3657600" cy="3767329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640080" indent="-320040">
              <a:spcBef>
                <a:spcPts val="600"/>
              </a:spcBef>
              <a:defRPr sz="2800"/>
            </a:lvl2pPr>
            <a:lvl3pPr marL="960119" indent="-320039">
              <a:spcBef>
                <a:spcPts val="600"/>
              </a:spcBef>
              <a:defRPr sz="2800"/>
            </a:lvl3pPr>
            <a:lvl4pPr marL="1270000" indent="-355600">
              <a:spcBef>
                <a:spcPts val="600"/>
              </a:spcBef>
              <a:defRPr sz="2800"/>
            </a:lvl4pPr>
            <a:lvl5pPr marL="1498600" indent="-355600">
              <a:spcBef>
                <a:spcPts val="600"/>
              </a:spcBef>
              <a:defRPr sz="28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46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aşlık Metni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54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758951" y="609600"/>
            <a:ext cx="3657601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600"/>
              </a:spcBef>
              <a:buClrTx/>
              <a:buSzTx/>
              <a:buFontTx/>
              <a:buNone/>
              <a:defRPr sz="2800">
                <a:latin typeface="Impact"/>
                <a:ea typeface="Impact"/>
                <a:cs typeface="Impact"/>
                <a:sym typeface="Impact"/>
              </a:defRPr>
            </a:lvl1pPr>
            <a:lvl2pPr marL="0" indent="457200">
              <a:spcBef>
                <a:spcPts val="600"/>
              </a:spcBef>
              <a:buClrTx/>
              <a:buSzTx/>
              <a:buFontTx/>
              <a:buNone/>
              <a:defRPr sz="2800">
                <a:latin typeface="Impact"/>
                <a:ea typeface="Impact"/>
                <a:cs typeface="Impact"/>
                <a:sym typeface="Impact"/>
              </a:defRPr>
            </a:lvl2pPr>
            <a:lvl3pPr marL="0" indent="914400">
              <a:spcBef>
                <a:spcPts val="600"/>
              </a:spcBef>
              <a:buClrTx/>
              <a:buSzTx/>
              <a:buFontTx/>
              <a:buNone/>
              <a:defRPr sz="2800">
                <a:latin typeface="Impact"/>
                <a:ea typeface="Impact"/>
                <a:cs typeface="Impact"/>
                <a:sym typeface="Impact"/>
              </a:defRPr>
            </a:lvl3pPr>
            <a:lvl4pPr marL="0" indent="1371600">
              <a:spcBef>
                <a:spcPts val="600"/>
              </a:spcBef>
              <a:buClrTx/>
              <a:buSzTx/>
              <a:buFontTx/>
              <a:buNone/>
              <a:defRPr sz="2800">
                <a:latin typeface="Impact"/>
                <a:ea typeface="Impact"/>
                <a:cs typeface="Impact"/>
                <a:sym typeface="Impact"/>
              </a:defRPr>
            </a:lvl4pPr>
            <a:lvl5pPr marL="0" indent="1828800">
              <a:spcBef>
                <a:spcPts val="600"/>
              </a:spcBef>
              <a:buClrTx/>
              <a:buSzTx/>
              <a:buFontTx/>
              <a:buNone/>
              <a:defRPr sz="2800">
                <a:latin typeface="Impact"/>
                <a:ea typeface="Impact"/>
                <a:cs typeface="Impact"/>
                <a:sym typeface="Impact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55" name="Dikdörtgen"/>
          <p:cNvSpPr>
            <a:spLocks noGrp="1"/>
          </p:cNvSpPr>
          <p:nvPr>
            <p:ph type="body" sz="quarter" idx="13"/>
          </p:nvPr>
        </p:nvSpPr>
        <p:spPr>
          <a:xfrm>
            <a:off x="4645152" y="609600"/>
            <a:ext cx="3657601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600"/>
              </a:spcBef>
              <a:buClrTx/>
              <a:buSzTx/>
              <a:buFontTx/>
              <a:buNone/>
              <a:defRPr sz="2800">
                <a:latin typeface="Impact"/>
                <a:ea typeface="Impact"/>
                <a:cs typeface="Impact"/>
                <a:sym typeface="Impact"/>
              </a:defRPr>
            </a:pPr>
            <a:endParaRPr/>
          </a:p>
        </p:txBody>
      </p:sp>
      <p:sp>
        <p:nvSpPr>
          <p:cNvPr id="56" name="Çizgi"/>
          <p:cNvSpPr/>
          <p:nvPr/>
        </p:nvSpPr>
        <p:spPr>
          <a:xfrm>
            <a:off x="758951" y="1249362"/>
            <a:ext cx="3657602" cy="1588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" name="Çizgi"/>
          <p:cNvSpPr/>
          <p:nvPr/>
        </p:nvSpPr>
        <p:spPr>
          <a:xfrm>
            <a:off x="4645152" y="1249362"/>
            <a:ext cx="3657601" cy="1588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8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aşlık Metni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66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Başlık Metni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81" name="Gövde Düzeyi Bir…"/>
          <p:cNvSpPr txBox="1">
            <a:spLocks noGrp="1"/>
          </p:cNvSpPr>
          <p:nvPr>
            <p:ph type="body" sz="half" idx="1"/>
          </p:nvPr>
        </p:nvSpPr>
        <p:spPr>
          <a:xfrm>
            <a:off x="3710866" y="457200"/>
            <a:ext cx="4594934" cy="4114799"/>
          </a:xfrm>
          <a:prstGeom prst="rect">
            <a:avLst/>
          </a:prstGeom>
        </p:spPr>
        <p:txBody>
          <a:bodyPr/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82" name="Dikdörtgen"/>
          <p:cNvSpPr>
            <a:spLocks noGrp="1"/>
          </p:cNvSpPr>
          <p:nvPr>
            <p:ph type="body" sz="quarter" idx="13"/>
          </p:nvPr>
        </p:nvSpPr>
        <p:spPr>
          <a:xfrm>
            <a:off x="762001" y="457200"/>
            <a:ext cx="2673657" cy="41148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2100"/>
            </a:pPr>
            <a:endParaRPr/>
          </a:p>
        </p:txBody>
      </p:sp>
      <p:sp>
        <p:nvSpPr>
          <p:cNvPr id="83" name="Çizgi"/>
          <p:cNvSpPr/>
          <p:nvPr/>
        </p:nvSpPr>
        <p:spPr>
          <a:xfrm flipH="1">
            <a:off x="3581399" y="610393"/>
            <a:ext cx="1590" cy="3810001"/>
          </a:xfrm>
          <a:prstGeom prst="line">
            <a:avLst/>
          </a:prstGeom>
          <a:ln w="15875">
            <a:solidFill>
              <a:srgbClr val="989898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Başlık Metni"/>
          <p:cNvSpPr txBox="1">
            <a:spLocks noGrp="1"/>
          </p:cNvSpPr>
          <p:nvPr>
            <p:ph type="title"/>
          </p:nvPr>
        </p:nvSpPr>
        <p:spPr>
          <a:xfrm>
            <a:off x="758951" y="4572000"/>
            <a:ext cx="6784849" cy="1600200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92" name="Görüntü"/>
          <p:cNvSpPr>
            <a:spLocks noGrp="1"/>
          </p:cNvSpPr>
          <p:nvPr>
            <p:ph type="pic" sz="half" idx="13"/>
          </p:nvPr>
        </p:nvSpPr>
        <p:spPr>
          <a:xfrm>
            <a:off x="777240" y="457200"/>
            <a:ext cx="7543801" cy="2895600"/>
          </a:xfrm>
          <a:prstGeom prst="rect">
            <a:avLst/>
          </a:prstGeom>
          <a:ln w="6350">
            <a:solidFill>
              <a:srgbClr val="303030"/>
            </a:solidFill>
            <a:round/>
          </a:ln>
        </p:spPr>
        <p:txBody>
          <a:bodyPr lIns="91439" rIns="91439" anchor="t">
            <a:noAutofit/>
          </a:bodyPr>
          <a:lstStyle/>
          <a:p>
            <a:endParaRPr/>
          </a:p>
        </p:txBody>
      </p:sp>
      <p:sp>
        <p:nvSpPr>
          <p:cNvPr id="93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850391" y="3505200"/>
            <a:ext cx="7391401" cy="80486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1800"/>
            </a:lvl1pPr>
            <a:lvl2pPr marL="0" indent="457200">
              <a:spcBef>
                <a:spcPts val="400"/>
              </a:spcBef>
              <a:buClrTx/>
              <a:buSzTx/>
              <a:buFontTx/>
              <a:buNone/>
              <a:defRPr sz="1800"/>
            </a:lvl2pPr>
            <a:lvl3pPr marL="0" indent="914400">
              <a:spcBef>
                <a:spcPts val="400"/>
              </a:spcBef>
              <a:buClrTx/>
              <a:buSzTx/>
              <a:buFontTx/>
              <a:buNone/>
              <a:defRPr sz="1800"/>
            </a:lvl3pPr>
            <a:lvl4pPr marL="0" indent="1371600">
              <a:spcBef>
                <a:spcPts val="400"/>
              </a:spcBef>
              <a:buClrTx/>
              <a:buSzTx/>
              <a:buFontTx/>
              <a:buNone/>
              <a:defRPr sz="1800"/>
            </a:lvl4pPr>
            <a:lvl5pPr marL="0" indent="1828800">
              <a:spcBef>
                <a:spcPts val="400"/>
              </a:spcBef>
              <a:buClrTx/>
              <a:buSzTx/>
              <a:buFontTx/>
              <a:buNone/>
              <a:defRPr sz="18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9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Başlık Metni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102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914400" y="685800"/>
            <a:ext cx="7239000" cy="3886200"/>
          </a:xfrm>
          <a:prstGeom prst="rect">
            <a:avLst/>
          </a:prstGeom>
        </p:spPr>
        <p:txBody>
          <a:bodyPr anchor="t"/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03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"/>
          <p:cNvSpPr/>
          <p:nvPr/>
        </p:nvSpPr>
        <p:spPr>
          <a:xfrm>
            <a:off x="777240" y="0"/>
            <a:ext cx="7543801" cy="381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Dikdörtgen"/>
          <p:cNvSpPr/>
          <p:nvPr/>
        </p:nvSpPr>
        <p:spPr>
          <a:xfrm>
            <a:off x="777240" y="6172200"/>
            <a:ext cx="7543801" cy="2743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Başlık Metni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r>
              <a:t>Başlık Metni</a:t>
            </a:r>
          </a:p>
        </p:txBody>
      </p:sp>
      <p:sp>
        <p:nvSpPr>
          <p:cNvPr id="5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417637"/>
            <a:ext cx="8229600" cy="4891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6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7998360" y="5640260"/>
            <a:ext cx="383640" cy="4597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9pPr>
    </p:titleStyle>
    <p:bodyStyle>
      <a:lvl1pPr marL="2743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619298" marR="0" indent="-299258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914400" marR="0" indent="-27431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12192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14478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176022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2016251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230886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2583179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Diş Çekiminde Yardımcı Personelin Yapması Gerekenler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dirty="0"/>
              <a:t>Diş Çekiminde Yardımcı Personelin Yapması Gerekenler</a:t>
            </a:r>
          </a:p>
        </p:txBody>
      </p:sp>
      <p:sp>
        <p:nvSpPr>
          <p:cNvPr id="363" name="Uzm. Dr. Dt. Mehmet Emre YURTTUTAN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Uzm. Dr. Dt. Mehmet Emre YURTTUTAN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Diş çekimi dişin alveol kemikten uzaklaştırılması işlemidir.…"/>
          <p:cNvSpPr txBox="1">
            <a:spLocks noGrp="1"/>
          </p:cNvSpPr>
          <p:nvPr>
            <p:ph type="body" sz="half" idx="1"/>
          </p:nvPr>
        </p:nvSpPr>
        <p:spPr>
          <a:xfrm>
            <a:off x="762000" y="609600"/>
            <a:ext cx="3657600" cy="550537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 sz="2500"/>
            </a:pPr>
            <a:r>
              <a:t>Diş çekimi dişin alveol kemikten uzaklaştırılması işlemidir. </a:t>
            </a:r>
          </a:p>
          <a:p>
            <a:pPr>
              <a:lnSpc>
                <a:spcPct val="80000"/>
              </a:lnSpc>
              <a:defRPr sz="2500"/>
            </a:pPr>
            <a:r>
              <a:t>Birçok diş çekimi çok basitken, komplike çekimlerle de karşılaşabilmekteyiz. Diş çekimi öncesi çekimin komplike hale gelebileceğini göz önünde bulundurarak gerekli aletlerin bulunup bulunmadığı kontrol edilmelidir. </a:t>
            </a:r>
          </a:p>
        </p:txBody>
      </p:sp>
      <p:pic>
        <p:nvPicPr>
          <p:cNvPr id="366" name="800px-Pulled_tooth.jpg" descr="800px-Pulled_toot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8198" y="609600"/>
            <a:ext cx="3292433" cy="51732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İşlem için kliniğin hazırlanmasının ardından gerekli malzemeler hazırlanabilir.…"/>
          <p:cNvSpPr txBox="1">
            <a:spLocks noGrp="1"/>
          </p:cNvSpPr>
          <p:nvPr>
            <p:ph type="body" sz="half" idx="1"/>
          </p:nvPr>
        </p:nvSpPr>
        <p:spPr>
          <a:xfrm>
            <a:off x="762000" y="609599"/>
            <a:ext cx="3657600" cy="551604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500"/>
              </a:spcBef>
              <a:defRPr sz="2300"/>
            </a:pPr>
            <a:r>
              <a:t>İşlem için kliniğin hazırlanmasının ardından gerekli malzemeler hazırlanabilir. 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300"/>
            </a:pPr>
            <a:r>
              <a:t>Ayna, sond, dental enjektör ve anestezik, gerekli davye, steril spanç. 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300"/>
            </a:pPr>
            <a:r>
              <a:t>Gerekli hallerde bein, crayer ve toms elevatörleri, bayonet…. erişim sahasında bulunmalıdır. 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300"/>
            </a:pPr>
            <a:r>
              <a:t>Komplike çekim kararı verilirse gereken malzemeler önceki derslerimizde görülmüştü.</a:t>
            </a:r>
          </a:p>
        </p:txBody>
      </p:sp>
      <p:pic>
        <p:nvPicPr>
          <p:cNvPr id="369" name="shutterstock_84141019.jpg" descr="shutterstock_841410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8200" y="609600"/>
            <a:ext cx="3657600" cy="38922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Malzeme kontrolü ve hazırlığının ardından hasta kayıtları açılır gerekli filmler hazırlanır.…"/>
          <p:cNvSpPr txBox="1">
            <a:spLocks noGrp="1"/>
          </p:cNvSpPr>
          <p:nvPr>
            <p:ph type="body" sz="half" idx="1"/>
          </p:nvPr>
        </p:nvSpPr>
        <p:spPr>
          <a:xfrm>
            <a:off x="762000" y="609600"/>
            <a:ext cx="3657600" cy="548402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400"/>
              </a:spcBef>
              <a:defRPr sz="1900"/>
            </a:pPr>
            <a:r>
              <a:t>Malzeme kontrolü ve hazırlığının ardından hasta kayıtları açılır gerekli filmler hazırlanır.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900"/>
            </a:pPr>
            <a:r>
              <a:t>Hasta koltuğa oturtulur, önlüğü takılır.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900"/>
            </a:pPr>
            <a:r>
              <a:t>Lokal anestezi sırasında hekim asiste edilir. 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900"/>
            </a:pPr>
            <a:r>
              <a:t>İşlem süresince aletler yardımcı personel tarafından alınıp verilir.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900"/>
            </a:pPr>
            <a:r>
              <a:t>İhtiyaç halinde irrigasyon, aspirasyon ve ekartasyon yapar ve hekimin işlem yaptığı sahanın yeterli derecede ışıklanmasını sağlar.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900"/>
            </a:pPr>
            <a:r>
              <a:t>İşlem bitiminde kayıtlara gerekli bilgiler girilir. </a:t>
            </a:r>
          </a:p>
        </p:txBody>
      </p:sp>
      <p:pic>
        <p:nvPicPr>
          <p:cNvPr id="372" name="72320-2939961.jpg" descr="72320-293996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8200" y="609600"/>
            <a:ext cx="3657600" cy="32639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Hastanın yeterince dinlenmesinin ardınan işlem sonrası takip edilmesi gereken durumlar hastaya anlatılır ve yazılı şekilde de hastaya verilir. İhtiyaç halinde hastaya soğuk kompres verilerek hasta geçirilir."/>
          <p:cNvSpPr txBox="1">
            <a:spLocks noGrp="1"/>
          </p:cNvSpPr>
          <p:nvPr>
            <p:ph type="body" sz="half" idx="1"/>
          </p:nvPr>
        </p:nvSpPr>
        <p:spPr>
          <a:xfrm>
            <a:off x="762000" y="609600"/>
            <a:ext cx="3657600" cy="5488640"/>
          </a:xfrm>
          <a:prstGeom prst="rect">
            <a:avLst/>
          </a:prstGeom>
        </p:spPr>
        <p:txBody>
          <a:bodyPr/>
          <a:lstStyle/>
          <a:p>
            <a:r>
              <a:t>Hastanın yeterince dinlenmesinin ardınan işlem sonrası takip edilmesi gereken durumlar hastaya anlatılır ve yazılı şekilde de hastaya verilir. İhtiyaç halinde hastaya soğuk kompres verilerek hasta geçirilir. </a:t>
            </a:r>
          </a:p>
        </p:txBody>
      </p:sp>
      <p:pic>
        <p:nvPicPr>
          <p:cNvPr id="375" name="patient-waving-goodbye-rear-view-to-friendly-medical-team-67658247.jpg" descr="patient-waving-goodbye-rear-view-to-friendly-medical-team-6765824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8198" y="609601"/>
            <a:ext cx="3697564" cy="37673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NewsPrint">
  <a:themeElements>
    <a:clrScheme name="NewsPri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0000FF"/>
      </a:hlink>
      <a:folHlink>
        <a:srgbClr val="FF00FF"/>
      </a:folHlink>
    </a:clrScheme>
    <a:fontScheme name="NewsPrint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2225" cap="flat">
          <a:solidFill>
            <a:schemeClr val="accent1"/>
          </a:solidFill>
          <a:prstDash val="solid"/>
          <a:round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2225" cap="flat">
          <a:solidFill>
            <a:schemeClr val="accent1"/>
          </a:solidFill>
          <a:prstDash val="solid"/>
          <a:round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0000FF"/>
      </a:hlink>
      <a:folHlink>
        <a:srgbClr val="FF00FF"/>
      </a:folHlink>
    </a:clrScheme>
    <a:fontScheme name="NewsPrint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2225" cap="flat">
          <a:solidFill>
            <a:schemeClr val="accent1"/>
          </a:solidFill>
          <a:prstDash val="solid"/>
          <a:round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2225" cap="flat">
          <a:solidFill>
            <a:schemeClr val="accent1"/>
          </a:solidFill>
          <a:prstDash val="solid"/>
          <a:round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</Words>
  <Application>Microsoft Macintosh PowerPoint</Application>
  <PresentationFormat>Ekran Gösterisi (4:3)</PresentationFormat>
  <Paragraphs>15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0" baseType="lpstr">
      <vt:lpstr>Calibri</vt:lpstr>
      <vt:lpstr>Impact</vt:lpstr>
      <vt:lpstr>Times New Roman</vt:lpstr>
      <vt:lpstr>Arial</vt:lpstr>
      <vt:lpstr>NewsPrint</vt:lpstr>
      <vt:lpstr>Diş Çekiminde Yardımcı Personelin Yapması Gerekenler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AĞIZDAKİ SIVILARIN CERRAHİ OLARAK UZAKLAŞTIRILMASI</dc:title>
  <cp:lastModifiedBy>yurttutan</cp:lastModifiedBy>
  <cp:revision>2</cp:revision>
  <dcterms:modified xsi:type="dcterms:W3CDTF">2018-06-02T23:29:11Z</dcterms:modified>
</cp:coreProperties>
</file>