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8" r:id="rId2"/>
    <p:sldId id="329" r:id="rId3"/>
    <p:sldId id="334" r:id="rId4"/>
    <p:sldId id="330" r:id="rId5"/>
    <p:sldId id="331" r:id="rId6"/>
    <p:sldId id="335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ACA"/>
          </a:solidFill>
        </a:fill>
      </a:tcStyle>
    </a:wholeTbl>
    <a:band2H>
      <a:tcTxStyle/>
      <a:tcStyle>
        <a:tcBdr/>
        <a:fill>
          <a:solidFill>
            <a:srgbClr val="F1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DCD4"/>
          </a:solidFill>
        </a:fill>
      </a:tcStyle>
    </a:wholeTbl>
    <a:band2H>
      <a:tcTxStyle/>
      <a:tcStyle>
        <a:tcBdr/>
        <a:fill>
          <a:solidFill>
            <a:srgbClr val="F1EE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11"/>
  </p:normalViewPr>
  <p:slideViewPr>
    <p:cSldViewPr snapToGrid="0" snapToObjects="1">
      <p:cViewPr varScale="1">
        <p:scale>
          <a:sx n="80" d="100"/>
          <a:sy n="80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Başlık Metni"/>
          <p:cNvSpPr txBox="1">
            <a:spLocks noGrp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Başlık Metni</a:t>
            </a:r>
          </a:p>
        </p:txBody>
      </p:sp>
      <p:sp>
        <p:nvSpPr>
          <p:cNvPr id="1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6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aşlık Metni"/>
          <p:cNvSpPr txBox="1">
            <a:spLocks noGrp="1"/>
          </p:cNvSpPr>
          <p:nvPr>
            <p:ph type="title"/>
          </p:nvPr>
        </p:nvSpPr>
        <p:spPr>
          <a:xfrm>
            <a:off x="762000" y="685801"/>
            <a:ext cx="1828800" cy="5410199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11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2590800" y="685801"/>
            <a:ext cx="5715000" cy="4876801"/>
          </a:xfrm>
          <a:prstGeom prst="rect">
            <a:avLst/>
          </a:prstGeom>
        </p:spPr>
        <p:txBody>
          <a:bodyPr anchor="t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ikdörtgen"/>
          <p:cNvSpPr/>
          <p:nvPr/>
        </p:nvSpPr>
        <p:spPr>
          <a:xfrm>
            <a:off x="777240" y="0"/>
            <a:ext cx="7543801" cy="304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Başlık Metni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t>Başlık Metni</a:t>
            </a:r>
          </a:p>
        </p:txBody>
      </p:sp>
      <p:sp>
        <p:nvSpPr>
          <p:cNvPr id="35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6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5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1"/>
            <a:ext cx="3657600" cy="376732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40080" indent="-320040">
              <a:spcBef>
                <a:spcPts val="600"/>
              </a:spcBef>
              <a:defRPr sz="2800"/>
            </a:lvl2pPr>
            <a:lvl3pPr marL="960119" indent="-320039">
              <a:spcBef>
                <a:spcPts val="600"/>
              </a:spcBef>
              <a:defRPr sz="2800"/>
            </a:lvl3pPr>
            <a:lvl4pPr marL="1270000" indent="-355600">
              <a:spcBef>
                <a:spcPts val="600"/>
              </a:spcBef>
              <a:defRPr sz="2800"/>
            </a:lvl4pPr>
            <a:lvl5pPr marL="14986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58951" y="609600"/>
            <a:ext cx="3657601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5" name="Dikdörtgen"/>
          <p:cNvSpPr>
            <a:spLocks noGrp="1"/>
          </p:cNvSpPr>
          <p:nvPr>
            <p:ph type="body" sz="quarter" idx="13"/>
          </p:nvPr>
        </p:nvSpPr>
        <p:spPr>
          <a:xfrm>
            <a:off x="4645152" y="609600"/>
            <a:ext cx="3657601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8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6" name="Çizgi"/>
          <p:cNvSpPr/>
          <p:nvPr/>
        </p:nvSpPr>
        <p:spPr>
          <a:xfrm>
            <a:off x="758951" y="1249362"/>
            <a:ext cx="3657602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Çizgi"/>
          <p:cNvSpPr/>
          <p:nvPr/>
        </p:nvSpPr>
        <p:spPr>
          <a:xfrm>
            <a:off x="4645152" y="1249362"/>
            <a:ext cx="3657601" cy="1588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6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81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2" name="Dikdörtgen"/>
          <p:cNvSpPr>
            <a:spLocks noGrp="1"/>
          </p:cNvSpPr>
          <p:nvPr>
            <p:ph type="body" sz="quarter" idx="13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100"/>
            </a:pPr>
            <a:endParaRPr/>
          </a:p>
        </p:txBody>
      </p:sp>
      <p:sp>
        <p:nvSpPr>
          <p:cNvPr id="83" name="Çizgi"/>
          <p:cNvSpPr/>
          <p:nvPr/>
        </p:nvSpPr>
        <p:spPr>
          <a:xfrm flipH="1">
            <a:off x="3581399" y="610393"/>
            <a:ext cx="1590" cy="3810001"/>
          </a:xfrm>
          <a:prstGeom prst="line">
            <a:avLst/>
          </a:prstGeom>
          <a:ln w="15875">
            <a:solidFill>
              <a:srgbClr val="98989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aşlık Metni"/>
          <p:cNvSpPr txBox="1">
            <a:spLocks noGrp="1"/>
          </p:cNvSpPr>
          <p:nvPr>
            <p:ph type="title"/>
          </p:nvPr>
        </p:nvSpPr>
        <p:spPr>
          <a:xfrm>
            <a:off x="758951" y="4572000"/>
            <a:ext cx="6784849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2" name="Görüntü"/>
          <p:cNvSpPr>
            <a:spLocks noGrp="1"/>
          </p:cNvSpPr>
          <p:nvPr>
            <p:ph type="pic" sz="half" idx="13"/>
          </p:nvPr>
        </p:nvSpPr>
        <p:spPr>
          <a:xfrm>
            <a:off x="777240" y="457200"/>
            <a:ext cx="7543801" cy="2895600"/>
          </a:xfrm>
          <a:prstGeom prst="rect">
            <a:avLst/>
          </a:prstGeom>
          <a:ln w="6350">
            <a:solidFill>
              <a:srgbClr val="303030"/>
            </a:solidFill>
            <a:round/>
          </a:ln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50391" y="3505200"/>
            <a:ext cx="7391401" cy="80486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/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18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18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18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1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914400" y="685800"/>
            <a:ext cx="7239000" cy="3886200"/>
          </a:xfrm>
          <a:prstGeom prst="rect">
            <a:avLst/>
          </a:prstGeom>
        </p:spPr>
        <p:txBody>
          <a:bodyPr anchor="t"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"/>
          <p:cNvSpPr/>
          <p:nvPr/>
        </p:nvSpPr>
        <p:spPr>
          <a:xfrm>
            <a:off x="777240" y="0"/>
            <a:ext cx="7543801" cy="381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Dikdörtgen"/>
          <p:cNvSpPr/>
          <p:nvPr/>
        </p:nvSpPr>
        <p:spPr>
          <a:xfrm>
            <a:off x="777240" y="6172200"/>
            <a:ext cx="7543801" cy="2743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Başlık Metni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Başlık Metni</a:t>
            </a:r>
          </a:p>
        </p:txBody>
      </p:sp>
      <p:sp>
        <p:nvSpPr>
          <p:cNvPr id="5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89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7998360" y="5640260"/>
            <a:ext cx="383640" cy="459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262626"/>
          </a:solidFill>
          <a:uFillTx/>
          <a:latin typeface="Impact"/>
          <a:ea typeface="Impact"/>
          <a:cs typeface="Impact"/>
          <a:sym typeface="Impact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61929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9144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219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1447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2016251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23088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25831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30303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mpac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Kanama Kontrolü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dirty="0"/>
              <a:t>Kanama Kontrolü</a:t>
            </a:r>
          </a:p>
        </p:txBody>
      </p:sp>
      <p:sp>
        <p:nvSpPr>
          <p:cNvPr id="426" name="Uzm. Dr. Dt. Mehmet Emre YURTTUTA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Uzm. Dr. Dt. Mehmet Emre YURTTUTAN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Bir kanama sırasında ilk yapılması gereken sakin olmak ve kanamanın kaynağını tespit etmektir. (arteriyel, kapiller, venöz, kemik, mukoza)…"/>
          <p:cNvSpPr txBox="1">
            <a:spLocks noGrp="1"/>
          </p:cNvSpPr>
          <p:nvPr>
            <p:ph type="body" sz="half" idx="1"/>
          </p:nvPr>
        </p:nvSpPr>
        <p:spPr>
          <a:xfrm>
            <a:off x="761999" y="609600"/>
            <a:ext cx="7676147" cy="545789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300">
                <a:solidFill>
                  <a:srgbClr val="000000"/>
                </a:solidFill>
              </a:defRPr>
            </a:pPr>
            <a:r>
              <a:rPr dirty="0"/>
              <a:t>Bir kanama sırasında ilk yapılması gereken sakin olmak ve kanamanın kaynağını tespit etmektir. (arteriyel, kapiller, venöz, kemik, mukoza) 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300">
                <a:solidFill>
                  <a:srgbClr val="000000"/>
                </a:solidFill>
              </a:defRPr>
            </a:pPr>
            <a:r>
              <a:rPr dirty="0"/>
              <a:t>Kanamanın durdurulmasında lokal anestezik içerisindeki vazokonstriktörden faydalanma yoluna gidilmemelidir. Hasta klinikten ayrıldıktan sonra etkinin geçmesi ile birlikte tekrar kanama başlayacaktır.</a:t>
            </a:r>
          </a:p>
        </p:txBody>
      </p:sp>
      <p:sp>
        <p:nvSpPr>
          <p:cNvPr id="429" name="Yapılabilecek ilk uygulama tampon uygulamasıdır. Özellikle kanamanın soket gibi ulaşımı kolay olmayan alanlardan gelmesi hallerinde.…"/>
          <p:cNvSpPr txBox="1"/>
          <p:nvPr/>
        </p:nvSpPr>
        <p:spPr>
          <a:xfrm>
            <a:off x="4648200" y="1571723"/>
            <a:ext cx="3657600" cy="3533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marL="274320" indent="-27432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300">
                <a:solidFill>
                  <a:srgbClr val="303030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761999" y="609601"/>
            <a:ext cx="7579895" cy="376732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defRPr sz="2300">
                <a:solidFill>
                  <a:srgbClr val="303030"/>
                </a:solidFill>
              </a:defRPr>
            </a:pPr>
            <a:r>
              <a:rPr lang="tr-TR" dirty="0"/>
              <a:t>Yapılabilecek ilk uygulama tampon uygulamasıdır. Özellikle kanamanın soket gibi ulaşımı kolay olmayan alanlardan gelmesi hallerinde.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300">
                <a:solidFill>
                  <a:srgbClr val="303030"/>
                </a:solidFill>
              </a:defRPr>
            </a:pPr>
            <a:r>
              <a:rPr lang="tr-TR" dirty="0"/>
              <a:t>Kemik kanaması olan durumlarda kemik mumu, kemiğin ezilmesi…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300">
                <a:solidFill>
                  <a:srgbClr val="303030"/>
                </a:solidFill>
              </a:defRPr>
            </a:pPr>
            <a:r>
              <a:rPr lang="tr-TR" dirty="0" err="1"/>
              <a:t>Ateriyel</a:t>
            </a:r>
            <a:r>
              <a:rPr lang="tr-TR" dirty="0"/>
              <a:t> kanama da damarın bağlanması...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7866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linisponge: Steril absorbe edilebilir, hemostatik etkili jelatin süngerdir.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3657600" cy="54450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Clinisponge: Steril absorbe edilebilir, hemostatik etkili jelatin süngerdir. </a:t>
            </a:r>
          </a:p>
          <a:p>
            <a:pPr>
              <a:lnSpc>
                <a:spcPct val="90000"/>
              </a:lnSpc>
            </a:pPr>
            <a:r>
              <a:t>Konvansiyonel hemostazın mümkün olmadığı ve absorbe edilmeyen materyallerin istenmediği venöz kapiller küçük arteriel kanamalarda kullanılır.</a:t>
            </a:r>
          </a:p>
        </p:txBody>
      </p:sp>
      <p:pic>
        <p:nvPicPr>
          <p:cNvPr id="432" name="clinisponge.jpg" descr="clinispon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609601"/>
            <a:ext cx="2865214" cy="413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kds1.jpg" descr="kds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9640" y="3779973"/>
            <a:ext cx="2576160" cy="227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urgicel: Steril, absorbe edilebilir, bakterisid etkili oksidize selülozdur.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3657600" cy="5432240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rPr dirty="0"/>
              <a:t>Surgicel: Steril, absorbe edilebilir, bakterisid etkili oksidize selülozdur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436" name="surgicel.jpg" descr="surgice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198" y="2277979"/>
            <a:ext cx="4016918" cy="1827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Kemik mumu: Balmumu, parafin ve </a:t>
            </a:r>
            <a:r>
              <a:rPr lang="tr-TR" dirty="0" err="1"/>
              <a:t>izopropyl</a:t>
            </a:r>
            <a:r>
              <a:rPr lang="tr-TR" dirty="0"/>
              <a:t> </a:t>
            </a:r>
            <a:r>
              <a:rPr lang="tr-TR" dirty="0" err="1"/>
              <a:t>palmitate’dan</a:t>
            </a:r>
            <a:r>
              <a:rPr lang="tr-TR" dirty="0"/>
              <a:t> oluşan steril bir </a:t>
            </a:r>
            <a:r>
              <a:rPr lang="tr-TR" dirty="0">
                <a:solidFill>
                  <a:srgbClr val="000000"/>
                </a:solidFill>
              </a:rPr>
              <a:t>ajandır</a:t>
            </a:r>
            <a:r>
              <a:rPr lang="tr-TR" dirty="0"/>
              <a:t>. Yerleştirildiği kemik </a:t>
            </a:r>
            <a:r>
              <a:rPr lang="tr-TR" dirty="0" err="1"/>
              <a:t>segmentinde</a:t>
            </a:r>
            <a:r>
              <a:rPr lang="tr-TR" dirty="0"/>
              <a:t> mekanik bir bariyer görevi görerek kanamayı durdurur.</a:t>
            </a:r>
          </a:p>
          <a:p>
            <a:endParaRPr lang="tr-TR" dirty="0"/>
          </a:p>
        </p:txBody>
      </p:sp>
      <p:pic>
        <p:nvPicPr>
          <p:cNvPr id="4" name="bonewax0.png" descr="bonewax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0704" y="1189009"/>
            <a:ext cx="4032817" cy="19626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54771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155</Words>
  <Application>Microsoft Macintosh PowerPoint</Application>
  <PresentationFormat>Ekran Gösterisi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Calibri</vt:lpstr>
      <vt:lpstr>Impact</vt:lpstr>
      <vt:lpstr>Times New Roman</vt:lpstr>
      <vt:lpstr>Arial</vt:lpstr>
      <vt:lpstr>NewsPrint</vt:lpstr>
      <vt:lpstr>Kanama Kontrolü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AĞIZDAKİ SIVILARIN CERRAHİ OLARAK UZAKLAŞTIRILMASI</dc:title>
  <cp:lastModifiedBy>yurttutan</cp:lastModifiedBy>
  <cp:revision>4</cp:revision>
  <dcterms:modified xsi:type="dcterms:W3CDTF">2018-06-02T23:37:49Z</dcterms:modified>
</cp:coreProperties>
</file>