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2528-8A37-4B93-890B-4FF2C711EC8E}" type="datetimeFigureOut">
              <a:rPr lang="tr-TR" smtClean="0"/>
              <a:pPr/>
              <a:t>12.10.2016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C38D-B03F-4FFF-A9BF-0A4358BC58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MATTER, ELEMENTS,</a:t>
            </a:r>
            <a:br>
              <a:rPr lang="tr-TR" b="1" dirty="0">
                <a:solidFill>
                  <a:srgbClr val="0070C0"/>
                </a:solidFill>
              </a:rPr>
            </a:br>
            <a:r>
              <a:rPr lang="tr-TR" b="1" dirty="0">
                <a:solidFill>
                  <a:srgbClr val="0070C0"/>
                </a:solidFill>
              </a:rPr>
              <a:t>AND COMPOUNDS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EEE 101 </a:t>
            </a:r>
          </a:p>
          <a:p>
            <a:r>
              <a:rPr lang="tr-TR" b="1" dirty="0" err="1" smtClean="0">
                <a:solidFill>
                  <a:schemeClr val="tx1"/>
                </a:solidFill>
              </a:rPr>
              <a:t>Lecture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Notes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sz="2600" i="1" dirty="0" err="1" smtClean="0"/>
              <a:t>Mainly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from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Earl</a:t>
            </a:r>
            <a:r>
              <a:rPr lang="tr-TR" sz="2600" i="1" dirty="0" smtClean="0"/>
              <a:t> Gates, </a:t>
            </a:r>
            <a:r>
              <a:rPr lang="tr-TR" sz="2600" i="1" dirty="0" err="1" smtClean="0"/>
              <a:t>Introduction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to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Electronics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Cengage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Learning</a:t>
            </a:r>
            <a:endParaRPr lang="tr-TR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 CLOSER LOOK AT ATOMS - 3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number of </a:t>
            </a:r>
            <a:r>
              <a:rPr lang="en-US" dirty="0" smtClean="0"/>
              <a:t>protons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in the nucleus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atom </a:t>
            </a:r>
            <a:r>
              <a:rPr lang="en-US" dirty="0"/>
              <a:t>is called the element’s </a:t>
            </a:r>
            <a:r>
              <a:rPr lang="en-US" b="1" dirty="0"/>
              <a:t>atomic number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b="1" dirty="0" smtClean="0"/>
          </a:p>
          <a:p>
            <a:r>
              <a:rPr lang="en-US" b="1" dirty="0" smtClean="0"/>
              <a:t>Atomic</a:t>
            </a:r>
            <a:r>
              <a:rPr lang="tr-TR" b="1" dirty="0" smtClean="0"/>
              <a:t> </a:t>
            </a:r>
            <a:r>
              <a:rPr lang="en-US" dirty="0" smtClean="0"/>
              <a:t>numbers </a:t>
            </a:r>
            <a:r>
              <a:rPr lang="en-US" dirty="0"/>
              <a:t>distinguish one element from another.</a:t>
            </a:r>
          </a:p>
          <a:p>
            <a:r>
              <a:rPr lang="en-US" dirty="0"/>
              <a:t>Each element also has an atomic weight.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b="1" dirty="0" smtClean="0"/>
              <a:t>atomic </a:t>
            </a:r>
            <a:r>
              <a:rPr lang="en-US" b="1" dirty="0"/>
              <a:t>weight </a:t>
            </a:r>
            <a:r>
              <a:rPr lang="en-US" dirty="0"/>
              <a:t>is the </a:t>
            </a:r>
            <a:r>
              <a:rPr lang="tr-TR" dirty="0" smtClean="0"/>
              <a:t>“</a:t>
            </a:r>
            <a:r>
              <a:rPr lang="en-US" dirty="0" smtClean="0"/>
              <a:t>mass </a:t>
            </a:r>
            <a:r>
              <a:rPr lang="en-US" dirty="0"/>
              <a:t>of the </a:t>
            </a:r>
            <a:r>
              <a:rPr lang="en-US" dirty="0" smtClean="0"/>
              <a:t>atom</a:t>
            </a:r>
            <a:r>
              <a:rPr lang="tr-TR" dirty="0" smtClean="0"/>
              <a:t>”</a:t>
            </a:r>
            <a:r>
              <a:rPr lang="en-US" dirty="0" smtClean="0"/>
              <a:t>. </a:t>
            </a:r>
            <a:r>
              <a:rPr lang="en-US" dirty="0"/>
              <a:t>It is </a:t>
            </a:r>
            <a:r>
              <a:rPr lang="en-US" dirty="0" smtClean="0"/>
              <a:t>determined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total number of protons and </a:t>
            </a:r>
            <a:r>
              <a:rPr lang="en-US" dirty="0" smtClean="0"/>
              <a:t>neutrons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nucleus. </a:t>
            </a:r>
            <a:endParaRPr lang="tr-TR" dirty="0" smtClean="0"/>
          </a:p>
          <a:p>
            <a:r>
              <a:rPr lang="en-US" dirty="0" smtClean="0"/>
              <a:t>Electrons </a:t>
            </a:r>
            <a:r>
              <a:rPr lang="en-US" dirty="0"/>
              <a:t>do not </a:t>
            </a:r>
            <a:r>
              <a:rPr lang="en-US" dirty="0" smtClean="0"/>
              <a:t>contribute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total mass of the atom; an electron’s </a:t>
            </a:r>
            <a:r>
              <a:rPr lang="en-US" dirty="0" smtClean="0"/>
              <a:t>mass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only 1/1845 that of a proton and is not </a:t>
            </a:r>
            <a:r>
              <a:rPr lang="en-US" dirty="0" smtClean="0"/>
              <a:t>significant</a:t>
            </a:r>
            <a:r>
              <a:rPr lang="tr-TR" dirty="0" smtClean="0"/>
              <a:t>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consider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 CLOSER LOOK AT ATOMS - 4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electrons orbit in concentric circles </a:t>
            </a:r>
            <a:r>
              <a:rPr lang="en-US" dirty="0" smtClean="0"/>
              <a:t>about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nucleus. Each orbit is called a </a:t>
            </a:r>
            <a:r>
              <a:rPr lang="en-US" b="1" dirty="0"/>
              <a:t>shell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i="1" dirty="0" smtClean="0"/>
              <a:t>shells </a:t>
            </a:r>
            <a:r>
              <a:rPr lang="en-US" i="1" dirty="0"/>
              <a:t>are filled in sequence; K is filled first, </a:t>
            </a:r>
            <a:r>
              <a:rPr lang="en-US" i="1" dirty="0" smtClean="0"/>
              <a:t>then</a:t>
            </a:r>
            <a:r>
              <a:rPr lang="tr-TR" i="1" dirty="0" smtClean="0"/>
              <a:t> </a:t>
            </a:r>
            <a:r>
              <a:rPr lang="en-US" dirty="0" smtClean="0"/>
              <a:t>L</a:t>
            </a:r>
            <a:r>
              <a:rPr lang="en-US" dirty="0"/>
              <a:t>, M, N, and so </a:t>
            </a:r>
            <a:r>
              <a:rPr lang="en-US" dirty="0" smtClean="0"/>
              <a:t>on.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4005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 CLOSER LOOK AT ATOMS - 5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</a:t>
            </a:r>
            <a:r>
              <a:rPr lang="tr-TR" dirty="0" smtClean="0"/>
              <a:t> </a:t>
            </a:r>
            <a:r>
              <a:rPr lang="en-US" dirty="0" smtClean="0"/>
              <a:t>number of electrons that each shell can </a:t>
            </a:r>
            <a:r>
              <a:rPr lang="en-US" dirty="0" err="1" smtClean="0"/>
              <a:t>accommodat</a:t>
            </a:r>
            <a:r>
              <a:rPr lang="tr-TR" dirty="0" smtClean="0"/>
              <a:t>e </a:t>
            </a:r>
            <a:r>
              <a:rPr lang="en-US" dirty="0" smtClean="0"/>
              <a:t>is shown </a:t>
            </a:r>
            <a:r>
              <a:rPr lang="tr-TR" dirty="0" err="1" smtClean="0"/>
              <a:t>below</a:t>
            </a:r>
            <a:r>
              <a:rPr lang="tr-TR" dirty="0" smtClean="0"/>
              <a:t>:</a:t>
            </a:r>
          </a:p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40" y="2928934"/>
            <a:ext cx="4267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VALENCE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outer </a:t>
            </a:r>
            <a:r>
              <a:rPr lang="en-US" dirty="0" smtClean="0"/>
              <a:t>shell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is called the </a:t>
            </a:r>
            <a:r>
              <a:rPr lang="en-US" b="1" dirty="0"/>
              <a:t>valence </a:t>
            </a:r>
            <a:r>
              <a:rPr lang="en-US" b="1" dirty="0" smtClean="0"/>
              <a:t>shell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valence </a:t>
            </a:r>
            <a:r>
              <a:rPr lang="tr-TR" dirty="0" err="1" smtClean="0"/>
              <a:t>shell</a:t>
            </a:r>
            <a:r>
              <a:rPr lang="tr-TR" dirty="0" smtClean="0"/>
              <a:t>”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smtClean="0"/>
              <a:t>valence </a:t>
            </a:r>
            <a:r>
              <a:rPr lang="tr-TR" b="1" dirty="0" err="1" smtClean="0"/>
              <a:t>electrons</a:t>
            </a:r>
            <a:r>
              <a:rPr lang="tr-TR" dirty="0" smtClean="0"/>
              <a:t>.</a:t>
            </a:r>
          </a:p>
          <a:p>
            <a:r>
              <a:rPr lang="tr-TR" dirty="0" smtClean="0"/>
              <a:t>“</a:t>
            </a: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number of electrons </a:t>
            </a:r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valence </a:t>
            </a:r>
            <a:r>
              <a:rPr lang="tr-TR" dirty="0" err="1" smtClean="0"/>
              <a:t>shell</a:t>
            </a:r>
            <a:r>
              <a:rPr lang="tr-TR" dirty="0" smtClean="0"/>
              <a:t>” </a:t>
            </a:r>
            <a:r>
              <a:rPr lang="en-US" dirty="0" smtClean="0"/>
              <a:t>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en-US" b="1" dirty="0" smtClean="0"/>
              <a:t>valence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b="1" dirty="0"/>
          </a:p>
          <a:p>
            <a:r>
              <a:rPr lang="en-US" dirty="0"/>
              <a:t>The farther the valence shell is from the nucleus,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attraction the nucleus has on each </a:t>
            </a:r>
            <a:r>
              <a:rPr lang="en-US" dirty="0" smtClean="0"/>
              <a:t>valence</a:t>
            </a:r>
            <a:r>
              <a:rPr lang="tr-TR" dirty="0" smtClean="0"/>
              <a:t> </a:t>
            </a:r>
            <a:r>
              <a:rPr lang="en-US" dirty="0" smtClean="0"/>
              <a:t>electron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Thus </a:t>
            </a:r>
            <a:r>
              <a:rPr lang="en-US" dirty="0"/>
              <a:t>the potential for the atom to </a:t>
            </a:r>
            <a:r>
              <a:rPr lang="en-US" dirty="0" smtClean="0"/>
              <a:t>gain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lose electrons increases if the valence shell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full and is located far enough away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nucleus</a:t>
            </a:r>
            <a:r>
              <a:rPr lang="en-US" dirty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CONDUCTIVITY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Conductivity of an atom depends on </a:t>
            </a:r>
            <a:r>
              <a:rPr lang="en-US" dirty="0" smtClean="0"/>
              <a:t>its</a:t>
            </a:r>
            <a:r>
              <a:rPr lang="tr-TR" dirty="0" smtClean="0"/>
              <a:t>  v</a:t>
            </a:r>
            <a:r>
              <a:rPr lang="en-US" dirty="0" err="1" smtClean="0"/>
              <a:t>alence</a:t>
            </a:r>
            <a:r>
              <a:rPr lang="en-US" dirty="0" smtClean="0"/>
              <a:t> </a:t>
            </a:r>
            <a:r>
              <a:rPr lang="en-US" dirty="0"/>
              <a:t>band.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greater the number of </a:t>
            </a:r>
            <a:r>
              <a:rPr lang="en-US" dirty="0" smtClean="0"/>
              <a:t>electrons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valence shell, the less it </a:t>
            </a:r>
            <a:r>
              <a:rPr lang="en-US" dirty="0" smtClean="0"/>
              <a:t>conducts.</a:t>
            </a:r>
            <a:endParaRPr lang="tr-TR" dirty="0" smtClean="0"/>
          </a:p>
          <a:p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an atom having seven electrons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valence </a:t>
            </a:r>
            <a:r>
              <a:rPr lang="en-US" dirty="0"/>
              <a:t>shell is less conductive than an </a:t>
            </a:r>
            <a:r>
              <a:rPr lang="en-US" dirty="0" smtClean="0"/>
              <a:t>atom</a:t>
            </a:r>
            <a:r>
              <a:rPr lang="tr-T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three electrons in the valence shell.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CONDUCTORS - 1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Electrons in the valence shell can </a:t>
            </a:r>
            <a:r>
              <a:rPr lang="en-US" dirty="0" smtClean="0"/>
              <a:t>gain</a:t>
            </a:r>
            <a:r>
              <a:rPr lang="tr-TR" dirty="0" smtClean="0"/>
              <a:t> </a:t>
            </a:r>
            <a:r>
              <a:rPr lang="en-US" dirty="0" smtClean="0"/>
              <a:t>energy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If </a:t>
            </a:r>
            <a:r>
              <a:rPr lang="en-US" dirty="0"/>
              <a:t>these electrons gain enough </a:t>
            </a:r>
            <a:r>
              <a:rPr lang="en-US" dirty="0" smtClean="0"/>
              <a:t>energy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an external force, they can leave the </a:t>
            </a:r>
            <a:r>
              <a:rPr lang="en-US" dirty="0" smtClean="0"/>
              <a:t>atom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become free electrons, moving </a:t>
            </a:r>
            <a:r>
              <a:rPr lang="en-US" dirty="0" smtClean="0"/>
              <a:t>randomly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atom to atom. 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en-US" dirty="0" smtClean="0"/>
              <a:t>Materials </a:t>
            </a:r>
            <a:r>
              <a:rPr lang="en-US" dirty="0"/>
              <a:t>that contain a </a:t>
            </a:r>
            <a:r>
              <a:rPr lang="en-US" dirty="0" smtClean="0"/>
              <a:t>large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free </a:t>
            </a:r>
            <a:r>
              <a:rPr lang="en-US" dirty="0" smtClean="0"/>
              <a:t>electrons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are called </a:t>
            </a:r>
            <a:r>
              <a:rPr lang="en-US" b="1" dirty="0"/>
              <a:t>conductor</a:t>
            </a:r>
            <a:r>
              <a:rPr lang="en-US" dirty="0"/>
              <a:t>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CONDUCTORS - 2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600200"/>
            <a:ext cx="4114800" cy="4972072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en-US" dirty="0" smtClean="0"/>
              <a:t>compares the conductivity of various</a:t>
            </a:r>
            <a:r>
              <a:rPr lang="tr-TR" dirty="0" smtClean="0"/>
              <a:t> </a:t>
            </a:r>
            <a:r>
              <a:rPr lang="en-US" dirty="0" smtClean="0"/>
              <a:t>metals used as conductors. </a:t>
            </a:r>
            <a:endParaRPr lang="tr-TR" dirty="0" smtClean="0"/>
          </a:p>
          <a:p>
            <a:r>
              <a:rPr lang="en-US" dirty="0" smtClean="0"/>
              <a:t>On the chart, silver,</a:t>
            </a:r>
            <a:r>
              <a:rPr lang="tr-TR" dirty="0" smtClean="0"/>
              <a:t> </a:t>
            </a:r>
            <a:r>
              <a:rPr lang="en-US" dirty="0" smtClean="0"/>
              <a:t>copper, and gold have a valence of 1.</a:t>
            </a:r>
          </a:p>
          <a:p>
            <a:r>
              <a:rPr lang="en-US" dirty="0" smtClean="0"/>
              <a:t>However, silver is the best conductor because its</a:t>
            </a:r>
            <a:r>
              <a:rPr lang="tr-TR" dirty="0" smtClean="0"/>
              <a:t> </a:t>
            </a:r>
            <a:r>
              <a:rPr lang="en-US" dirty="0" smtClean="0"/>
              <a:t>free electron is more loosely bonded.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4071966" cy="29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9958" y="4214818"/>
            <a:ext cx="3186818" cy="253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INSULATORS - 1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Insulator</a:t>
            </a:r>
            <a:r>
              <a:rPr lang="en-US" dirty="0"/>
              <a:t>s, the opposite of conductors, </a:t>
            </a:r>
            <a:r>
              <a:rPr lang="en-US" dirty="0" smtClean="0"/>
              <a:t>prevent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flow of electricity. </a:t>
            </a:r>
            <a:endParaRPr lang="tr-TR" dirty="0" smtClean="0"/>
          </a:p>
          <a:p>
            <a:r>
              <a:rPr lang="en-US" dirty="0" smtClean="0"/>
              <a:t>Insulators </a:t>
            </a:r>
            <a:r>
              <a:rPr lang="en-US" dirty="0"/>
              <a:t>are stabilized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absorbing </a:t>
            </a:r>
            <a:r>
              <a:rPr lang="en-US" dirty="0"/>
              <a:t>valence electrons from other atoms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fill </a:t>
            </a:r>
            <a:r>
              <a:rPr lang="en-US" dirty="0"/>
              <a:t>their valence shells, thus eliminating free electrons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INSULATORS - 2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428736"/>
            <a:ext cx="4329114" cy="50435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Materials classified as insulators are compared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Mica is the best insulator</a:t>
            </a:r>
            <a:r>
              <a:rPr lang="tr-TR" dirty="0" smtClean="0"/>
              <a:t> </a:t>
            </a:r>
            <a:r>
              <a:rPr lang="en-US" dirty="0" smtClean="0"/>
              <a:t>because it has the fewest free electrons in its</a:t>
            </a:r>
            <a:r>
              <a:rPr lang="tr-TR" dirty="0" smtClean="0"/>
              <a:t> </a:t>
            </a:r>
            <a:r>
              <a:rPr lang="en-US" dirty="0" smtClean="0"/>
              <a:t>valence shell. </a:t>
            </a:r>
            <a:endParaRPr lang="tr-TR" dirty="0" smtClean="0"/>
          </a:p>
          <a:p>
            <a:r>
              <a:rPr lang="en-US" dirty="0" smtClean="0"/>
              <a:t>A perfect insulator will have atoms</a:t>
            </a:r>
            <a:r>
              <a:rPr lang="tr-TR" dirty="0" smtClean="0"/>
              <a:t> </a:t>
            </a:r>
            <a:r>
              <a:rPr lang="en-US" dirty="0" smtClean="0"/>
              <a:t>with full valence shells. This means it cannot gain</a:t>
            </a:r>
            <a:r>
              <a:rPr lang="tr-TR" dirty="0" smtClean="0"/>
              <a:t> </a:t>
            </a:r>
            <a:r>
              <a:rPr lang="tr-TR" dirty="0" err="1" smtClean="0"/>
              <a:t>electrons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943117"/>
            <a:ext cx="4305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SEMICONDUCTORS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Halfway between conductors and </a:t>
            </a:r>
            <a:r>
              <a:rPr lang="en-US" dirty="0" smtClean="0"/>
              <a:t>insulators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b="1" dirty="0"/>
              <a:t>semiconductor</a:t>
            </a:r>
            <a:r>
              <a:rPr lang="en-US" dirty="0"/>
              <a:t>s. </a:t>
            </a:r>
            <a:endParaRPr lang="tr-TR" dirty="0" smtClean="0"/>
          </a:p>
          <a:p>
            <a:r>
              <a:rPr lang="en-US" dirty="0" smtClean="0"/>
              <a:t>Semiconductors </a:t>
            </a:r>
            <a:r>
              <a:rPr lang="en-US" dirty="0"/>
              <a:t>are neither </a:t>
            </a:r>
            <a:r>
              <a:rPr lang="en-US" dirty="0" smtClean="0"/>
              <a:t>good</a:t>
            </a:r>
            <a:r>
              <a:rPr lang="tr-TR" dirty="0" smtClean="0"/>
              <a:t> </a:t>
            </a:r>
            <a:r>
              <a:rPr lang="en-US" dirty="0" smtClean="0"/>
              <a:t>conductors </a:t>
            </a:r>
            <a:r>
              <a:rPr lang="en-US" dirty="0"/>
              <a:t>nor good insulators but are </a:t>
            </a:r>
            <a:r>
              <a:rPr lang="en-US" dirty="0" smtClean="0"/>
              <a:t>important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they can be altered to function as </a:t>
            </a:r>
            <a:r>
              <a:rPr lang="en-US" dirty="0" smtClean="0"/>
              <a:t>conductors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insulators. </a:t>
            </a:r>
            <a:endParaRPr lang="tr-TR" dirty="0" smtClean="0"/>
          </a:p>
          <a:p>
            <a:r>
              <a:rPr lang="en-US" dirty="0" smtClean="0"/>
              <a:t>Silicon </a:t>
            </a:r>
            <a:r>
              <a:rPr lang="en-US" dirty="0"/>
              <a:t>and germanium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a </a:t>
            </a:r>
            <a:r>
              <a:rPr lang="tr-TR" dirty="0" err="1" smtClean="0"/>
              <a:t>quite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role in </a:t>
            </a:r>
            <a:r>
              <a:rPr lang="tr-TR" dirty="0" err="1" smtClean="0"/>
              <a:t>electronic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!...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MATTER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Matter </a:t>
            </a:r>
            <a:r>
              <a:rPr lang="en-US" dirty="0"/>
              <a:t>is anything that occupies space and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weight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It </a:t>
            </a:r>
            <a:r>
              <a:rPr lang="en-US" dirty="0"/>
              <a:t>may be found in any one of </a:t>
            </a:r>
            <a:r>
              <a:rPr lang="en-US" dirty="0" smtClean="0"/>
              <a:t>three</a:t>
            </a:r>
            <a:r>
              <a:rPr lang="tr-TR" dirty="0" smtClean="0"/>
              <a:t> </a:t>
            </a:r>
            <a:r>
              <a:rPr lang="en-US" dirty="0" smtClean="0"/>
              <a:t>states</a:t>
            </a:r>
            <a:r>
              <a:rPr lang="en-US" dirty="0"/>
              <a:t>: solid, liquid, or gas. </a:t>
            </a:r>
            <a:endParaRPr lang="tr-TR" dirty="0" smtClean="0"/>
          </a:p>
          <a:p>
            <a:r>
              <a:rPr lang="en-US" dirty="0" smtClean="0"/>
              <a:t>Examples </a:t>
            </a:r>
            <a:r>
              <a:rPr lang="en-US" dirty="0"/>
              <a:t>of </a:t>
            </a:r>
            <a:r>
              <a:rPr lang="en-US" dirty="0" smtClean="0"/>
              <a:t>matter</a:t>
            </a:r>
            <a:r>
              <a:rPr lang="tr-TR" dirty="0" smtClean="0"/>
              <a:t> </a:t>
            </a:r>
            <a:r>
              <a:rPr lang="en-US" dirty="0" smtClean="0"/>
              <a:t>include </a:t>
            </a:r>
            <a:r>
              <a:rPr lang="en-US" dirty="0"/>
              <a:t>the air we breathe, the water we </a:t>
            </a:r>
            <a:r>
              <a:rPr lang="en-US" dirty="0" smtClean="0"/>
              <a:t>drink,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clothing we wear, and ourselves. </a:t>
            </a:r>
            <a:endParaRPr lang="tr-TR" dirty="0" smtClean="0"/>
          </a:p>
          <a:p>
            <a:r>
              <a:rPr lang="en-US" dirty="0" smtClean="0"/>
              <a:t>Matter may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either an element or a compound.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IONS / IONIZATION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“</a:t>
            </a:r>
            <a:r>
              <a:rPr lang="en-US" dirty="0" smtClean="0"/>
              <a:t>An </a:t>
            </a:r>
            <a:r>
              <a:rPr lang="en-US" dirty="0"/>
              <a:t>atom that has the same number of </a:t>
            </a:r>
            <a:r>
              <a:rPr lang="en-US" dirty="0" smtClean="0"/>
              <a:t>electron</a:t>
            </a:r>
            <a:r>
              <a:rPr lang="tr-TR" dirty="0" smtClean="0"/>
              <a:t>s </a:t>
            </a:r>
            <a:r>
              <a:rPr lang="en-US" dirty="0" smtClean="0"/>
              <a:t>and protons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is said to be </a:t>
            </a:r>
            <a:r>
              <a:rPr lang="en-US" b="1" dirty="0"/>
              <a:t>electrically balanced</a:t>
            </a:r>
            <a:r>
              <a:rPr lang="en-US" dirty="0"/>
              <a:t>.</a:t>
            </a:r>
          </a:p>
          <a:p>
            <a:r>
              <a:rPr lang="tr-TR" dirty="0" smtClean="0"/>
              <a:t>“</a:t>
            </a:r>
            <a:r>
              <a:rPr lang="en-US" dirty="0" smtClean="0"/>
              <a:t>A </a:t>
            </a:r>
            <a:r>
              <a:rPr lang="en-US" dirty="0"/>
              <a:t>balanced atom that receives one or more </a:t>
            </a:r>
            <a:r>
              <a:rPr lang="en-US" dirty="0" smtClean="0"/>
              <a:t>electrons</a:t>
            </a:r>
            <a:r>
              <a:rPr lang="tr-TR" dirty="0" smtClean="0"/>
              <a:t>” </a:t>
            </a:r>
            <a:r>
              <a:rPr lang="en-US" dirty="0" smtClean="0"/>
              <a:t>is </a:t>
            </a:r>
            <a:r>
              <a:rPr lang="en-US" dirty="0"/>
              <a:t>no longer balanced. It is said to be </a:t>
            </a:r>
            <a:r>
              <a:rPr lang="en-US" dirty="0" smtClean="0"/>
              <a:t>negatively</a:t>
            </a:r>
            <a:r>
              <a:rPr lang="tr-TR" dirty="0" smtClean="0"/>
              <a:t> </a:t>
            </a:r>
            <a:r>
              <a:rPr lang="en-US" dirty="0" smtClean="0"/>
              <a:t>charged </a:t>
            </a:r>
            <a:r>
              <a:rPr lang="en-US" dirty="0"/>
              <a:t>and is called a </a:t>
            </a:r>
            <a:r>
              <a:rPr lang="en-US" b="1" dirty="0"/>
              <a:t>negative ion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b="1" dirty="0" smtClean="0"/>
          </a:p>
          <a:p>
            <a:r>
              <a:rPr lang="tr-TR" dirty="0" smtClean="0"/>
              <a:t>“</a:t>
            </a:r>
            <a:r>
              <a:rPr lang="en-US" dirty="0" smtClean="0"/>
              <a:t>A balanced</a:t>
            </a:r>
            <a:r>
              <a:rPr lang="tr-TR" dirty="0" smtClean="0"/>
              <a:t> </a:t>
            </a:r>
            <a:r>
              <a:rPr lang="en-US" dirty="0" smtClean="0"/>
              <a:t>atom </a:t>
            </a:r>
            <a:r>
              <a:rPr lang="en-US" dirty="0"/>
              <a:t>that loses one or more </a:t>
            </a:r>
            <a:r>
              <a:rPr lang="en-US" dirty="0" smtClean="0"/>
              <a:t>electrons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is said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positively charged and is called a </a:t>
            </a:r>
            <a:r>
              <a:rPr lang="en-US" b="1" dirty="0"/>
              <a:t>positive ion</a:t>
            </a:r>
            <a:r>
              <a:rPr lang="en-US" dirty="0"/>
              <a:t>.</a:t>
            </a:r>
          </a:p>
          <a:p>
            <a:r>
              <a:rPr lang="tr-TR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process of gaining or losing </a:t>
            </a:r>
            <a:r>
              <a:rPr lang="en-US" dirty="0" smtClean="0"/>
              <a:t>electrons</a:t>
            </a:r>
            <a:r>
              <a:rPr lang="tr-TR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b="1" dirty="0" smtClean="0"/>
              <a:t>ionization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b="1" dirty="0" smtClean="0"/>
          </a:p>
          <a:p>
            <a:r>
              <a:rPr lang="en-US" dirty="0" smtClean="0"/>
              <a:t>Ionization </a:t>
            </a:r>
            <a:r>
              <a:rPr lang="en-US" dirty="0"/>
              <a:t>is significant in current flow.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Homework</a:t>
            </a:r>
            <a:r>
              <a:rPr lang="tr-TR" b="1" dirty="0" smtClean="0">
                <a:solidFill>
                  <a:srgbClr val="0070C0"/>
                </a:solidFill>
              </a:rPr>
              <a:t> #1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Wearable</a:t>
            </a:r>
            <a:r>
              <a:rPr lang="tr-TR" dirty="0" smtClean="0"/>
              <a:t> </a:t>
            </a:r>
            <a:r>
              <a:rPr lang="tr-TR" dirty="0" err="1" smtClean="0"/>
              <a:t>electronic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quite</a:t>
            </a:r>
            <a:r>
              <a:rPr lang="tr-TR" dirty="0" smtClean="0"/>
              <a:t> popular </a:t>
            </a:r>
            <a:r>
              <a:rPr lang="tr-TR" dirty="0" err="1" smtClean="0"/>
              <a:t>nowadays</a:t>
            </a:r>
            <a:r>
              <a:rPr lang="tr-TR" dirty="0" smtClean="0"/>
              <a:t>;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hence</a:t>
            </a:r>
            <a:r>
              <a:rPr lang="tr-TR" dirty="0" smtClean="0"/>
              <a:t>, “</a:t>
            </a:r>
            <a:r>
              <a:rPr lang="tr-TR" dirty="0" err="1" smtClean="0"/>
              <a:t>wearable</a:t>
            </a:r>
            <a:r>
              <a:rPr lang="tr-TR" dirty="0" smtClean="0"/>
              <a:t> </a:t>
            </a:r>
            <a:r>
              <a:rPr lang="tr-TR" dirty="0" err="1" smtClean="0"/>
              <a:t>antenna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r>
              <a:rPr lang="tr-TR" dirty="0" smtClean="0"/>
              <a:t>” has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quite</a:t>
            </a:r>
            <a:r>
              <a:rPr lang="tr-TR" dirty="0" smtClean="0"/>
              <a:t> </a:t>
            </a:r>
            <a:r>
              <a:rPr lang="tr-TR" dirty="0" err="1" smtClean="0"/>
              <a:t>critical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Assume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r>
              <a:rPr lang="tr-TR" dirty="0" smtClean="0"/>
              <a:t> a </a:t>
            </a:r>
            <a:r>
              <a:rPr lang="tr-TR" dirty="0" err="1" smtClean="0"/>
              <a:t>wearable</a:t>
            </a:r>
            <a:r>
              <a:rPr lang="tr-TR" dirty="0" smtClean="0"/>
              <a:t> </a:t>
            </a:r>
            <a:r>
              <a:rPr lang="tr-TR" dirty="0" err="1" smtClean="0"/>
              <a:t>antenna</a:t>
            </a:r>
            <a:r>
              <a:rPr lang="tr-TR" dirty="0" smtClean="0"/>
              <a:t>;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an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conducting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r>
              <a:rPr lang="tr-TR" dirty="0" smtClean="0"/>
              <a:t> (</a:t>
            </a:r>
            <a:r>
              <a:rPr lang="tr-TR" dirty="0" err="1" smtClean="0"/>
              <a:t>conductivity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price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elasticity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density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endurance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oxidation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corrosion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toxicity</a:t>
            </a:r>
            <a:r>
              <a:rPr lang="tr-TR" dirty="0" smtClean="0"/>
              <a:t>; </a:t>
            </a:r>
            <a:r>
              <a:rPr lang="tr-TR" dirty="0" err="1" smtClean="0"/>
              <a:t>suitability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embedding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textile</a:t>
            </a:r>
            <a:r>
              <a:rPr lang="tr-TR" dirty="0" smtClean="0"/>
              <a:t>), </a:t>
            </a:r>
            <a:r>
              <a:rPr lang="tr-TR" dirty="0" err="1" smtClean="0"/>
              <a:t>choose</a:t>
            </a:r>
            <a:r>
              <a:rPr lang="tr-TR" dirty="0" smtClean="0"/>
              <a:t> an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conducting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r>
              <a:rPr lang="tr-TR" dirty="0" smtClean="0"/>
              <a:t>.</a:t>
            </a:r>
          </a:p>
          <a:p>
            <a:r>
              <a:rPr lang="tr-TR" dirty="0" smtClean="0"/>
              <a:t>Hint: </a:t>
            </a:r>
            <a:r>
              <a:rPr lang="tr-TR" dirty="0" err="1"/>
              <a:t>A</a:t>
            </a:r>
            <a:r>
              <a:rPr lang="tr-TR" dirty="0" err="1" smtClean="0"/>
              <a:t>lternatives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r>
              <a:rPr lang="tr-TR" dirty="0" err="1" smtClean="0"/>
              <a:t>platinum</a:t>
            </a:r>
            <a:r>
              <a:rPr lang="tr-TR" dirty="0" smtClean="0"/>
              <a:t>, </a:t>
            </a:r>
            <a:r>
              <a:rPr lang="tr-TR" dirty="0" err="1" smtClean="0"/>
              <a:t>gold</a:t>
            </a:r>
            <a:r>
              <a:rPr lang="tr-TR" dirty="0" smtClean="0"/>
              <a:t>, </a:t>
            </a:r>
            <a:r>
              <a:rPr lang="tr-TR" dirty="0" err="1" smtClean="0"/>
              <a:t>silver</a:t>
            </a:r>
            <a:r>
              <a:rPr lang="tr-TR" dirty="0" smtClean="0"/>
              <a:t>, </a:t>
            </a:r>
            <a:r>
              <a:rPr lang="tr-TR" dirty="0" err="1" smtClean="0"/>
              <a:t>copper</a:t>
            </a:r>
            <a:r>
              <a:rPr lang="tr-TR" dirty="0" smtClean="0"/>
              <a:t>, </a:t>
            </a:r>
            <a:r>
              <a:rPr lang="tr-TR" dirty="0" err="1" smtClean="0"/>
              <a:t>aluminum</a:t>
            </a:r>
            <a:r>
              <a:rPr lang="tr-TR" dirty="0" smtClean="0"/>
              <a:t>, </a:t>
            </a:r>
            <a:r>
              <a:rPr lang="tr-TR" dirty="0" err="1" smtClean="0"/>
              <a:t>chrome</a:t>
            </a:r>
            <a:r>
              <a:rPr lang="tr-TR" dirty="0" smtClean="0"/>
              <a:t>, </a:t>
            </a:r>
            <a:r>
              <a:rPr lang="tr-TR" dirty="0" err="1" smtClean="0"/>
              <a:t>nickel</a:t>
            </a:r>
            <a:r>
              <a:rPr lang="tr-TR" dirty="0" smtClean="0"/>
              <a:t>, </a:t>
            </a:r>
            <a:r>
              <a:rPr lang="tr-TR" dirty="0" err="1" smtClean="0"/>
              <a:t>carbon</a:t>
            </a:r>
            <a:r>
              <a:rPr lang="tr-TR" dirty="0" smtClean="0"/>
              <a:t> fiber, </a:t>
            </a:r>
            <a:r>
              <a:rPr lang="tr-TR" dirty="0" err="1" smtClean="0"/>
              <a:t>berilium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Scilab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r>
              <a:rPr lang="tr-TR" dirty="0" smtClean="0"/>
              <a:t> #2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Create</a:t>
            </a:r>
            <a:r>
              <a:rPr lang="tr-TR" dirty="0" smtClean="0"/>
              <a:t> a 3x3 </a:t>
            </a:r>
            <a:r>
              <a:rPr lang="tr-TR" dirty="0" err="1" smtClean="0"/>
              <a:t>matrix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Compute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inverse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transpose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determinant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rank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smtClean="0"/>
              <a:t>4x3 </a:t>
            </a:r>
            <a:r>
              <a:rPr lang="tr-TR" dirty="0" err="1" smtClean="0"/>
              <a:t>matrix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compute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inverse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transpose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determinant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rank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ELEMENT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element </a:t>
            </a:r>
            <a:r>
              <a:rPr lang="en-US" dirty="0"/>
              <a:t>is the basic building block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nature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It </a:t>
            </a:r>
            <a:r>
              <a:rPr lang="en-US" dirty="0"/>
              <a:t>is a substance that cannot be reduced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simpler substance by chemical means. </a:t>
            </a:r>
            <a:endParaRPr lang="tr-TR" dirty="0" smtClean="0"/>
          </a:p>
          <a:p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now over 100 known elements </a:t>
            </a:r>
            <a:r>
              <a:rPr lang="en-US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: </a:t>
            </a:r>
            <a:r>
              <a:rPr lang="tr-TR" dirty="0" err="1" smtClean="0"/>
              <a:t>Periodic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Examples of elements are gold, silver, copper,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PERIODIC TABLE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571612"/>
            <a:ext cx="9144000" cy="539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COMPOUND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chemical combination of two or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elements </a:t>
            </a:r>
            <a:r>
              <a:rPr lang="en-US" dirty="0"/>
              <a:t>is called a </a:t>
            </a:r>
            <a:r>
              <a:rPr lang="en-US" b="1" dirty="0" smtClean="0"/>
              <a:t>compound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compound </a:t>
            </a:r>
            <a:r>
              <a:rPr lang="en-US" dirty="0"/>
              <a:t>can be separated by chemical but </a:t>
            </a:r>
            <a:r>
              <a:rPr lang="en-US" dirty="0" smtClean="0"/>
              <a:t>not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physical means. </a:t>
            </a:r>
            <a:endParaRPr lang="tr-TR" dirty="0" smtClean="0"/>
          </a:p>
          <a:p>
            <a:r>
              <a:rPr lang="en-US" dirty="0" smtClean="0"/>
              <a:t>Examples </a:t>
            </a:r>
            <a:r>
              <a:rPr lang="en-US" dirty="0"/>
              <a:t>of compounds </a:t>
            </a:r>
            <a:r>
              <a:rPr lang="en-US" dirty="0" smtClean="0"/>
              <a:t>are</a:t>
            </a:r>
            <a:r>
              <a:rPr lang="tr-TR" dirty="0" smtClean="0"/>
              <a:t>: </a:t>
            </a:r>
          </a:p>
          <a:p>
            <a:pPr lvl="1"/>
            <a:r>
              <a:rPr lang="tr-TR" dirty="0" err="1" smtClean="0"/>
              <a:t>water</a:t>
            </a:r>
            <a:r>
              <a:rPr lang="tr-TR" dirty="0" smtClean="0"/>
              <a:t>, </a:t>
            </a:r>
            <a:r>
              <a:rPr lang="en-US" dirty="0" smtClean="0"/>
              <a:t>which </a:t>
            </a:r>
            <a:r>
              <a:rPr lang="en-US" dirty="0"/>
              <a:t>consists of hydrogen and </a:t>
            </a:r>
            <a:r>
              <a:rPr lang="en-US" dirty="0" smtClean="0"/>
              <a:t>oxygen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salt</a:t>
            </a:r>
            <a:r>
              <a:rPr lang="en-US" dirty="0"/>
              <a:t>, which consists of sodium and </a:t>
            </a:r>
            <a:r>
              <a:rPr lang="en-US" dirty="0" smtClean="0"/>
              <a:t>chlorine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MOLECULE AND ATOM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smallest part of the compound that </a:t>
            </a:r>
            <a:r>
              <a:rPr lang="en-US" dirty="0" smtClean="0"/>
              <a:t>still</a:t>
            </a:r>
            <a:r>
              <a:rPr lang="tr-TR" dirty="0" smtClean="0"/>
              <a:t> </a:t>
            </a:r>
            <a:r>
              <a:rPr lang="en-US" dirty="0" smtClean="0"/>
              <a:t>retains </a:t>
            </a:r>
            <a:r>
              <a:rPr lang="en-US" dirty="0"/>
              <a:t>the properties of the compound is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/>
              <a:t>molecule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A </a:t>
            </a:r>
            <a:r>
              <a:rPr lang="en-US" dirty="0"/>
              <a:t>molecule is the chemical </a:t>
            </a:r>
            <a:r>
              <a:rPr lang="en-US" dirty="0" smtClean="0"/>
              <a:t>combination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or more atoms. </a:t>
            </a:r>
            <a:endParaRPr lang="tr-TR" dirty="0" smtClean="0"/>
          </a:p>
          <a:p>
            <a:r>
              <a:rPr lang="en-US" dirty="0" smtClean="0"/>
              <a:t>An </a:t>
            </a:r>
            <a:r>
              <a:rPr lang="en-US" b="1" dirty="0"/>
              <a:t>atom </a:t>
            </a:r>
            <a:r>
              <a:rPr lang="en-US" dirty="0"/>
              <a:t>is the </a:t>
            </a:r>
            <a:r>
              <a:rPr lang="en-US" dirty="0" smtClean="0"/>
              <a:t>smallest</a:t>
            </a:r>
            <a:r>
              <a:rPr lang="tr-TR" dirty="0" smtClean="0"/>
              <a:t> </a:t>
            </a:r>
            <a:r>
              <a:rPr lang="en-US" dirty="0" smtClean="0"/>
              <a:t>particle </a:t>
            </a:r>
            <a:r>
              <a:rPr lang="en-US" dirty="0"/>
              <a:t>of an element that retains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characteristic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MIXTURE AND ALLOY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physical combination of elements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compounds </a:t>
            </a:r>
            <a:r>
              <a:rPr lang="en-US" dirty="0"/>
              <a:t>is called a </a:t>
            </a:r>
            <a:r>
              <a:rPr lang="en-US" b="1" dirty="0"/>
              <a:t>mixture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b="1" dirty="0" smtClean="0"/>
          </a:p>
          <a:p>
            <a:r>
              <a:rPr lang="en-US" dirty="0" smtClean="0"/>
              <a:t>Examples </a:t>
            </a:r>
            <a:r>
              <a:rPr lang="en-US" dirty="0"/>
              <a:t>of </a:t>
            </a:r>
            <a:r>
              <a:rPr lang="en-US" dirty="0" smtClean="0"/>
              <a:t>mixtures</a:t>
            </a:r>
            <a:r>
              <a:rPr lang="tr-TR" dirty="0" smtClean="0"/>
              <a:t> </a:t>
            </a:r>
            <a:r>
              <a:rPr lang="en-US" dirty="0" smtClean="0"/>
              <a:t>include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air</a:t>
            </a:r>
            <a:r>
              <a:rPr lang="en-US" dirty="0"/>
              <a:t>, which is made up of </a:t>
            </a:r>
            <a:r>
              <a:rPr lang="en-US" dirty="0" smtClean="0"/>
              <a:t>oxygen,</a:t>
            </a:r>
            <a:r>
              <a:rPr lang="tr-TR" dirty="0" smtClean="0"/>
              <a:t> </a:t>
            </a:r>
            <a:r>
              <a:rPr lang="en-US" dirty="0" smtClean="0"/>
              <a:t>nitrogen</a:t>
            </a:r>
            <a:r>
              <a:rPr lang="en-US" dirty="0"/>
              <a:t>, carbon dioxide, and other </a:t>
            </a:r>
            <a:r>
              <a:rPr lang="en-US" dirty="0" smtClean="0"/>
              <a:t>gases</a:t>
            </a:r>
            <a:endParaRPr lang="tr-TR" dirty="0" smtClean="0"/>
          </a:p>
          <a:p>
            <a:pPr lvl="1"/>
            <a:r>
              <a:rPr lang="en-US" dirty="0" smtClean="0"/>
              <a:t>salt </a:t>
            </a:r>
            <a:r>
              <a:rPr lang="en-US" dirty="0"/>
              <a:t>water, which consists of salt and water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The physical </a:t>
            </a:r>
            <a:r>
              <a:rPr lang="en-US" dirty="0" smtClean="0"/>
              <a:t>combination</a:t>
            </a:r>
            <a:r>
              <a:rPr lang="tr-TR" dirty="0" smtClean="0"/>
              <a:t> of:</a:t>
            </a:r>
          </a:p>
          <a:p>
            <a:pPr lvl="1"/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metals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endParaRPr lang="tr-TR" dirty="0" smtClean="0"/>
          </a:p>
          <a:p>
            <a:pPr lvl="1"/>
            <a:r>
              <a:rPr lang="tr-TR" dirty="0" smtClean="0"/>
              <a:t>a</a:t>
            </a:r>
            <a:r>
              <a:rPr lang="tr-TR" dirty="0" smtClean="0"/>
              <a:t> metal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endParaRPr lang="tr-TR" dirty="0" smtClean="0"/>
          </a:p>
          <a:p>
            <a:pPr lvl="1">
              <a:buNone/>
            </a:pPr>
            <a:r>
              <a:rPr lang="tr-TR" dirty="0" err="1" smtClean="0"/>
              <a:t>r</a:t>
            </a:r>
            <a:r>
              <a:rPr lang="tr-TR" dirty="0" err="1" smtClean="0"/>
              <a:t>etaining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of a metal is </a:t>
            </a:r>
            <a:r>
              <a:rPr lang="tr-TR" dirty="0" err="1" smtClean="0"/>
              <a:t>called</a:t>
            </a:r>
            <a:r>
              <a:rPr lang="tr-TR" dirty="0" smtClean="0"/>
              <a:t> an </a:t>
            </a:r>
            <a:r>
              <a:rPr lang="tr-TR" b="1" dirty="0" err="1" smtClean="0"/>
              <a:t>alloy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A CLOSER </a:t>
            </a:r>
            <a:r>
              <a:rPr lang="tr-TR" b="1" dirty="0" smtClean="0">
                <a:solidFill>
                  <a:srgbClr val="0070C0"/>
                </a:solidFill>
              </a:rPr>
              <a:t>LOOK AT ATOMS - 1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previously stated, an atom is the smallest </a:t>
            </a:r>
            <a:r>
              <a:rPr lang="en-US" dirty="0" smtClean="0"/>
              <a:t>particle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element. </a:t>
            </a:r>
            <a:endParaRPr lang="tr-TR" dirty="0" smtClean="0"/>
          </a:p>
          <a:p>
            <a:r>
              <a:rPr lang="en-US" dirty="0" smtClean="0"/>
              <a:t>Atoms </a:t>
            </a:r>
            <a:r>
              <a:rPr lang="en-US" dirty="0"/>
              <a:t>of different </a:t>
            </a:r>
            <a:r>
              <a:rPr lang="en-US" dirty="0" smtClean="0"/>
              <a:t>elements</a:t>
            </a:r>
            <a:r>
              <a:rPr lang="tr-TR" dirty="0" smtClean="0"/>
              <a:t> </a:t>
            </a:r>
            <a:r>
              <a:rPr lang="en-US" dirty="0" smtClean="0"/>
              <a:t>differ </a:t>
            </a:r>
            <a:r>
              <a:rPr lang="en-US" dirty="0"/>
              <a:t>from each other. If there are over </a:t>
            </a:r>
            <a:r>
              <a:rPr lang="en-US" dirty="0" smtClean="0"/>
              <a:t>100</a:t>
            </a:r>
            <a:r>
              <a:rPr lang="tr-TR" dirty="0" smtClean="0"/>
              <a:t> </a:t>
            </a:r>
            <a:r>
              <a:rPr lang="en-US" dirty="0" smtClean="0"/>
              <a:t>known </a:t>
            </a:r>
            <a:r>
              <a:rPr lang="en-US" dirty="0"/>
              <a:t>elements, then there are over 100 </a:t>
            </a:r>
            <a:r>
              <a:rPr lang="en-US" dirty="0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atoms</a:t>
            </a:r>
            <a:r>
              <a:rPr lang="tr-TR" dirty="0"/>
              <a:t>.</a:t>
            </a:r>
          </a:p>
          <a:p>
            <a:r>
              <a:rPr lang="en-US" dirty="0"/>
              <a:t>Every atom has a </a:t>
            </a:r>
            <a:r>
              <a:rPr lang="en-US" b="1" dirty="0"/>
              <a:t>nucleus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b="1" dirty="0" smtClean="0"/>
          </a:p>
          <a:p>
            <a:r>
              <a:rPr lang="en-US" dirty="0" smtClean="0"/>
              <a:t>The </a:t>
            </a:r>
            <a:r>
              <a:rPr lang="en-US" dirty="0"/>
              <a:t>nucleus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located </a:t>
            </a:r>
            <a:r>
              <a:rPr lang="en-US" dirty="0"/>
              <a:t>at the center of the atom.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 CLOSER LOOK AT ATOMS - 2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736"/>
            <a:ext cx="4329114" cy="5043510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nucleus</a:t>
            </a:r>
            <a:r>
              <a:rPr lang="tr-TR" dirty="0" smtClean="0"/>
              <a:t> </a:t>
            </a:r>
            <a:r>
              <a:rPr lang="en-US" dirty="0" smtClean="0"/>
              <a:t>contains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positively</a:t>
            </a:r>
            <a:r>
              <a:rPr lang="tr-TR" dirty="0" smtClean="0"/>
              <a:t> </a:t>
            </a:r>
            <a:r>
              <a:rPr lang="en-US" dirty="0" smtClean="0"/>
              <a:t>charged particles </a:t>
            </a:r>
            <a:r>
              <a:rPr lang="tr-TR" dirty="0" smtClean="0"/>
              <a:t>(</a:t>
            </a:r>
            <a:r>
              <a:rPr lang="en-US" dirty="0" smtClean="0"/>
              <a:t>called </a:t>
            </a:r>
            <a:r>
              <a:rPr lang="en-US" b="1" dirty="0" smtClean="0"/>
              <a:t>protons</a:t>
            </a:r>
            <a:r>
              <a:rPr lang="tr-TR" dirty="0" smtClean="0"/>
              <a:t>)</a:t>
            </a:r>
          </a:p>
          <a:p>
            <a:pPr lvl="1"/>
            <a:r>
              <a:rPr lang="en-US" dirty="0" smtClean="0"/>
              <a:t>uncharged particles </a:t>
            </a:r>
            <a:r>
              <a:rPr lang="tr-TR" dirty="0" smtClean="0"/>
              <a:t>(</a:t>
            </a:r>
            <a:r>
              <a:rPr lang="en-US" dirty="0" smtClean="0"/>
              <a:t>called </a:t>
            </a:r>
            <a:r>
              <a:rPr lang="en-US" b="1" dirty="0" smtClean="0"/>
              <a:t>neutrons</a:t>
            </a:r>
            <a:r>
              <a:rPr lang="tr-TR" dirty="0" smtClean="0"/>
              <a:t>)</a:t>
            </a:r>
            <a:r>
              <a:rPr lang="en-US" b="1" dirty="0" smtClean="0"/>
              <a:t> </a:t>
            </a:r>
            <a:endParaRPr lang="tr-TR" b="1" dirty="0"/>
          </a:p>
          <a:p>
            <a:r>
              <a:rPr lang="tr-TR" dirty="0"/>
              <a:t>N</a:t>
            </a:r>
            <a:r>
              <a:rPr lang="en-US" dirty="0" err="1" smtClean="0"/>
              <a:t>egatively</a:t>
            </a:r>
            <a:r>
              <a:rPr lang="tr-TR" dirty="0" smtClean="0"/>
              <a:t> </a:t>
            </a:r>
            <a:r>
              <a:rPr lang="en-US" dirty="0"/>
              <a:t>charged particles </a:t>
            </a:r>
            <a:r>
              <a:rPr lang="tr-TR" dirty="0" smtClean="0"/>
              <a:t>(</a:t>
            </a:r>
            <a:r>
              <a:rPr lang="en-US" dirty="0" smtClean="0"/>
              <a:t>called </a:t>
            </a:r>
            <a:r>
              <a:rPr lang="en-US" b="1" dirty="0" smtClean="0"/>
              <a:t>electrons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orbit around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nucleus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4381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Düz Ok Bağlayıcısı"/>
          <p:cNvCxnSpPr/>
          <p:nvPr/>
        </p:nvCxnSpPr>
        <p:spPr>
          <a:xfrm rot="5400000" flipH="1" flipV="1">
            <a:off x="5214942" y="4572008"/>
            <a:ext cx="1214446" cy="64294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4286248" y="550070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QUESTIONS: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 Do an atom </a:t>
            </a:r>
            <a:r>
              <a:rPr lang="tr-TR" dirty="0" err="1" smtClean="0">
                <a:solidFill>
                  <a:srgbClr val="FF0000"/>
                </a:solidFill>
              </a:rPr>
              <a:t>really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look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like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this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 </a:t>
            </a:r>
            <a:r>
              <a:rPr lang="tr-TR" dirty="0" err="1" smtClean="0">
                <a:solidFill>
                  <a:srgbClr val="FF0000"/>
                </a:solidFill>
              </a:rPr>
              <a:t>Have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ever </a:t>
            </a:r>
            <a:r>
              <a:rPr lang="tr-TR" dirty="0" err="1" smtClean="0">
                <a:solidFill>
                  <a:srgbClr val="FF0000"/>
                </a:solidFill>
              </a:rPr>
              <a:t>thought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about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relative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sizes</a:t>
            </a:r>
            <a:r>
              <a:rPr lang="tr-TR" dirty="0" smtClean="0">
                <a:solidFill>
                  <a:srgbClr val="FF0000"/>
                </a:solidFill>
              </a:rPr>
              <a:t> of </a:t>
            </a:r>
            <a:r>
              <a:rPr lang="tr-TR" dirty="0" err="1" smtClean="0">
                <a:solidFill>
                  <a:srgbClr val="FF0000"/>
                </a:solidFill>
              </a:rPr>
              <a:t>these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1255</Words>
  <Application>Microsoft Office PowerPoint</Application>
  <PresentationFormat>Ekran Gösterisi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MATTER, ELEMENTS, AND COMPOUNDS</vt:lpstr>
      <vt:lpstr>MATTER</vt:lpstr>
      <vt:lpstr>ELEMENT</vt:lpstr>
      <vt:lpstr>PERIODIC TABLE</vt:lpstr>
      <vt:lpstr>COMPOUND</vt:lpstr>
      <vt:lpstr>MOLECULE AND ATOM</vt:lpstr>
      <vt:lpstr>MIXTURE AND ALLOY</vt:lpstr>
      <vt:lpstr>A CLOSER LOOK AT ATOMS - 1</vt:lpstr>
      <vt:lpstr>A CLOSER LOOK AT ATOMS - 2</vt:lpstr>
      <vt:lpstr>A CLOSER LOOK AT ATOMS - 3</vt:lpstr>
      <vt:lpstr>A CLOSER LOOK AT ATOMS - 4</vt:lpstr>
      <vt:lpstr>A CLOSER LOOK AT ATOMS - 5</vt:lpstr>
      <vt:lpstr>VALENCE</vt:lpstr>
      <vt:lpstr>CONDUCTIVITY</vt:lpstr>
      <vt:lpstr>CONDUCTORS - 1</vt:lpstr>
      <vt:lpstr>CONDUCTORS - 2</vt:lpstr>
      <vt:lpstr>INSULATORS - 1</vt:lpstr>
      <vt:lpstr>INSULATORS - 2</vt:lpstr>
      <vt:lpstr>SEMICONDUCTORS</vt:lpstr>
      <vt:lpstr>IONS / IONIZATION</vt:lpstr>
      <vt:lpstr>Homework #1 </vt:lpstr>
      <vt:lpstr>Scilab Assignment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MATTER, ELEMENTS, AND COMPOUNDS</dc:title>
  <dc:creator>Egemen</dc:creator>
  <cp:lastModifiedBy>Egemen</cp:lastModifiedBy>
  <cp:revision>23</cp:revision>
  <dcterms:created xsi:type="dcterms:W3CDTF">2016-10-11T13:18:00Z</dcterms:created>
  <dcterms:modified xsi:type="dcterms:W3CDTF">2016-10-12T09:19:04Z</dcterms:modified>
</cp:coreProperties>
</file>