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D7BA-7350-4BBA-935E-F2B9E125551D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6FBB-CC34-4B95-A87C-F46D170DD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235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D7BA-7350-4BBA-935E-F2B9E125551D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6FBB-CC34-4B95-A87C-F46D170DD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381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D7BA-7350-4BBA-935E-F2B9E125551D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6FBB-CC34-4B95-A87C-F46D170DD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078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D7BA-7350-4BBA-935E-F2B9E125551D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6FBB-CC34-4B95-A87C-F46D170DD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900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D7BA-7350-4BBA-935E-F2B9E125551D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6FBB-CC34-4B95-A87C-F46D170DD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754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D7BA-7350-4BBA-935E-F2B9E125551D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6FBB-CC34-4B95-A87C-F46D170DD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388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D7BA-7350-4BBA-935E-F2B9E125551D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6FBB-CC34-4B95-A87C-F46D170DD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203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D7BA-7350-4BBA-935E-F2B9E125551D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6FBB-CC34-4B95-A87C-F46D170DD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537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D7BA-7350-4BBA-935E-F2B9E125551D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6FBB-CC34-4B95-A87C-F46D170DD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499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D7BA-7350-4BBA-935E-F2B9E125551D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6FBB-CC34-4B95-A87C-F46D170DD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216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D7BA-7350-4BBA-935E-F2B9E125551D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6FBB-CC34-4B95-A87C-F46D170DD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001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7D7BA-7350-4BBA-935E-F2B9E125551D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26FBB-CC34-4B95-A87C-F46D170DD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659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7030A0"/>
                </a:solidFill>
              </a:rPr>
              <a:t>BİLİMSEL ARAŞTIRMA YÖNTEMLERİ</a:t>
            </a:r>
            <a:r>
              <a:rPr lang="en-GB" b="1" dirty="0" smtClean="0">
                <a:solidFill>
                  <a:srgbClr val="7030A0"/>
                </a:solidFill>
              </a:rPr>
              <a:t/>
            </a:r>
            <a:br>
              <a:rPr lang="en-GB" b="1" dirty="0" smtClean="0">
                <a:solidFill>
                  <a:srgbClr val="7030A0"/>
                </a:solidFill>
              </a:rPr>
            </a:br>
            <a:r>
              <a:rPr lang="en-GB" b="1" dirty="0" smtClean="0">
                <a:solidFill>
                  <a:srgbClr val="7030A0"/>
                </a:solidFill>
              </a:rPr>
              <a:t/>
            </a:r>
            <a:br>
              <a:rPr lang="en-GB" b="1" dirty="0" smtClean="0">
                <a:solidFill>
                  <a:srgbClr val="7030A0"/>
                </a:solidFill>
              </a:rPr>
            </a:br>
            <a:r>
              <a:rPr lang="en-GB" b="1" dirty="0" smtClean="0">
                <a:solidFill>
                  <a:srgbClr val="7030A0"/>
                </a:solidFill>
              </a:rPr>
              <a:t>ÜNİTE 7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Dr.Ergül</a:t>
            </a:r>
            <a:r>
              <a:rPr lang="tr-TR" dirty="0" smtClean="0"/>
              <a:t> Demir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80928"/>
            <a:ext cx="231457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78092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044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2232248"/>
          </a:xfrm>
        </p:spPr>
        <p:txBody>
          <a:bodyPr>
            <a:noAutofit/>
          </a:bodyPr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ÖLÇME ARAÇLARININ PSİKOMETRİK ÖZELLİKLERİ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375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192" y="128588"/>
            <a:ext cx="2910808" cy="308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Ölçmede Hata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Her ölçmeye bir miktar hata karışır: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sz="4400" b="1" dirty="0" smtClean="0">
                <a:solidFill>
                  <a:srgbClr val="7030A0"/>
                </a:solidFill>
              </a:rPr>
              <a:t>X = T + E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Ölçme hatası; gözlenen değerlerle gerçek değerler arasındaki farkı ifade eder.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49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Hata Kaynakları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Gözlemci</a:t>
            </a:r>
          </a:p>
          <a:p>
            <a:r>
              <a:rPr lang="tr-TR" dirty="0" smtClean="0"/>
              <a:t>Ortam ve koşullar</a:t>
            </a:r>
          </a:p>
          <a:p>
            <a:r>
              <a:rPr lang="tr-TR" dirty="0" smtClean="0"/>
              <a:t>Gözlem birimleri</a:t>
            </a:r>
          </a:p>
          <a:p>
            <a:r>
              <a:rPr lang="tr-TR" dirty="0" smtClean="0"/>
              <a:t>Ölçme yöntemi</a:t>
            </a:r>
          </a:p>
          <a:p>
            <a:r>
              <a:rPr lang="tr-TR" dirty="0" smtClean="0"/>
              <a:t>Ölçme aracı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4</a:t>
            </a:fld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002" y="188640"/>
            <a:ext cx="4446494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285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Hata Türleri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i="1" u="sng" dirty="0" smtClean="0"/>
              <a:t>Sabit hata: </a:t>
            </a:r>
            <a:r>
              <a:rPr lang="tr-TR" dirty="0" smtClean="0"/>
              <a:t>Her bir gözlem birimine yönelik ölçmeye aynı miktarda karışan hata türüdür.</a:t>
            </a:r>
          </a:p>
          <a:p>
            <a:endParaRPr lang="tr-TR" dirty="0" smtClean="0"/>
          </a:p>
          <a:p>
            <a:r>
              <a:rPr lang="tr-TR" i="1" u="sng" dirty="0" smtClean="0"/>
              <a:t>Sistematik hata </a:t>
            </a:r>
            <a:r>
              <a:rPr lang="tr-TR" u="sng" dirty="0" smtClean="0"/>
              <a:t>(Yanlılık)</a:t>
            </a:r>
            <a:r>
              <a:rPr lang="tr-TR" i="1" u="sng" dirty="0" smtClean="0"/>
              <a:t>: </a:t>
            </a:r>
            <a:r>
              <a:rPr lang="tr-TR" dirty="0" smtClean="0"/>
              <a:t>Gözlem birimlerine yönelik ölçmelere farklı miktarlarda karışmakla birlikte belli bir sistematiği ve kuralı olan hata türüdür. </a:t>
            </a:r>
          </a:p>
          <a:p>
            <a:endParaRPr lang="tr-TR" dirty="0" smtClean="0"/>
          </a:p>
          <a:p>
            <a:r>
              <a:rPr lang="tr-TR" i="1" u="sng" dirty="0" smtClean="0"/>
              <a:t>Tesadüfî hata: </a:t>
            </a:r>
            <a:r>
              <a:rPr lang="tr-TR" dirty="0" smtClean="0"/>
              <a:t>Gözlem birimlerine yönelik ölçmelere farklı miktarlarda karışan, sistematik olmayan ve kaynağı belirlenemeyen hata türüdür.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542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Örnekler-1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Aşağıdaki örnek durumlarda ölçmeye karışan hata türlerini belirleyelim</a:t>
            </a:r>
            <a:r>
              <a:rPr lang="tr-TR" dirty="0" smtClean="0"/>
              <a:t>: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Bir cetvelin 0-20cm yerine 1-20cm olarak </a:t>
            </a:r>
            <a:r>
              <a:rPr lang="tr-TR" dirty="0" err="1"/>
              <a:t>bölmelendiği</a:t>
            </a:r>
            <a:r>
              <a:rPr lang="tr-TR" dirty="0"/>
              <a:t> durumda, bu cetvelle;</a:t>
            </a:r>
          </a:p>
          <a:p>
            <a:pPr lvl="1"/>
            <a:r>
              <a:rPr lang="tr-TR" dirty="0"/>
              <a:t>Tek kullanımla ölçülen uzunluklar</a:t>
            </a:r>
          </a:p>
          <a:p>
            <a:pPr lvl="1"/>
            <a:r>
              <a:rPr lang="tr-TR" dirty="0"/>
              <a:t>Birden fazla kullanımla ölçülen </a:t>
            </a:r>
            <a:r>
              <a:rPr lang="tr-TR" dirty="0" smtClean="0"/>
              <a:t>uzunluklar</a:t>
            </a:r>
          </a:p>
          <a:p>
            <a:pPr marL="457200" lvl="1" indent="0">
              <a:buNone/>
            </a:pPr>
            <a:endParaRPr lang="tr-TR" dirty="0"/>
          </a:p>
          <a:p>
            <a:r>
              <a:rPr lang="tr-TR" dirty="0"/>
              <a:t>Bir tartının %10 fazla </a:t>
            </a:r>
            <a:r>
              <a:rPr lang="tr-TR" dirty="0" smtClean="0"/>
              <a:t>tartması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069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Örnekler-2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Bir çoktan seçmeli testte yer alan 40 sorudan 2’sinin baskı hataları nedeniyle okunamıyor olması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Bir öğretmenin yazılı yoklama sonuçlarına 10 puan eklemesi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Bir öğretmenin yazılı yoklama sonuçlarını 20 puan ‘güzel yazı’ değerlendirmesini de dikkate alarak puanlaması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Bir öğretmenin yazılı yoklamaları, her bir öğrenci için tek tek ve sırayla puanlaması.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051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206</Words>
  <Application>Microsoft Office PowerPoint</Application>
  <PresentationFormat>Ekran Gösterisi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BİLİMSEL ARAŞTIRMA YÖNTEMLERİ  ÜNİTE 7</vt:lpstr>
      <vt:lpstr>ÖLÇME ARAÇLARININ PSİKOMETRİK ÖZELLİKLERİ</vt:lpstr>
      <vt:lpstr>Ölçmede Hata</vt:lpstr>
      <vt:lpstr>Hata Kaynakları</vt:lpstr>
      <vt:lpstr>Hata Türleri</vt:lpstr>
      <vt:lpstr>Örnekler-1</vt:lpstr>
      <vt:lpstr>Örnekler-2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BİLİMSEL ARAŞTIRMA YÖNTEMLERİ  ÜNİTE 7</dc:title>
  <dc:creator>Admin</dc:creator>
  <cp:lastModifiedBy>Admin</cp:lastModifiedBy>
  <cp:revision>2</cp:revision>
  <dcterms:created xsi:type="dcterms:W3CDTF">2017-02-13T12:39:13Z</dcterms:created>
  <dcterms:modified xsi:type="dcterms:W3CDTF">2017-02-13T12:44:25Z</dcterms:modified>
</cp:coreProperties>
</file>