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alier2015@outlook.com" initials="a" lastIdx="1" clrIdx="0">
    <p:extLst>
      <p:ext uri="{19B8F6BF-5375-455C-9EA6-DF929625EA0E}">
        <p15:presenceInfo xmlns:p15="http://schemas.microsoft.com/office/powerpoint/2012/main" userId="alialier2015@outlook.co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67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3-04T16:36:07.564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7B79723-5881-482A-9951-2EC5312BC800}" type="datetimeFigureOut">
              <a:rPr lang="tr-TR" smtClean="0"/>
              <a:t>12.6.2018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6E2305D-7E72-4D60-AB31-F946925134ED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48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79723-5881-482A-9951-2EC5312BC800}" type="datetimeFigureOut">
              <a:rPr lang="tr-TR" smtClean="0"/>
              <a:t>12.6.2018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305D-7E72-4D60-AB31-F946925134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0554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79723-5881-482A-9951-2EC5312BC800}" type="datetimeFigureOut">
              <a:rPr lang="tr-TR" smtClean="0"/>
              <a:t>12.6.2018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305D-7E72-4D60-AB31-F946925134ED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626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79723-5881-482A-9951-2EC5312BC800}" type="datetimeFigureOut">
              <a:rPr lang="tr-TR" smtClean="0"/>
              <a:t>12.6.2018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305D-7E72-4D60-AB31-F946925134ED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0380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79723-5881-482A-9951-2EC5312BC800}" type="datetimeFigureOut">
              <a:rPr lang="tr-TR" smtClean="0"/>
              <a:t>12.6.2018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305D-7E72-4D60-AB31-F946925134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4755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79723-5881-482A-9951-2EC5312BC800}" type="datetimeFigureOut">
              <a:rPr lang="tr-TR" smtClean="0"/>
              <a:t>12.6.2018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305D-7E72-4D60-AB31-F946925134ED}" type="slidenum">
              <a:rPr lang="tr-TR" smtClean="0"/>
              <a:t>‹#›</a:t>
            </a:fld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846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79723-5881-482A-9951-2EC5312BC800}" type="datetimeFigureOut">
              <a:rPr lang="tr-TR" smtClean="0"/>
              <a:t>12.6.2018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305D-7E72-4D60-AB31-F946925134ED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106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79723-5881-482A-9951-2EC5312BC800}" type="datetimeFigureOut">
              <a:rPr lang="tr-TR" smtClean="0"/>
              <a:t>12.6.2018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305D-7E72-4D60-AB31-F946925134ED}" type="slidenum">
              <a:rPr lang="tr-TR" smtClean="0"/>
              <a:t>‹#›</a:t>
            </a:fld>
            <a:endParaRPr lang="tr-T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128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79723-5881-482A-9951-2EC5312BC800}" type="datetimeFigureOut">
              <a:rPr lang="tr-TR" smtClean="0"/>
              <a:t>12.6.2018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305D-7E72-4D60-AB31-F946925134ED}" type="slidenum">
              <a:rPr lang="tr-TR" smtClean="0"/>
              <a:t>‹#›</a:t>
            </a:fld>
            <a:endParaRPr lang="tr-TR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9957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79723-5881-482A-9951-2EC5312BC800}" type="datetimeFigureOut">
              <a:rPr lang="tr-TR" smtClean="0"/>
              <a:t>12.6.2018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305D-7E72-4D60-AB31-F946925134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7909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79723-5881-482A-9951-2EC5312BC800}" type="datetimeFigureOut">
              <a:rPr lang="tr-TR" smtClean="0"/>
              <a:t>12.6.2018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305D-7E72-4D60-AB31-F946925134ED}" type="slidenum">
              <a:rPr lang="tr-TR" smtClean="0"/>
              <a:t>‹#›</a:t>
            </a:fld>
            <a:endParaRPr lang="tr-TR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804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79723-5881-482A-9951-2EC5312BC800}" type="datetimeFigureOut">
              <a:rPr lang="tr-TR" smtClean="0"/>
              <a:t>12.6.2018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305D-7E72-4D60-AB31-F946925134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491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79723-5881-482A-9951-2EC5312BC800}" type="datetimeFigureOut">
              <a:rPr lang="tr-TR" smtClean="0"/>
              <a:t>12.6.2018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305D-7E72-4D60-AB31-F946925134ED}" type="slidenum">
              <a:rPr lang="tr-TR" smtClean="0"/>
              <a:t>‹#›</a:t>
            </a:fld>
            <a:endParaRPr lang="tr-T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790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79723-5881-482A-9951-2EC5312BC800}" type="datetimeFigureOut">
              <a:rPr lang="tr-TR" smtClean="0"/>
              <a:t>12.6.2018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305D-7E72-4D60-AB31-F946925134ED}" type="slidenum">
              <a:rPr lang="tr-TR" smtClean="0"/>
              <a:t>‹#›</a:t>
            </a:fld>
            <a:endParaRPr lang="tr-T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696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79723-5881-482A-9951-2EC5312BC800}" type="datetimeFigureOut">
              <a:rPr lang="tr-TR" smtClean="0"/>
              <a:t>12.6.2018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305D-7E72-4D60-AB31-F946925134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1248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79723-5881-482A-9951-2EC5312BC800}" type="datetimeFigureOut">
              <a:rPr lang="tr-TR" smtClean="0"/>
              <a:t>12.6.2018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305D-7E72-4D60-AB31-F946925134ED}" type="slidenum">
              <a:rPr lang="tr-TR" smtClean="0"/>
              <a:t>‹#›</a:t>
            </a:fld>
            <a:endParaRPr lang="tr-T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193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79723-5881-482A-9951-2EC5312BC800}" type="datetimeFigureOut">
              <a:rPr lang="tr-TR" smtClean="0"/>
              <a:t>12.6.2018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305D-7E72-4D60-AB31-F946925134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5139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7B79723-5881-482A-9951-2EC5312BC800}" type="datetimeFigureOut">
              <a:rPr lang="tr-TR" smtClean="0"/>
              <a:t>12.6.2018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6E2305D-7E72-4D60-AB31-F946925134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6280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f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5004"/>
            <a:ext cx="10877798" cy="646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837" y="2216727"/>
            <a:ext cx="3658003" cy="390618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58" y="460232"/>
            <a:ext cx="3542423" cy="444180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381" y="1357584"/>
            <a:ext cx="3834457" cy="382401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 rot="587377">
            <a:off x="8007927" y="609600"/>
            <a:ext cx="3241964" cy="151014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chemeClr val="tx1"/>
                </a:solidFill>
              </a:rPr>
              <a:t>1940-1950 AYAKKABI MODASI</a:t>
            </a:r>
            <a:endParaRPr lang="tr-TR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78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13" y="3158836"/>
            <a:ext cx="6995581" cy="3222914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13" y="476250"/>
            <a:ext cx="6995584" cy="268258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596" y="476250"/>
            <a:ext cx="4238625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8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5" y="498764"/>
            <a:ext cx="5444835" cy="586739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91" y="498764"/>
            <a:ext cx="5791200" cy="585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5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3" y="0"/>
            <a:ext cx="6026727" cy="6858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165272" cy="6858000"/>
          </a:xfrm>
          <a:prstGeom prst="rect">
            <a:avLst/>
          </a:prstGeom>
        </p:spPr>
      </p:pic>
      <p:sp>
        <p:nvSpPr>
          <p:cNvPr id="7" name="Yuvarlatılmış Dikdörtgen 6"/>
          <p:cNvSpPr/>
          <p:nvPr/>
        </p:nvSpPr>
        <p:spPr>
          <a:xfrm>
            <a:off x="4918364" y="5140036"/>
            <a:ext cx="2493818" cy="17179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chemeClr val="tx1"/>
                </a:solidFill>
              </a:rPr>
              <a:t>1940-1950</a:t>
            </a:r>
          </a:p>
          <a:p>
            <a:pPr algn="ctr"/>
            <a:r>
              <a:rPr lang="tr-TR" sz="2400" b="1" dirty="0" smtClean="0">
                <a:solidFill>
                  <a:schemeClr val="tx1"/>
                </a:solidFill>
              </a:rPr>
              <a:t>MAYO MODASI</a:t>
            </a:r>
            <a:endParaRPr lang="tr-TR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27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0836" y="0"/>
            <a:ext cx="6345381" cy="6858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5" y="-41564"/>
            <a:ext cx="5957455" cy="689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982" y="0"/>
            <a:ext cx="6761017" cy="695498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30983" cy="6954982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 rot="725286">
            <a:off x="9337964" y="138545"/>
            <a:ext cx="2854035" cy="11083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smtClean="0">
                <a:solidFill>
                  <a:schemeClr val="bg1"/>
                </a:solidFill>
              </a:rPr>
              <a:t>1940-1950 GİYİM MODASI</a:t>
            </a:r>
            <a:endParaRPr lang="tr-T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73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18" y="19050"/>
            <a:ext cx="6040582" cy="68199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66675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6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63025" cy="6858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024" y="0"/>
            <a:ext cx="6428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3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98" y="1"/>
            <a:ext cx="6939701" cy="6858000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52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0"/>
            <a:ext cx="5524500" cy="6858274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67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1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1" y="789709"/>
            <a:ext cx="9601196" cy="5086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dirty="0" smtClean="0">
                <a:solidFill>
                  <a:srgbClr val="FF0000"/>
                </a:solidFill>
              </a:rPr>
              <a:t>1940-1950 MODASI</a:t>
            </a:r>
          </a:p>
          <a:p>
            <a:pPr marL="0" indent="0" algn="just">
              <a:buNone/>
            </a:pPr>
            <a:r>
              <a:rPr lang="tr-TR" dirty="0" smtClean="0"/>
              <a:t>40’lı </a:t>
            </a:r>
            <a:r>
              <a:rPr lang="tr-TR" dirty="0"/>
              <a:t>yılların ilk yarısında savaşın etkisi kadınlar üzerinde askeri </a:t>
            </a:r>
            <a:r>
              <a:rPr lang="tr-TR" dirty="0" smtClean="0"/>
              <a:t>kıyafetleri andıran </a:t>
            </a:r>
            <a:r>
              <a:rPr lang="tr-TR" dirty="0"/>
              <a:t>giysilerle görülmektedir. Savaş dönemi öncesi zarafet ve ince kadın </a:t>
            </a:r>
            <a:r>
              <a:rPr lang="tr-TR" dirty="0" smtClean="0"/>
              <a:t>siluetleri yerini </a:t>
            </a:r>
            <a:r>
              <a:rPr lang="tr-TR" dirty="0"/>
              <a:t>sert, mücadeleci kadın siluetlerine </a:t>
            </a:r>
            <a:r>
              <a:rPr lang="tr-TR" dirty="0" smtClean="0"/>
              <a:t>bırakmıştır. </a:t>
            </a:r>
            <a:r>
              <a:rPr lang="tr-TR" dirty="0" err="1" smtClean="0"/>
              <a:t>II.Dünya</a:t>
            </a:r>
            <a:r>
              <a:rPr lang="tr-TR" dirty="0" smtClean="0"/>
              <a:t> </a:t>
            </a:r>
            <a:r>
              <a:rPr lang="tr-TR" dirty="0"/>
              <a:t>Savaş’ı döneminde modanın merkezi Paris ‘de bir zanaatı </a:t>
            </a:r>
            <a:r>
              <a:rPr lang="tr-TR" dirty="0" smtClean="0"/>
              <a:t>korumak ve </a:t>
            </a:r>
            <a:r>
              <a:rPr lang="tr-TR" dirty="0"/>
              <a:t>yaşatmak adına dikiş inatla özünü savunmaya çalışıyordu. 1939–1945 </a:t>
            </a:r>
            <a:r>
              <a:rPr lang="tr-TR" dirty="0" smtClean="0"/>
              <a:t>yılları arasında </a:t>
            </a:r>
            <a:r>
              <a:rPr lang="tr-TR" dirty="0"/>
              <a:t>dikiş atölyelerinin pek çoğu faaliyetine son vermek zorunda kalmıştır. </a:t>
            </a:r>
            <a:r>
              <a:rPr lang="tr-TR" dirty="0" smtClean="0"/>
              <a:t>Aynı dönemde </a:t>
            </a:r>
            <a:r>
              <a:rPr lang="tr-TR" dirty="0"/>
              <a:t>İngiltere’de Ticaret Bakanlığının desteği ile kurulan “</a:t>
            </a:r>
            <a:r>
              <a:rPr lang="tr-TR" dirty="0" err="1"/>
              <a:t>Fashion</a:t>
            </a:r>
            <a:r>
              <a:rPr lang="tr-TR" dirty="0"/>
              <a:t> </a:t>
            </a:r>
            <a:r>
              <a:rPr lang="tr-TR" dirty="0" err="1"/>
              <a:t>group</a:t>
            </a:r>
            <a:r>
              <a:rPr lang="tr-TR" dirty="0"/>
              <a:t> </a:t>
            </a:r>
            <a:r>
              <a:rPr lang="tr-TR" dirty="0" smtClean="0"/>
              <a:t>of Great </a:t>
            </a:r>
            <a:r>
              <a:rPr lang="tr-TR" dirty="0"/>
              <a:t>Britain “ (Büyük Britanya Moda Grubu) kısıtlamalara rağmen, toplumun şık </a:t>
            </a:r>
            <a:r>
              <a:rPr lang="tr-TR" dirty="0" smtClean="0"/>
              <a:t>ve zevkli </a:t>
            </a:r>
            <a:r>
              <a:rPr lang="tr-TR" dirty="0"/>
              <a:t>giyiminden vazgeçmemesi için, seri üretime hız verdi. </a:t>
            </a:r>
            <a:r>
              <a:rPr lang="tr-TR" dirty="0" err="1" smtClean="0"/>
              <a:t>Molyneux</a:t>
            </a:r>
            <a:r>
              <a:rPr lang="tr-TR" dirty="0" smtClean="0"/>
              <a:t> yönetiminde</a:t>
            </a:r>
            <a:r>
              <a:rPr lang="tr-TR" dirty="0"/>
              <a:t>; </a:t>
            </a:r>
            <a:r>
              <a:rPr lang="tr-TR" dirty="0" err="1"/>
              <a:t>Amies</a:t>
            </a:r>
            <a:r>
              <a:rPr lang="tr-TR" dirty="0"/>
              <a:t>. </a:t>
            </a:r>
            <a:r>
              <a:rPr lang="tr-TR" dirty="0" err="1"/>
              <a:t>Hartnell</a:t>
            </a:r>
            <a:r>
              <a:rPr lang="tr-TR" dirty="0"/>
              <a:t>, Morton ve </a:t>
            </a:r>
            <a:r>
              <a:rPr lang="tr-TR" dirty="0" err="1"/>
              <a:t>Stiebel</a:t>
            </a:r>
            <a:r>
              <a:rPr lang="tr-TR" dirty="0"/>
              <a:t>, ABD’li bayanlar </a:t>
            </a:r>
            <a:r>
              <a:rPr lang="tr-TR" dirty="0" smtClean="0"/>
              <a:t>tarafından çok beğenilen </a:t>
            </a:r>
            <a:r>
              <a:rPr lang="tr-TR" dirty="0" err="1"/>
              <a:t>Victory</a:t>
            </a:r>
            <a:r>
              <a:rPr lang="tr-TR" dirty="0"/>
              <a:t> </a:t>
            </a:r>
            <a:r>
              <a:rPr lang="tr-TR" dirty="0" err="1"/>
              <a:t>Suit</a:t>
            </a:r>
            <a:r>
              <a:rPr lang="tr-TR" dirty="0"/>
              <a:t> de dahil olmak üzere oldukça kullanışlı giysi </a:t>
            </a:r>
            <a:r>
              <a:rPr lang="tr-TR" dirty="0" smtClean="0"/>
              <a:t>modelleri ürettiler.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8206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43600" cy="6858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0"/>
            <a:ext cx="624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1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64" y="0"/>
            <a:ext cx="5902036" cy="6858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67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9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61" y="0"/>
            <a:ext cx="5529539" cy="6858000"/>
          </a:xfr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6675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4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27" y="-31750"/>
            <a:ext cx="6165273" cy="6889750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26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2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875" y="0"/>
            <a:ext cx="6179126" cy="6858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2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9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8500" cy="6858000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500" y="0"/>
            <a:ext cx="617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8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6012874" cy="6858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873" y="0"/>
            <a:ext cx="6179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3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373" y="0"/>
            <a:ext cx="4800600" cy="6858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572" y="0"/>
            <a:ext cx="4800600" cy="6858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318" y="0"/>
            <a:ext cx="4284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2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063" y="0"/>
            <a:ext cx="4800600" cy="6858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91050" cy="6858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3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3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9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17418" y="637309"/>
            <a:ext cx="10668000" cy="56526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dirty="0"/>
              <a:t>İkinci dünya savaşı sürerken, </a:t>
            </a:r>
            <a:r>
              <a:rPr lang="tr-TR" dirty="0" err="1"/>
              <a:t>Vera</a:t>
            </a:r>
            <a:r>
              <a:rPr lang="tr-TR" dirty="0"/>
              <a:t> </a:t>
            </a:r>
            <a:r>
              <a:rPr lang="tr-TR" dirty="0" err="1"/>
              <a:t>Maxwell</a:t>
            </a:r>
            <a:r>
              <a:rPr lang="tr-TR" dirty="0"/>
              <a:t> kesim koordinatlarını ve </a:t>
            </a:r>
            <a:r>
              <a:rPr lang="tr-TR" dirty="0" smtClean="0"/>
              <a:t>basit malzemeleri </a:t>
            </a:r>
            <a:r>
              <a:rPr lang="tr-TR" dirty="0"/>
              <a:t>ön plana çıkardı. Bunlar yokluk döneminde kadınların yeni </a:t>
            </a:r>
            <a:r>
              <a:rPr lang="tr-TR" dirty="0" smtClean="0"/>
              <a:t>elbise ihtiyaçlarını </a:t>
            </a:r>
            <a:r>
              <a:rPr lang="tr-TR" dirty="0"/>
              <a:t>da karşılıyordu. Bu durum erkeklerin iş elbiselerini de yeniden </a:t>
            </a:r>
            <a:r>
              <a:rPr lang="tr-TR" dirty="0" smtClean="0"/>
              <a:t>47 düzenledi</a:t>
            </a:r>
            <a:r>
              <a:rPr lang="tr-TR" dirty="0"/>
              <a:t>. 1944’de </a:t>
            </a:r>
            <a:r>
              <a:rPr lang="tr-TR" dirty="0" err="1"/>
              <a:t>Bonnie</a:t>
            </a:r>
            <a:r>
              <a:rPr lang="tr-TR" dirty="0"/>
              <a:t> </a:t>
            </a:r>
            <a:r>
              <a:rPr lang="tr-TR" dirty="0" err="1"/>
              <a:t>Cashin</a:t>
            </a:r>
            <a:r>
              <a:rPr lang="tr-TR" dirty="0"/>
              <a:t> botu, bir moda aksesuarına dönüştürdü </a:t>
            </a:r>
            <a:r>
              <a:rPr lang="tr-TR" dirty="0" smtClean="0"/>
              <a:t>ve ustalığın</a:t>
            </a:r>
            <a:r>
              <a:rPr lang="tr-TR" dirty="0"/>
              <a:t>, fantezinin birleştiği bir spor giysi üzerinde </a:t>
            </a:r>
            <a:r>
              <a:rPr lang="tr-TR" dirty="0" smtClean="0"/>
              <a:t>uzmanlaştı. </a:t>
            </a:r>
            <a:r>
              <a:rPr lang="tr-TR" dirty="0" err="1" smtClean="0"/>
              <a:t>Houte</a:t>
            </a:r>
            <a:r>
              <a:rPr lang="tr-TR" dirty="0" smtClean="0"/>
              <a:t> </a:t>
            </a:r>
            <a:r>
              <a:rPr lang="tr-TR" dirty="0" err="1"/>
              <a:t>Couture</a:t>
            </a:r>
            <a:r>
              <a:rPr lang="tr-TR" dirty="0"/>
              <a:t> yerini hazır giyime bırakmıştır. Ekonomik ve </a:t>
            </a:r>
            <a:r>
              <a:rPr lang="tr-TR" dirty="0" smtClean="0"/>
              <a:t>ihtiyaçlara hemen </a:t>
            </a:r>
            <a:r>
              <a:rPr lang="tr-TR" dirty="0"/>
              <a:t>karşılık vermesi amacıyla üretilen hazır giyim, üreticilerini harekete </a:t>
            </a:r>
            <a:r>
              <a:rPr lang="tr-TR" dirty="0" smtClean="0"/>
              <a:t>geçirdi. Bu </a:t>
            </a:r>
            <a:r>
              <a:rPr lang="tr-TR" dirty="0"/>
              <a:t>dönemde hem işte hem de eğlencede giyilebilecek hazır elbiseler tasarlanmış </a:t>
            </a:r>
            <a:r>
              <a:rPr lang="tr-TR" dirty="0" smtClean="0"/>
              <a:t>ve üretilmiştir . 1940 </a:t>
            </a:r>
            <a:r>
              <a:rPr lang="tr-TR" dirty="0"/>
              <a:t>yılından,1947’de ortaya çıkan New </a:t>
            </a:r>
            <a:r>
              <a:rPr lang="tr-TR" dirty="0" err="1"/>
              <a:t>Look</a:t>
            </a:r>
            <a:r>
              <a:rPr lang="tr-TR" dirty="0"/>
              <a:t> akımına kadar, savaşın </a:t>
            </a:r>
            <a:r>
              <a:rPr lang="tr-TR" dirty="0" smtClean="0"/>
              <a:t>hüküm sürdüğü </a:t>
            </a:r>
            <a:r>
              <a:rPr lang="tr-TR" dirty="0"/>
              <a:t>dönemde kadın giysi formları aşağıda </a:t>
            </a:r>
            <a:r>
              <a:rPr lang="tr-TR" dirty="0" smtClean="0"/>
              <a:t>açıklanmaktadır. Etekler </a:t>
            </a:r>
            <a:r>
              <a:rPr lang="tr-TR" dirty="0"/>
              <a:t>savaş öncesi belirlenen standart kısalıktadır, etek boyu </a:t>
            </a:r>
            <a:r>
              <a:rPr lang="tr-TR" dirty="0" smtClean="0"/>
              <a:t>dizin altındadır</a:t>
            </a:r>
            <a:r>
              <a:rPr lang="tr-TR" dirty="0"/>
              <a:t>. En çok kullanılan etek formu dar kesimli ve pililidir. Pens </a:t>
            </a:r>
            <a:r>
              <a:rPr lang="tr-TR" dirty="0" smtClean="0"/>
              <a:t>veya büzgülerle </a:t>
            </a:r>
            <a:r>
              <a:rPr lang="tr-TR" dirty="0"/>
              <a:t>bele </a:t>
            </a:r>
            <a:r>
              <a:rPr lang="tr-TR" dirty="0" smtClean="0"/>
              <a:t>oturtulmuştur. </a:t>
            </a:r>
            <a:r>
              <a:rPr lang="tr-TR" dirty="0"/>
              <a:t>Uzun </a:t>
            </a:r>
            <a:r>
              <a:rPr lang="tr-TR" dirty="0" smtClean="0"/>
              <a:t>tunik bluzlar </a:t>
            </a:r>
            <a:r>
              <a:rPr lang="tr-TR" dirty="0"/>
              <a:t>üzerinde ince kemer kullanılmaktadır. Omuzlar dik ve </a:t>
            </a:r>
            <a:r>
              <a:rPr lang="tr-TR" dirty="0" smtClean="0"/>
              <a:t>köşelidir. </a:t>
            </a:r>
            <a:r>
              <a:rPr lang="tr-TR" dirty="0"/>
              <a:t>İnce keten, organze, beyaz saten ve özel desenli ipek </a:t>
            </a:r>
            <a:r>
              <a:rPr lang="tr-TR" dirty="0" smtClean="0"/>
              <a:t>gömlekler gece </a:t>
            </a:r>
            <a:r>
              <a:rPr lang="tr-TR" dirty="0"/>
              <a:t>yemekleri için gerçek birer zarafetin simgelemişlerdir</a:t>
            </a:r>
          </a:p>
        </p:txBody>
      </p:sp>
    </p:spTree>
    <p:extLst>
      <p:ext uri="{BB962C8B-B14F-4D97-AF65-F5344CB8AC3E}">
        <p14:creationId xmlns:p14="http://schemas.microsoft.com/office/powerpoint/2010/main" val="253881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3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6428510" cy="6858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509" y="0"/>
            <a:ext cx="5763491" cy="694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1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6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5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17418" y="581891"/>
            <a:ext cx="10079179" cy="566650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tr-TR" dirty="0"/>
              <a:t>Elbise, dönemde sıkça kullanılmaktadır. Vatka kullanılarak </a:t>
            </a:r>
            <a:r>
              <a:rPr lang="tr-TR" dirty="0" smtClean="0"/>
              <a:t>dikleştirilmiş omuzlar</a:t>
            </a:r>
            <a:r>
              <a:rPr lang="tr-TR" dirty="0"/>
              <a:t>, diz altına kadar inen boyları ve ince kemerlerin yanı sıra </a:t>
            </a:r>
            <a:r>
              <a:rPr lang="tr-TR" dirty="0" smtClean="0"/>
              <a:t>çeşitli fonksiyonellik </a:t>
            </a:r>
            <a:r>
              <a:rPr lang="tr-TR" dirty="0"/>
              <a:t>katılarak gündüz evde giyilmenin yanı sıra özel toplantılarda </a:t>
            </a:r>
            <a:r>
              <a:rPr lang="tr-TR" dirty="0" smtClean="0"/>
              <a:t>da kullanılmıştır. Bu </a:t>
            </a:r>
            <a:r>
              <a:rPr lang="tr-TR" dirty="0"/>
              <a:t>yıllarda üniforma tipi hem işte hem de eğlencede </a:t>
            </a:r>
            <a:r>
              <a:rPr lang="tr-TR" dirty="0" smtClean="0"/>
              <a:t>giyilebilecek hazır </a:t>
            </a:r>
            <a:r>
              <a:rPr lang="tr-TR" dirty="0"/>
              <a:t>elbiseler </a:t>
            </a:r>
            <a:r>
              <a:rPr lang="tr-TR" dirty="0" smtClean="0"/>
              <a:t>tasarlanmıştır. </a:t>
            </a:r>
            <a:r>
              <a:rPr lang="tr-TR" dirty="0"/>
              <a:t>Ceketler, üniforma </a:t>
            </a:r>
            <a:r>
              <a:rPr lang="tr-TR" dirty="0" smtClean="0"/>
              <a:t>tarzındadır. Genel </a:t>
            </a:r>
            <a:r>
              <a:rPr lang="tr-TR" dirty="0"/>
              <a:t>özellikleri geniş omuzlar, kruvaze kapama, yandan cepli </a:t>
            </a:r>
            <a:r>
              <a:rPr lang="tr-TR" dirty="0" smtClean="0"/>
              <a:t>modeller tasarlanmaktadır. </a:t>
            </a:r>
            <a:r>
              <a:rPr lang="tr-TR" dirty="0" err="1" smtClean="0"/>
              <a:t>Dior’un</a:t>
            </a:r>
            <a:r>
              <a:rPr lang="tr-TR" dirty="0" smtClean="0"/>
              <a:t> </a:t>
            </a:r>
            <a:r>
              <a:rPr lang="tr-TR" dirty="0"/>
              <a:t>New </a:t>
            </a:r>
            <a:r>
              <a:rPr lang="tr-TR" dirty="0" err="1"/>
              <a:t>Look</a:t>
            </a:r>
            <a:r>
              <a:rPr lang="tr-TR" dirty="0"/>
              <a:t> akımı 1940’lı yılların ikinci yarısında modaya yeni </a:t>
            </a:r>
            <a:r>
              <a:rPr lang="tr-TR" dirty="0" smtClean="0"/>
              <a:t>bir yön </a:t>
            </a:r>
            <a:r>
              <a:rPr lang="tr-TR" dirty="0"/>
              <a:t>vermektedir. Asker imajı altında kaybolan kadınsı duyguların </a:t>
            </a:r>
            <a:r>
              <a:rPr lang="tr-TR" dirty="0" smtClean="0"/>
              <a:t>yeniden canlanmasına </a:t>
            </a:r>
            <a:r>
              <a:rPr lang="tr-TR" dirty="0"/>
              <a:t>yol </a:t>
            </a:r>
            <a:r>
              <a:rPr lang="tr-TR" dirty="0" smtClean="0"/>
              <a:t>açmıştır. Bir </a:t>
            </a:r>
            <a:r>
              <a:rPr lang="tr-TR" dirty="0"/>
              <a:t>kum saati siluetinin kadınların bilinçlerine sağlam bir </a:t>
            </a:r>
            <a:r>
              <a:rPr lang="tr-TR" dirty="0" smtClean="0"/>
              <a:t>şekilde yerleşmesiyle </a:t>
            </a:r>
            <a:r>
              <a:rPr lang="tr-TR" dirty="0"/>
              <a:t>birlikte, moda yeni bir deneysel döneme girmiş oldu. </a:t>
            </a:r>
            <a:r>
              <a:rPr lang="tr-TR" dirty="0" err="1"/>
              <a:t>Dior</a:t>
            </a:r>
            <a:r>
              <a:rPr lang="tr-TR" dirty="0"/>
              <a:t> kadınlık </a:t>
            </a:r>
            <a:r>
              <a:rPr lang="tr-TR" dirty="0" smtClean="0"/>
              <a:t>48 idealine </a:t>
            </a:r>
            <a:r>
              <a:rPr lang="tr-TR" dirty="0"/>
              <a:t>uygun bir tarz yaratmıştı. Çok ince bellerin, belde toplanan uzun </a:t>
            </a:r>
            <a:r>
              <a:rPr lang="tr-TR" dirty="0" smtClean="0"/>
              <a:t>eteklerin, dar </a:t>
            </a:r>
            <a:r>
              <a:rPr lang="tr-TR" dirty="0"/>
              <a:t>omuzların, geniş şapkaların oranlarıyla estetik güzellik kazandırmıştı. </a:t>
            </a:r>
            <a:r>
              <a:rPr lang="tr-TR" dirty="0" smtClean="0"/>
              <a:t>Bunu yaratmak </a:t>
            </a:r>
            <a:r>
              <a:rPr lang="tr-TR" dirty="0"/>
              <a:t>için </a:t>
            </a:r>
            <a:r>
              <a:rPr lang="tr-TR" dirty="0" err="1"/>
              <a:t>Dior</a:t>
            </a:r>
            <a:r>
              <a:rPr lang="tr-TR" dirty="0"/>
              <a:t> göğüslerde farbalar, korsenin hemen üzerinde tafta bir kemer </a:t>
            </a:r>
            <a:r>
              <a:rPr lang="tr-TR" dirty="0" smtClean="0"/>
              <a:t>ve kalçanın </a:t>
            </a:r>
            <a:r>
              <a:rPr lang="tr-TR" dirty="0"/>
              <a:t>üzerinde kırıştırılmış kumaş kullanmıştı. New </a:t>
            </a:r>
            <a:r>
              <a:rPr lang="tr-TR" dirty="0" err="1"/>
              <a:t>Look</a:t>
            </a:r>
            <a:r>
              <a:rPr lang="tr-TR" dirty="0"/>
              <a:t> genel </a:t>
            </a:r>
            <a:r>
              <a:rPr lang="tr-TR" dirty="0" smtClean="0"/>
              <a:t>hatları özetlenecek </a:t>
            </a:r>
            <a:r>
              <a:rPr lang="tr-TR" dirty="0"/>
              <a:t>olursa; düşük omuzlar, ince bel, bileklere kadar uzanan kloş </a:t>
            </a:r>
            <a:r>
              <a:rPr lang="tr-TR" dirty="0" smtClean="0"/>
              <a:t>etekler, yüksek </a:t>
            </a:r>
            <a:r>
              <a:rPr lang="tr-TR" dirty="0"/>
              <a:t>topuklar ve yana eğik küçük şapkalar olduğu görülmektedir </a:t>
            </a:r>
          </a:p>
        </p:txBody>
      </p:sp>
    </p:spTree>
    <p:extLst>
      <p:ext uri="{BB962C8B-B14F-4D97-AF65-F5344CB8AC3E}">
        <p14:creationId xmlns:p14="http://schemas.microsoft.com/office/powerpoint/2010/main" val="349862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06582" y="637309"/>
            <a:ext cx="10190015" cy="555567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2000" dirty="0">
                <a:solidFill>
                  <a:srgbClr val="FF0000"/>
                </a:solidFill>
              </a:rPr>
              <a:t>Nostalji ve İkinci El Giyimde 1940’lı Yıllar</a:t>
            </a:r>
            <a:endParaRPr lang="tr-TR" sz="2000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tr-TR" sz="2000" dirty="0" smtClean="0"/>
              <a:t>Nostalji </a:t>
            </a:r>
            <a:r>
              <a:rPr lang="tr-TR" sz="2000" dirty="0"/>
              <a:t>ve İkinci El Giyimde 1940’lı </a:t>
            </a:r>
            <a:r>
              <a:rPr lang="tr-TR" sz="2000" dirty="0" smtClean="0"/>
              <a:t>Yıllar II</a:t>
            </a:r>
            <a:r>
              <a:rPr lang="tr-TR" sz="2000" dirty="0"/>
              <a:t>. Dünya </a:t>
            </a:r>
            <a:r>
              <a:rPr lang="tr-TR" sz="2000" dirty="0" smtClean="0"/>
              <a:t>Savaşı’nın </a:t>
            </a:r>
            <a:r>
              <a:rPr lang="tr-TR" sz="2000" dirty="0"/>
              <a:t>etkileri 1940‟ların modasına damgasını </a:t>
            </a:r>
            <a:r>
              <a:rPr lang="tr-TR" sz="2000" dirty="0" smtClean="0"/>
              <a:t>vurmuştur</a:t>
            </a:r>
            <a:r>
              <a:rPr lang="tr-TR" sz="2000" dirty="0"/>
              <a:t>. </a:t>
            </a:r>
            <a:r>
              <a:rPr lang="tr-TR" sz="2000" dirty="0" smtClean="0"/>
              <a:t>Savaş döneminde </a:t>
            </a:r>
            <a:r>
              <a:rPr lang="tr-TR" sz="2000" dirty="0"/>
              <a:t>giyim ve </a:t>
            </a:r>
            <a:r>
              <a:rPr lang="tr-TR" sz="2000" dirty="0" smtClean="0"/>
              <a:t>kuşam </a:t>
            </a:r>
            <a:r>
              <a:rPr lang="tr-TR" sz="2000" dirty="0"/>
              <a:t>karneye </a:t>
            </a:r>
            <a:r>
              <a:rPr lang="tr-TR" sz="2000" dirty="0" smtClean="0"/>
              <a:t>bağlanmış, </a:t>
            </a:r>
            <a:r>
              <a:rPr lang="tr-TR" sz="2000" dirty="0"/>
              <a:t>Avrupa modası </a:t>
            </a:r>
            <a:r>
              <a:rPr lang="tr-TR" sz="2000" dirty="0" smtClean="0"/>
              <a:t>savaştan </a:t>
            </a:r>
            <a:r>
              <a:rPr lang="tr-TR" sz="2000" dirty="0"/>
              <a:t>her </a:t>
            </a:r>
            <a:r>
              <a:rPr lang="tr-TR" sz="2000" dirty="0" smtClean="0"/>
              <a:t>konuda etkilenmiştir</a:t>
            </a:r>
            <a:r>
              <a:rPr lang="tr-TR" sz="2000" dirty="0"/>
              <a:t>. 1940‟lar modada durgunluk döneminin </a:t>
            </a:r>
            <a:r>
              <a:rPr lang="tr-TR" sz="2000" dirty="0" smtClean="0"/>
              <a:t>başladığı </a:t>
            </a:r>
            <a:r>
              <a:rPr lang="tr-TR" sz="2000" dirty="0"/>
              <a:t>yıllardır </a:t>
            </a:r>
            <a:r>
              <a:rPr lang="tr-TR" sz="2000" dirty="0" smtClean="0"/>
              <a:t>Savaştan </a:t>
            </a:r>
            <a:r>
              <a:rPr lang="tr-TR" sz="2000" dirty="0"/>
              <a:t>sonra insanlar eğlenerek, </a:t>
            </a:r>
            <a:r>
              <a:rPr lang="tr-TR" sz="2000" dirty="0" smtClean="0"/>
              <a:t>savaşın </a:t>
            </a:r>
            <a:r>
              <a:rPr lang="tr-TR" sz="2000" dirty="0"/>
              <a:t>getirdiği moral </a:t>
            </a:r>
            <a:r>
              <a:rPr lang="tr-TR" sz="2000" dirty="0" smtClean="0"/>
              <a:t>bozukluğundan kurtulmaya çalışıyorlardı</a:t>
            </a:r>
            <a:r>
              <a:rPr lang="tr-TR" sz="2000" dirty="0"/>
              <a:t>. </a:t>
            </a:r>
            <a:r>
              <a:rPr lang="tr-TR" sz="2000" dirty="0" smtClean="0"/>
              <a:t>Amerika’da </a:t>
            </a:r>
            <a:r>
              <a:rPr lang="tr-TR" sz="2000" dirty="0"/>
              <a:t>büyük çapta bir iltica modası söz konusu </a:t>
            </a:r>
            <a:r>
              <a:rPr lang="tr-TR" sz="2000" dirty="0" smtClean="0"/>
              <a:t>oldu. Savaşın </a:t>
            </a:r>
            <a:r>
              <a:rPr lang="tr-TR" sz="2000" dirty="0"/>
              <a:t>getirdiği göz </a:t>
            </a:r>
            <a:r>
              <a:rPr lang="tr-TR" sz="2000" dirty="0" smtClean="0"/>
              <a:t>alışkanlığı </a:t>
            </a:r>
            <a:r>
              <a:rPr lang="tr-TR" sz="2000" dirty="0"/>
              <a:t>ile haki ve bej renkler, asker üniformasını </a:t>
            </a:r>
            <a:r>
              <a:rPr lang="tr-TR" sz="2000" dirty="0" smtClean="0"/>
              <a:t>çağrıştıran kıyafetler</a:t>
            </a:r>
            <a:r>
              <a:rPr lang="tr-TR" sz="2000" dirty="0"/>
              <a:t>, ucuzluk, fonksiyonellik, kıyafetlerin abartıdan ziyade günlük </a:t>
            </a:r>
            <a:r>
              <a:rPr lang="tr-TR" sz="2000" dirty="0" smtClean="0"/>
              <a:t>yaşama dönmesi</a:t>
            </a:r>
            <a:r>
              <a:rPr lang="tr-TR" sz="2000" dirty="0"/>
              <a:t>, o günün modasında görülen en belirgin özelliklerdi. “Moda </a:t>
            </a:r>
            <a:r>
              <a:rPr lang="tr-TR" sz="2000" dirty="0" smtClean="0"/>
              <a:t>aristokrasiyi bitirdi ve </a:t>
            </a:r>
            <a:r>
              <a:rPr lang="tr-TR" sz="2000" dirty="0" err="1" smtClean="0"/>
              <a:t>demokratize</a:t>
            </a:r>
            <a:r>
              <a:rPr lang="tr-TR" sz="2000" dirty="0" smtClean="0"/>
              <a:t> oldu” denildiği yıllardır.1940‟lı </a:t>
            </a:r>
            <a:r>
              <a:rPr lang="tr-TR" sz="2000" dirty="0"/>
              <a:t>yıllarda </a:t>
            </a:r>
            <a:r>
              <a:rPr lang="tr-TR" sz="2000" dirty="0" smtClean="0"/>
              <a:t>savaş </a:t>
            </a:r>
            <a:r>
              <a:rPr lang="tr-TR" sz="2000" dirty="0"/>
              <a:t>döneminde, </a:t>
            </a:r>
            <a:r>
              <a:rPr lang="tr-TR" sz="2000" dirty="0" smtClean="0"/>
              <a:t>kumaş </a:t>
            </a:r>
            <a:r>
              <a:rPr lang="tr-TR" sz="2000" dirty="0"/>
              <a:t>sıkıntısı kadınların moda </a:t>
            </a:r>
            <a:r>
              <a:rPr lang="tr-TR" sz="2000" dirty="0" smtClean="0"/>
              <a:t>konusunda daha </a:t>
            </a:r>
            <a:r>
              <a:rPr lang="tr-TR" sz="2000" dirty="0"/>
              <a:t>yaratıcı olmalarına neden </a:t>
            </a:r>
            <a:r>
              <a:rPr lang="tr-TR" sz="2000" dirty="0" smtClean="0"/>
              <a:t>olmuş, </a:t>
            </a:r>
            <a:r>
              <a:rPr lang="tr-TR" sz="2000" dirty="0"/>
              <a:t>kadınlar daha önce hiç </a:t>
            </a:r>
            <a:r>
              <a:rPr lang="tr-TR" sz="2000" dirty="0" smtClean="0"/>
              <a:t>kullanılmayan materyallerle </a:t>
            </a:r>
            <a:r>
              <a:rPr lang="tr-TR" sz="2000" dirty="0"/>
              <a:t>kendi yaptıkları aksesuar ve elbiselerle </a:t>
            </a:r>
            <a:r>
              <a:rPr lang="tr-TR" sz="2000" dirty="0" smtClean="0"/>
              <a:t>şıklıklarından </a:t>
            </a:r>
            <a:r>
              <a:rPr lang="tr-TR" sz="2000" dirty="0"/>
              <a:t>ödün </a:t>
            </a:r>
            <a:r>
              <a:rPr lang="tr-TR" sz="2000" dirty="0" smtClean="0"/>
              <a:t>vermemeye çaba göstermişlerdir</a:t>
            </a:r>
            <a:r>
              <a:rPr lang="tr-TR" sz="2000" dirty="0"/>
              <a:t>. Kadınlar kıyafetlerini kendileri dikmeye ve </a:t>
            </a:r>
            <a:r>
              <a:rPr lang="tr-TR" sz="2000" dirty="0" smtClean="0"/>
              <a:t>kullanılmış kumaşları yeniden </a:t>
            </a:r>
            <a:r>
              <a:rPr lang="tr-TR" sz="2000" dirty="0"/>
              <a:t>değerlendirmeye </a:t>
            </a:r>
            <a:r>
              <a:rPr lang="tr-TR" sz="2000" dirty="0" smtClean="0"/>
              <a:t>başlamışlardır. </a:t>
            </a:r>
            <a:r>
              <a:rPr lang="tr-TR" sz="2000" dirty="0" err="1" smtClean="0"/>
              <a:t>Chanel</a:t>
            </a:r>
            <a:r>
              <a:rPr lang="tr-TR" sz="2000" dirty="0"/>
              <a:t>, Birinci ve </a:t>
            </a:r>
            <a:r>
              <a:rPr lang="tr-TR" sz="2000" dirty="0" smtClean="0"/>
              <a:t>ikinci </a:t>
            </a:r>
            <a:r>
              <a:rPr lang="tr-TR" sz="2000" dirty="0"/>
              <a:t>Dünya </a:t>
            </a:r>
            <a:r>
              <a:rPr lang="tr-TR" sz="2000" dirty="0" smtClean="0"/>
              <a:t>Savaşları’nın </a:t>
            </a:r>
            <a:r>
              <a:rPr lang="tr-TR" sz="2000" dirty="0"/>
              <a:t>toplum üzerindeki derin </a:t>
            </a:r>
            <a:r>
              <a:rPr lang="tr-TR" sz="2000" dirty="0" smtClean="0"/>
              <a:t>etkilerini yakından </a:t>
            </a:r>
            <a:r>
              <a:rPr lang="tr-TR" sz="2000" dirty="0"/>
              <a:t>hisseden bir modacı olarak, ucuz ve kolay bulunabilen jarse-triko </a:t>
            </a:r>
            <a:r>
              <a:rPr lang="tr-TR" sz="2000" dirty="0" smtClean="0"/>
              <a:t>gibi kumaşları </a:t>
            </a:r>
            <a:r>
              <a:rPr lang="tr-TR" sz="2000" dirty="0"/>
              <a:t>moda dünyasına </a:t>
            </a:r>
            <a:r>
              <a:rPr lang="tr-TR" sz="2000" dirty="0" smtClean="0"/>
              <a:t>taşımıştır.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50734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1" y="623455"/>
            <a:ext cx="9601196" cy="5638800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tr-TR" dirty="0" err="1"/>
              <a:t>Chanel</a:t>
            </a:r>
            <a:r>
              <a:rPr lang="tr-TR" dirty="0"/>
              <a:t>, bu dönem </a:t>
            </a:r>
            <a:r>
              <a:rPr lang="tr-TR" dirty="0" err="1"/>
              <a:t>blazer</a:t>
            </a:r>
            <a:r>
              <a:rPr lang="tr-TR" dirty="0"/>
              <a:t> ceketleriyle de bir devrim </a:t>
            </a:r>
            <a:r>
              <a:rPr lang="tr-TR" dirty="0" smtClean="0"/>
              <a:t>yaratmıştır</a:t>
            </a:r>
            <a:r>
              <a:rPr lang="tr-TR" dirty="0"/>
              <a:t>. Günümüzün </a:t>
            </a:r>
            <a:r>
              <a:rPr lang="tr-TR" dirty="0" smtClean="0"/>
              <a:t>en çok </a:t>
            </a:r>
            <a:r>
              <a:rPr lang="tr-TR" dirty="0"/>
              <a:t>kullanılan spor giysilerinden olan pantolonun kadın giyim </a:t>
            </a:r>
            <a:r>
              <a:rPr lang="tr-TR" dirty="0" smtClean="0"/>
              <a:t>çeşitleri </a:t>
            </a:r>
            <a:r>
              <a:rPr lang="tr-TR" dirty="0"/>
              <a:t>içinde </a:t>
            </a:r>
            <a:r>
              <a:rPr lang="tr-TR" dirty="0" smtClean="0"/>
              <a:t>yer almasını sağlamıştır. Yüzyılda </a:t>
            </a:r>
            <a:r>
              <a:rPr lang="tr-TR" dirty="0"/>
              <a:t>nostaljiyi </a:t>
            </a:r>
            <a:r>
              <a:rPr lang="tr-TR" dirty="0" smtClean="0"/>
              <a:t>çağrıştıran </a:t>
            </a:r>
            <a:r>
              <a:rPr lang="tr-TR" dirty="0"/>
              <a:t>ilk tasarımlar, II. Dünya </a:t>
            </a:r>
            <a:r>
              <a:rPr lang="tr-TR" dirty="0" smtClean="0"/>
              <a:t>savaşı sonrası, </a:t>
            </a:r>
            <a:r>
              <a:rPr lang="tr-TR" dirty="0" err="1" smtClean="0"/>
              <a:t>Christian</a:t>
            </a:r>
            <a:r>
              <a:rPr lang="tr-TR" dirty="0" smtClean="0"/>
              <a:t> </a:t>
            </a:r>
            <a:r>
              <a:rPr lang="tr-TR" dirty="0" err="1"/>
              <a:t>Dior</a:t>
            </a:r>
            <a:r>
              <a:rPr lang="tr-TR" dirty="0"/>
              <a:t> tarafından </a:t>
            </a:r>
            <a:r>
              <a:rPr lang="tr-TR" dirty="0" smtClean="0"/>
              <a:t>gerçekleştirilmiştir</a:t>
            </a:r>
            <a:r>
              <a:rPr lang="tr-TR" dirty="0"/>
              <a:t>. </a:t>
            </a:r>
            <a:r>
              <a:rPr lang="tr-TR" dirty="0" err="1"/>
              <a:t>Chanel‟in</a:t>
            </a:r>
            <a:r>
              <a:rPr lang="tr-TR" dirty="0"/>
              <a:t> sportif tarzından </a:t>
            </a:r>
            <a:r>
              <a:rPr lang="tr-TR" dirty="0" smtClean="0"/>
              <a:t>hoşlanmayan </a:t>
            </a:r>
            <a:r>
              <a:rPr lang="tr-TR" dirty="0" err="1" smtClean="0"/>
              <a:t>Dior‟un</a:t>
            </a:r>
            <a:r>
              <a:rPr lang="tr-TR" dirty="0" smtClean="0"/>
              <a:t> </a:t>
            </a:r>
            <a:r>
              <a:rPr lang="tr-TR" dirty="0"/>
              <a:t>1947 yılındaki ilk koleksiyonu, “</a:t>
            </a:r>
            <a:r>
              <a:rPr lang="tr-TR" dirty="0" err="1"/>
              <a:t>The</a:t>
            </a:r>
            <a:r>
              <a:rPr lang="tr-TR" dirty="0"/>
              <a:t> New </a:t>
            </a:r>
            <a:r>
              <a:rPr lang="tr-TR" dirty="0" err="1"/>
              <a:t>Look”un</a:t>
            </a:r>
            <a:r>
              <a:rPr lang="tr-TR" dirty="0"/>
              <a:t> tasarım çizgileri, 19. </a:t>
            </a:r>
            <a:r>
              <a:rPr lang="tr-TR" dirty="0" smtClean="0"/>
              <a:t>yüzyıl modasından alınmıştır. </a:t>
            </a:r>
            <a:r>
              <a:rPr lang="tr-TR" dirty="0" err="1" smtClean="0"/>
              <a:t>Dior‟un</a:t>
            </a:r>
            <a:r>
              <a:rPr lang="tr-TR" dirty="0" smtClean="0"/>
              <a:t> </a:t>
            </a:r>
            <a:r>
              <a:rPr lang="tr-TR" dirty="0"/>
              <a:t>“New </a:t>
            </a:r>
            <a:r>
              <a:rPr lang="tr-TR" dirty="0" err="1"/>
              <a:t>Look</a:t>
            </a:r>
            <a:r>
              <a:rPr lang="tr-TR" dirty="0"/>
              <a:t>” etekleri kendine özgü çizgileriyle moda </a:t>
            </a:r>
            <a:r>
              <a:rPr lang="tr-TR" dirty="0" smtClean="0"/>
              <a:t>dünyasına tanıtılmıştır</a:t>
            </a:r>
            <a:r>
              <a:rPr lang="tr-TR" dirty="0"/>
              <a:t>. </a:t>
            </a:r>
            <a:r>
              <a:rPr lang="tr-TR" dirty="0" smtClean="0"/>
              <a:t>Kumaş </a:t>
            </a:r>
            <a:r>
              <a:rPr lang="tr-TR" dirty="0"/>
              <a:t>astarla kuvvetlendirilerek, eteklerin içine etek formuna uygun </a:t>
            </a:r>
            <a:r>
              <a:rPr lang="tr-TR" dirty="0" smtClean="0"/>
              <a:t>iç eteklet giyilmiştir</a:t>
            </a:r>
            <a:r>
              <a:rPr lang="tr-TR" dirty="0"/>
              <a:t>. </a:t>
            </a:r>
            <a:r>
              <a:rPr lang="tr-TR" dirty="0" err="1"/>
              <a:t>Dior‟un</a:t>
            </a:r>
            <a:r>
              <a:rPr lang="tr-TR" dirty="0"/>
              <a:t> lanse ettiği iç eteği yeni </a:t>
            </a:r>
            <a:r>
              <a:rPr lang="tr-TR" dirty="0" smtClean="0"/>
              <a:t>kumaş </a:t>
            </a:r>
            <a:r>
              <a:rPr lang="tr-TR" dirty="0"/>
              <a:t>olarak nitelendirilen </a:t>
            </a:r>
            <a:r>
              <a:rPr lang="tr-TR" dirty="0" err="1" smtClean="0"/>
              <a:t>nylon</a:t>
            </a:r>
            <a:r>
              <a:rPr lang="tr-TR" dirty="0" smtClean="0"/>
              <a:t>, dantel</a:t>
            </a:r>
            <a:r>
              <a:rPr lang="tr-TR" dirty="0"/>
              <a:t>, kurdele vb. </a:t>
            </a:r>
            <a:r>
              <a:rPr lang="tr-TR" dirty="0" smtClean="0"/>
              <a:t>kumaşlardan </a:t>
            </a:r>
            <a:r>
              <a:rPr lang="tr-TR" dirty="0"/>
              <a:t>yapılan </a:t>
            </a:r>
            <a:r>
              <a:rPr lang="tr-TR" dirty="0" err="1"/>
              <a:t>kopyeleri</a:t>
            </a:r>
            <a:r>
              <a:rPr lang="tr-TR" dirty="0"/>
              <a:t> en az </a:t>
            </a:r>
            <a:r>
              <a:rPr lang="tr-TR" dirty="0" err="1"/>
              <a:t>Dior</a:t>
            </a:r>
            <a:r>
              <a:rPr lang="tr-TR" dirty="0"/>
              <a:t> orijinalleri kadar </a:t>
            </a:r>
            <a:r>
              <a:rPr lang="tr-TR" dirty="0" smtClean="0"/>
              <a:t>iyi görüntü </a:t>
            </a:r>
            <a:r>
              <a:rPr lang="tr-TR" dirty="0"/>
              <a:t>vermekteydi. Fiyatların ucuzluğu oranında gençler tarafından </a:t>
            </a:r>
            <a:r>
              <a:rPr lang="tr-TR" dirty="0" err="1"/>
              <a:t>nylon</a:t>
            </a:r>
            <a:r>
              <a:rPr lang="tr-TR" dirty="0"/>
              <a:t> iç </a:t>
            </a:r>
            <a:r>
              <a:rPr lang="tr-TR" dirty="0" smtClean="0"/>
              <a:t>etekleri özellikle </a:t>
            </a:r>
            <a:r>
              <a:rPr lang="tr-TR" dirty="0"/>
              <a:t>dans giysileri ve öğleden sonra giysilerinde tercih </a:t>
            </a:r>
            <a:r>
              <a:rPr lang="tr-TR" dirty="0" smtClean="0"/>
              <a:t>edilmiştir. II</a:t>
            </a:r>
            <a:r>
              <a:rPr lang="tr-TR" dirty="0"/>
              <a:t>. Dünya </a:t>
            </a:r>
            <a:r>
              <a:rPr lang="tr-TR" dirty="0" smtClean="0"/>
              <a:t>Savaşının </a:t>
            </a:r>
            <a:r>
              <a:rPr lang="tr-TR" dirty="0"/>
              <a:t>getirdiği yıkım ve </a:t>
            </a:r>
            <a:r>
              <a:rPr lang="tr-TR" dirty="0" smtClean="0"/>
              <a:t>savaş </a:t>
            </a:r>
            <a:r>
              <a:rPr lang="tr-TR" dirty="0"/>
              <a:t>boyunca, askere alınan </a:t>
            </a:r>
            <a:r>
              <a:rPr lang="tr-TR" dirty="0" smtClean="0"/>
              <a:t>erkeklerin işlerinde çalışmak </a:t>
            </a:r>
            <a:r>
              <a:rPr lang="tr-TR" dirty="0"/>
              <a:t>zorunda kalan Batılı kadınların erkeksi giyim tarzından </a:t>
            </a:r>
            <a:r>
              <a:rPr lang="tr-TR" dirty="0" smtClean="0"/>
              <a:t>sonra, </a:t>
            </a:r>
            <a:r>
              <a:rPr lang="tr-TR" dirty="0" err="1" smtClean="0"/>
              <a:t>Dior‟un</a:t>
            </a:r>
            <a:r>
              <a:rPr lang="tr-TR" dirty="0" smtClean="0"/>
              <a:t> </a:t>
            </a:r>
            <a:r>
              <a:rPr lang="tr-TR" dirty="0"/>
              <a:t>koleksiyonunda, </a:t>
            </a:r>
            <a:r>
              <a:rPr lang="tr-TR" dirty="0" smtClean="0"/>
              <a:t>dişilik </a:t>
            </a:r>
            <a:r>
              <a:rPr lang="tr-TR" dirty="0"/>
              <a:t>ön plana </a:t>
            </a:r>
            <a:r>
              <a:rPr lang="tr-TR" dirty="0" smtClean="0"/>
              <a:t>çıkarılmıştır</a:t>
            </a:r>
            <a:r>
              <a:rPr lang="tr-TR" dirty="0"/>
              <a:t>, göğüs ve ince beli </a:t>
            </a:r>
            <a:r>
              <a:rPr lang="tr-TR" dirty="0" smtClean="0"/>
              <a:t>vurgulayan elastik </a:t>
            </a:r>
            <a:r>
              <a:rPr lang="tr-TR" dirty="0"/>
              <a:t>korse ve tarlatanların geri </a:t>
            </a:r>
            <a:r>
              <a:rPr lang="tr-TR" dirty="0" smtClean="0"/>
              <a:t>dönüşüyle </a:t>
            </a:r>
            <a:r>
              <a:rPr lang="tr-TR" dirty="0"/>
              <a:t>kadınsı tasarımlar ortaya </a:t>
            </a:r>
            <a:r>
              <a:rPr lang="tr-TR" dirty="0" smtClean="0"/>
              <a:t>konmuştur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3305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815" y="685078"/>
            <a:ext cx="2800247" cy="3574184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955" y="1522989"/>
            <a:ext cx="3770562" cy="4067319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05" y="1237249"/>
            <a:ext cx="3527818" cy="4638798"/>
          </a:xfrm>
          <a:prstGeom prst="rect">
            <a:avLst/>
          </a:prstGeom>
        </p:spPr>
      </p:pic>
      <p:sp>
        <p:nvSpPr>
          <p:cNvPr id="11" name="Dikdörtgen 10"/>
          <p:cNvSpPr/>
          <p:nvPr/>
        </p:nvSpPr>
        <p:spPr>
          <a:xfrm>
            <a:off x="4689816" y="4627418"/>
            <a:ext cx="2800246" cy="1371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</a:rPr>
              <a:t>1940-1950 SAÇ MODASI</a:t>
            </a:r>
          </a:p>
          <a:p>
            <a:pPr algn="ctr"/>
            <a:endParaRPr lang="tr-TR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76303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3698" y="1185863"/>
            <a:ext cx="5604848" cy="459678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546" y="1185863"/>
            <a:ext cx="4131492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8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3564" y="665018"/>
            <a:ext cx="2921615" cy="350520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179" y="1238955"/>
            <a:ext cx="4090554" cy="496634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67" y="1238954"/>
            <a:ext cx="3902897" cy="496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5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">
  <a:themeElements>
    <a:clrScheme name="Organik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81</TotalTime>
  <Words>868</Words>
  <Application>Microsoft Office PowerPoint</Application>
  <PresentationFormat>Geniş ekran</PresentationFormat>
  <Paragraphs>12</Paragraphs>
  <Slides>33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33</vt:i4>
      </vt:variant>
    </vt:vector>
  </HeadingPairs>
  <TitlesOfParts>
    <vt:vector size="36" baseType="lpstr">
      <vt:lpstr>Arial</vt:lpstr>
      <vt:lpstr>Garamond</vt:lpstr>
      <vt:lpstr>Organik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Silentall Unattended Installer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1940-1950 MODASI</dc:title>
  <dc:creator>alialier2015@outlook.com</dc:creator>
  <cp:lastModifiedBy>sinemm</cp:lastModifiedBy>
  <cp:revision>9</cp:revision>
  <dcterms:created xsi:type="dcterms:W3CDTF">2018-03-04T12:58:53Z</dcterms:created>
  <dcterms:modified xsi:type="dcterms:W3CDTF">2018-06-12T10:25:39Z</dcterms:modified>
</cp:coreProperties>
</file>