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283" r:id="rId29"/>
    <p:sldId id="284" r:id="rId30"/>
    <p:sldId id="297" r:id="rId31"/>
    <p:sldId id="285" r:id="rId32"/>
    <p:sldId id="286" r:id="rId33"/>
    <p:sldId id="287" r:id="rId34"/>
    <p:sldId id="288" r:id="rId35"/>
    <p:sldId id="289" r:id="rId36"/>
    <p:sldId id="290" r:id="rId37"/>
    <p:sldId id="291" r:id="rId38"/>
    <p:sldId id="292" r:id="rId39"/>
    <p:sldId id="293" r:id="rId40"/>
    <p:sldId id="294"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4" autoAdjust="0"/>
    <p:restoredTop sz="94660"/>
  </p:normalViewPr>
  <p:slideViewPr>
    <p:cSldViewPr>
      <p:cViewPr varScale="1">
        <p:scale>
          <a:sx n="79" d="100"/>
          <a:sy n="79" d="100"/>
        </p:scale>
        <p:origin x="2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16" name="15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pPr/>
              <a:t>12.6.2018</a:t>
            </a:fld>
            <a:endParaRPr lang="tr-T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pPr/>
              <a:t>12.6.2018</a:t>
            </a:fld>
            <a:endParaRPr lang="tr-TR"/>
          </a:p>
        </p:txBody>
      </p:sp>
      <p:sp>
        <p:nvSpPr>
          <p:cNvPr id="9" name="8 Slayt Numarası Yer Tutucusu"/>
          <p:cNvSpPr>
            <a:spLocks noGrp="1"/>
          </p:cNvSpPr>
          <p:nvPr>
            <p:ph type="sldNum" sz="quarter" idx="15"/>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9" name="8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pPr/>
              <a:t>12.6.2018</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iyimvemoda.com/moda-dunyasi/new-look-akimi-ve-christian-dior/329"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giyimvemoda.com/moda-sozlugu/elbise-cesitleri-ve-elbise-isimleri-nelerdir/16"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sp>
        <p:nvSpPr>
          <p:cNvPr id="2" name="1 Başlık"/>
          <p:cNvSpPr>
            <a:spLocks noGrp="1"/>
          </p:cNvSpPr>
          <p:nvPr>
            <p:ph type="ctrTitle"/>
          </p:nvPr>
        </p:nvSpPr>
        <p:spPr/>
        <p:txBody>
          <a:bodyPr/>
          <a:lstStyle/>
          <a:p>
            <a:endParaRPr lang="tr-TR"/>
          </a:p>
        </p:txBody>
      </p:sp>
      <p:pic>
        <p:nvPicPr>
          <p:cNvPr id="4" name="3 Resim" descr="kapak 50.jpg"/>
          <p:cNvPicPr>
            <a:picLocks noChangeAspect="1"/>
          </p:cNvPicPr>
          <p:nvPr/>
        </p:nvPicPr>
        <p:blipFill>
          <a:blip r:embed="rId2" cstate="print"/>
          <a:stretch>
            <a:fillRect/>
          </a:stretch>
        </p:blipFill>
        <p:spPr>
          <a:xfrm>
            <a:off x="323528" y="620688"/>
            <a:ext cx="8657778" cy="48245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sp>
        <p:nvSpPr>
          <p:cNvPr id="2" name="1 Başlık"/>
          <p:cNvSpPr>
            <a:spLocks noGrp="1"/>
          </p:cNvSpPr>
          <p:nvPr>
            <p:ph type="ctrTitle"/>
          </p:nvPr>
        </p:nvSpPr>
        <p:spPr/>
        <p:txBody>
          <a:bodyPr/>
          <a:lstStyle/>
          <a:p>
            <a:r>
              <a:rPr lang="tr-TR" b="1" dirty="0" smtClean="0"/>
              <a:t>1950li Yılların Genel Özellikleri</a:t>
            </a:r>
            <a:br>
              <a:rPr lang="tr-TR" b="1" dirty="0" smtClean="0"/>
            </a:br>
            <a:endParaRPr lang="tr-TR"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467544" y="620688"/>
            <a:ext cx="8305800" cy="1143000"/>
          </a:xfrm>
        </p:spPr>
        <p:txBody>
          <a:bodyPr/>
          <a:lstStyle/>
          <a:p>
            <a:r>
              <a:rPr lang="tr-TR" b="1" dirty="0" smtClean="0"/>
              <a:t>Kadınlar şapka ve eldiven takıyorlar</a:t>
            </a:r>
          </a:p>
          <a:p>
            <a:r>
              <a:rPr lang="tr-TR" b="1" dirty="0" smtClean="0"/>
              <a:t>Ayakkabılar mutlaka çantalarla uyumluydu. (</a:t>
            </a:r>
            <a:r>
              <a:rPr lang="tr-TR" b="1" dirty="0" err="1" smtClean="0"/>
              <a:t>stilettolar</a:t>
            </a:r>
            <a:r>
              <a:rPr lang="tr-TR" b="1" dirty="0" smtClean="0"/>
              <a:t>, </a:t>
            </a:r>
            <a:r>
              <a:rPr lang="tr-TR" b="1" dirty="0" err="1" smtClean="0"/>
              <a:t>oxford</a:t>
            </a:r>
            <a:r>
              <a:rPr lang="tr-TR" b="1" dirty="0" smtClean="0"/>
              <a:t> ayakkabılar oldukça popüler. Askılı çantalar popüler. Günümüzde de sıklıkla kullanılan, </a:t>
            </a:r>
            <a:r>
              <a:rPr lang="tr-TR" b="1" dirty="0" err="1" smtClean="0"/>
              <a:t>clutch</a:t>
            </a:r>
            <a:r>
              <a:rPr lang="tr-TR" b="1" dirty="0" smtClean="0"/>
              <a:t> da denilen küçük el çantaları ilk kez bu dönemde popülerlik kazandı.)</a:t>
            </a:r>
          </a:p>
          <a:p>
            <a:endParaRPr lang="tr-TR" b="1" dirty="0"/>
          </a:p>
        </p:txBody>
      </p:sp>
      <p:sp>
        <p:nvSpPr>
          <p:cNvPr id="2" name="1 Başlık"/>
          <p:cNvSpPr>
            <a:spLocks noGrp="1"/>
          </p:cNvSpPr>
          <p:nvPr>
            <p:ph type="ctrTitle"/>
          </p:nvPr>
        </p:nvSpPr>
        <p:spPr>
          <a:xfrm>
            <a:off x="539552" y="3645024"/>
            <a:ext cx="8305800" cy="1981200"/>
          </a:xfrm>
        </p:spPr>
        <p:txBody>
          <a:bodyPr/>
          <a:lstStyle/>
          <a:p>
            <a:endParaRPr lang="tr-TR" dirty="0"/>
          </a:p>
        </p:txBody>
      </p:sp>
      <p:pic>
        <p:nvPicPr>
          <p:cNvPr id="49154" name="Picture 2" descr="1950 şapka modelleri eldiven ile ilgili görsel sonucu"/>
          <p:cNvPicPr>
            <a:picLocks noChangeAspect="1" noChangeArrowheads="1"/>
          </p:cNvPicPr>
          <p:nvPr/>
        </p:nvPicPr>
        <p:blipFill>
          <a:blip r:embed="rId2" cstate="print"/>
          <a:srcRect/>
          <a:stretch>
            <a:fillRect/>
          </a:stretch>
        </p:blipFill>
        <p:spPr bwMode="auto">
          <a:xfrm>
            <a:off x="2807804" y="2879825"/>
            <a:ext cx="3528392" cy="35283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b="1" dirty="0" smtClean="0"/>
              <a:t>Kolay yürünebilmesi için kalem eteklere arkadan yırtmaç eklendi.</a:t>
            </a:r>
          </a:p>
          <a:p>
            <a:r>
              <a:rPr lang="tr-TR" b="1" dirty="0" smtClean="0"/>
              <a:t>Kadınlar, kadınlıklarını yumuşak omuzlarla ve bilekte biten topuklu ayakkabılarıyla vurguladı.</a:t>
            </a:r>
          </a:p>
          <a:p>
            <a:endParaRPr lang="tr-TR" b="1" dirty="0"/>
          </a:p>
        </p:txBody>
      </p:sp>
      <p:sp>
        <p:nvSpPr>
          <p:cNvPr id="2" name="1 Başlık"/>
          <p:cNvSpPr>
            <a:spLocks noGrp="1"/>
          </p:cNvSpPr>
          <p:nvPr>
            <p:ph type="ctrTitle"/>
          </p:nvPr>
        </p:nvSpPr>
        <p:spPr/>
        <p:txBody>
          <a:bodyPr/>
          <a:lstStyle/>
          <a:p>
            <a:endParaRPr lang="tr-TR"/>
          </a:p>
        </p:txBody>
      </p:sp>
      <p:pic>
        <p:nvPicPr>
          <p:cNvPr id="48130" name="Picture 2" descr="1950 kalem etek ile ilgili görsel sonucu"/>
          <p:cNvPicPr>
            <a:picLocks noChangeAspect="1" noChangeArrowheads="1"/>
          </p:cNvPicPr>
          <p:nvPr/>
        </p:nvPicPr>
        <p:blipFill>
          <a:blip r:embed="rId2" cstate="print"/>
          <a:srcRect/>
          <a:stretch>
            <a:fillRect/>
          </a:stretch>
        </p:blipFill>
        <p:spPr bwMode="auto">
          <a:xfrm>
            <a:off x="3275857" y="91642"/>
            <a:ext cx="2088232" cy="35593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sp>
        <p:nvSpPr>
          <p:cNvPr id="2" name="1 Başlık"/>
          <p:cNvSpPr>
            <a:spLocks noGrp="1"/>
          </p:cNvSpPr>
          <p:nvPr>
            <p:ph type="ctrTitle"/>
          </p:nvPr>
        </p:nvSpPr>
        <p:spPr>
          <a:xfrm>
            <a:off x="467544" y="980728"/>
            <a:ext cx="8305800" cy="1570108"/>
          </a:xfrm>
        </p:spPr>
        <p:txBody>
          <a:bodyPr/>
          <a:lstStyle/>
          <a:p>
            <a:r>
              <a:rPr lang="tr-TR" sz="2200" b="1" dirty="0" smtClean="0"/>
              <a:t>Korseler, kadınsı görünümü yaratmak için tekrar geri geldi.</a:t>
            </a:r>
            <a:br>
              <a:rPr lang="tr-TR" sz="2200" b="1" dirty="0" smtClean="0"/>
            </a:br>
            <a:r>
              <a:rPr lang="tr-TR" sz="2200" b="1" dirty="0" smtClean="0"/>
              <a:t>Puantiyeli elbiseler oldukça popülerdi.</a:t>
            </a:r>
            <a:br>
              <a:rPr lang="tr-TR" sz="2200" b="1" dirty="0" smtClean="0"/>
            </a:br>
            <a:endParaRPr lang="tr-TR" sz="2200" b="1" dirty="0"/>
          </a:p>
        </p:txBody>
      </p:sp>
      <p:pic>
        <p:nvPicPr>
          <p:cNvPr id="4" name="3 Resim" descr="PUAN.jpg"/>
          <p:cNvPicPr>
            <a:picLocks noChangeAspect="1"/>
          </p:cNvPicPr>
          <p:nvPr/>
        </p:nvPicPr>
        <p:blipFill>
          <a:blip r:embed="rId2" cstate="print"/>
          <a:stretch>
            <a:fillRect/>
          </a:stretch>
        </p:blipFill>
        <p:spPr>
          <a:xfrm>
            <a:off x="2087724" y="2706778"/>
            <a:ext cx="4968552" cy="3602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b="1" dirty="0" smtClean="0"/>
              <a:t>Çalışanların üniformaları kalem etekler ve küçük perdeli şapkalardan oluşuyordu.</a:t>
            </a:r>
          </a:p>
          <a:p>
            <a:r>
              <a:rPr lang="tr-TR" b="1" dirty="0" smtClean="0"/>
              <a:t>Kadınlar, A-</a:t>
            </a:r>
            <a:r>
              <a:rPr lang="tr-TR" b="1" dirty="0" err="1" smtClean="0"/>
              <a:t>Line</a:t>
            </a:r>
            <a:r>
              <a:rPr lang="tr-TR" b="1" dirty="0" smtClean="0"/>
              <a:t> eteklere yönelmeye başladı.</a:t>
            </a:r>
          </a:p>
          <a:p>
            <a:r>
              <a:rPr lang="tr-TR" b="1" dirty="0" smtClean="0"/>
              <a:t>1950'lerin modası üç C koduyla düzenlendi - ( </a:t>
            </a:r>
            <a:r>
              <a:rPr lang="tr-TR" b="1" dirty="0" err="1" smtClean="0"/>
              <a:t>code</a:t>
            </a:r>
            <a:r>
              <a:rPr lang="tr-TR" b="1" dirty="0" smtClean="0"/>
              <a:t>, </a:t>
            </a:r>
            <a:r>
              <a:rPr lang="tr-TR" b="1" dirty="0" err="1" smtClean="0"/>
              <a:t>conformity</a:t>
            </a:r>
            <a:r>
              <a:rPr lang="tr-TR" b="1" dirty="0" smtClean="0"/>
              <a:t> </a:t>
            </a:r>
            <a:r>
              <a:rPr lang="tr-TR" b="1" dirty="0" err="1" smtClean="0"/>
              <a:t>and</a:t>
            </a:r>
            <a:r>
              <a:rPr lang="tr-TR" b="1" dirty="0" smtClean="0"/>
              <a:t> </a:t>
            </a:r>
            <a:r>
              <a:rPr lang="tr-TR" b="1" dirty="0" err="1" smtClean="0"/>
              <a:t>consumerism</a:t>
            </a:r>
            <a:r>
              <a:rPr lang="tr-TR" b="1" dirty="0" smtClean="0"/>
              <a:t>) kod, uyum ve tüketim.</a:t>
            </a:r>
          </a:p>
          <a:p>
            <a:r>
              <a:rPr lang="tr-TR" b="1" dirty="0" smtClean="0"/>
              <a:t>‘Kedi gözü’ tarzı gözlükler 1953’de bayağı popülerdi.</a:t>
            </a:r>
          </a:p>
          <a:p>
            <a:endParaRPr lang="tr-TR" b="1" dirty="0"/>
          </a:p>
        </p:txBody>
      </p:sp>
      <p:sp>
        <p:nvSpPr>
          <p:cNvPr id="2" name="1 Başlık"/>
          <p:cNvSpPr>
            <a:spLocks noGrp="1"/>
          </p:cNvSpPr>
          <p:nvPr>
            <p:ph type="ctrTitle"/>
          </p:nvPr>
        </p:nvSpPr>
        <p:spPr/>
        <p:txBody>
          <a:bodyPr/>
          <a:lstStyle/>
          <a:p>
            <a:endParaRPr lang="tr-TR"/>
          </a:p>
        </p:txBody>
      </p:sp>
      <p:pic>
        <p:nvPicPr>
          <p:cNvPr id="46081" name="Picture 1" descr="C:\Users\csp\Downloads\WhatsApp Image 2018-03-04 at 23.10.26 (1).jpeg"/>
          <p:cNvPicPr>
            <a:picLocks noChangeAspect="1" noChangeArrowheads="1"/>
          </p:cNvPicPr>
          <p:nvPr/>
        </p:nvPicPr>
        <p:blipFill>
          <a:blip r:embed="rId2" cstate="print"/>
          <a:srcRect/>
          <a:stretch>
            <a:fillRect/>
          </a:stretch>
        </p:blipFill>
        <p:spPr bwMode="auto">
          <a:xfrm>
            <a:off x="3419872" y="188640"/>
            <a:ext cx="1910781" cy="35283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sp>
        <p:nvSpPr>
          <p:cNvPr id="2" name="1 Başlık"/>
          <p:cNvSpPr>
            <a:spLocks noGrp="1"/>
          </p:cNvSpPr>
          <p:nvPr>
            <p:ph type="ctrTitle"/>
          </p:nvPr>
        </p:nvSpPr>
        <p:spPr>
          <a:xfrm>
            <a:off x="395536" y="764704"/>
            <a:ext cx="8305800" cy="1981200"/>
          </a:xfrm>
        </p:spPr>
        <p:txBody>
          <a:bodyPr/>
          <a:lstStyle/>
          <a:p>
            <a:r>
              <a:rPr lang="tr-TR" sz="2200" b="1" dirty="0" smtClean="0">
                <a:solidFill>
                  <a:schemeClr val="tx2"/>
                </a:solidFill>
              </a:rPr>
              <a:t>Kalem etekler ilk kez 1950’li yıllarda ortaya çıktılar. Kalem etek modelleri daha çok orta yaşlı kadınlar tarafından giyilmiş, genç kızlar ise beli sarıp hemen sora bollaşan kloş elbise ve etek modellerini tercih etmişler.</a:t>
            </a:r>
            <a:endParaRPr lang="tr-TR" sz="2200" b="1" dirty="0">
              <a:solidFill>
                <a:schemeClr val="tx2"/>
              </a:solidFill>
            </a:endParaRPr>
          </a:p>
        </p:txBody>
      </p:sp>
      <p:pic>
        <p:nvPicPr>
          <p:cNvPr id="45057" name="Picture 1" descr="C:\Users\csp\Downloads\WhatsApp Image 2018-03-04 at 23.10.27 (1).jpeg"/>
          <p:cNvPicPr>
            <a:picLocks noChangeAspect="1" noChangeArrowheads="1"/>
          </p:cNvPicPr>
          <p:nvPr/>
        </p:nvPicPr>
        <p:blipFill>
          <a:blip r:embed="rId2" cstate="print"/>
          <a:srcRect/>
          <a:stretch>
            <a:fillRect/>
          </a:stretch>
        </p:blipFill>
        <p:spPr bwMode="auto">
          <a:xfrm>
            <a:off x="3203848" y="2924944"/>
            <a:ext cx="2373725" cy="36659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95536" y="980728"/>
            <a:ext cx="8305800" cy="1143000"/>
          </a:xfrm>
        </p:spPr>
        <p:txBody>
          <a:bodyPr/>
          <a:lstStyle/>
          <a:p>
            <a:r>
              <a:rPr lang="tr-TR" b="1" dirty="0" smtClean="0"/>
              <a:t>İnsanların spor giyime yönelmeye başlamasıyla </a:t>
            </a:r>
            <a:r>
              <a:rPr lang="tr-TR" b="1" dirty="0" err="1" smtClean="0"/>
              <a:t>kapri</a:t>
            </a:r>
            <a:r>
              <a:rPr lang="tr-TR" b="1" dirty="0" smtClean="0"/>
              <a:t> ve bermuda pantolonlar ile bilek hizasında biten alt parçalar moda olmaya başladı. </a:t>
            </a:r>
          </a:p>
          <a:p>
            <a:r>
              <a:rPr lang="tr-TR" b="1" dirty="0" smtClean="0"/>
              <a:t>Bu yıllara damgasını vuran şüphesiz </a:t>
            </a:r>
            <a:r>
              <a:rPr lang="tr-TR" b="1" dirty="0" err="1" smtClean="0"/>
              <a:t>peplum</a:t>
            </a:r>
            <a:r>
              <a:rPr lang="tr-TR" b="1" dirty="0" smtClean="0"/>
              <a:t> ceketlerdir. Şimdilerde bolca elbiselerde gördüğümüz </a:t>
            </a:r>
            <a:r>
              <a:rPr lang="tr-TR" b="1" dirty="0" err="1" smtClean="0"/>
              <a:t>peplum</a:t>
            </a:r>
            <a:r>
              <a:rPr lang="tr-TR" b="1" dirty="0" smtClean="0"/>
              <a:t> bu dönemin izlerini taşır.</a:t>
            </a:r>
          </a:p>
          <a:p>
            <a:endParaRPr lang="tr-TR" b="1" dirty="0"/>
          </a:p>
        </p:txBody>
      </p:sp>
      <p:sp>
        <p:nvSpPr>
          <p:cNvPr id="2" name="1 Başlık"/>
          <p:cNvSpPr>
            <a:spLocks noGrp="1"/>
          </p:cNvSpPr>
          <p:nvPr>
            <p:ph type="ctrTitle"/>
          </p:nvPr>
        </p:nvSpPr>
        <p:spPr/>
        <p:txBody>
          <a:bodyPr/>
          <a:lstStyle/>
          <a:p>
            <a:endParaRPr lang="tr-TR" dirty="0"/>
          </a:p>
        </p:txBody>
      </p:sp>
      <p:pic>
        <p:nvPicPr>
          <p:cNvPr id="4" name="3 Resim" descr="paplum.jpg"/>
          <p:cNvPicPr>
            <a:picLocks noChangeAspect="1"/>
          </p:cNvPicPr>
          <p:nvPr/>
        </p:nvPicPr>
        <p:blipFill>
          <a:blip r:embed="rId2" cstate="print"/>
          <a:stretch>
            <a:fillRect/>
          </a:stretch>
        </p:blipFill>
        <p:spPr>
          <a:xfrm>
            <a:off x="4644008" y="3429000"/>
            <a:ext cx="4110427" cy="29800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467544" y="1124744"/>
            <a:ext cx="8305800" cy="1143000"/>
          </a:xfrm>
        </p:spPr>
        <p:txBody>
          <a:bodyPr/>
          <a:lstStyle/>
          <a:p>
            <a:r>
              <a:rPr lang="tr-TR" b="1" dirty="0" smtClean="0"/>
              <a:t>Bilekte biten </a:t>
            </a:r>
            <a:r>
              <a:rPr lang="tr-TR" b="1" dirty="0" err="1" smtClean="0"/>
              <a:t>sigaret</a:t>
            </a:r>
            <a:r>
              <a:rPr lang="tr-TR" b="1" dirty="0" smtClean="0"/>
              <a:t> pantolonlar dönemin modası olan </a:t>
            </a:r>
            <a:r>
              <a:rPr lang="tr-TR" b="1" dirty="0" err="1" smtClean="0"/>
              <a:t>babetlerle</a:t>
            </a:r>
            <a:r>
              <a:rPr lang="tr-TR" b="1" dirty="0" smtClean="0"/>
              <a:t> inanılmaz bir uyum sağladı. Kısa sürede kadınların vazgeçemedikleri giysilerden biri haline geldi ve kalem eteklerle birlikte pantolon giyilmesi korselerin de artık bir kenara bırakılmasına yol açtı.</a:t>
            </a:r>
            <a:endParaRPr lang="tr-TR" b="1" dirty="0"/>
          </a:p>
        </p:txBody>
      </p:sp>
      <p:sp>
        <p:nvSpPr>
          <p:cNvPr id="2" name="1 Başlık"/>
          <p:cNvSpPr>
            <a:spLocks noGrp="1"/>
          </p:cNvSpPr>
          <p:nvPr>
            <p:ph type="ctrTitle"/>
          </p:nvPr>
        </p:nvSpPr>
        <p:spPr/>
        <p:txBody>
          <a:bodyPr/>
          <a:lstStyle/>
          <a:p>
            <a:endParaRPr lang="tr-TR"/>
          </a:p>
        </p:txBody>
      </p:sp>
      <p:pic>
        <p:nvPicPr>
          <p:cNvPr id="43010" name="Picture 2" descr="İlgili resim"/>
          <p:cNvPicPr>
            <a:picLocks noChangeAspect="1" noChangeArrowheads="1"/>
          </p:cNvPicPr>
          <p:nvPr/>
        </p:nvPicPr>
        <p:blipFill>
          <a:blip r:embed="rId2" cstate="print"/>
          <a:srcRect/>
          <a:stretch>
            <a:fillRect/>
          </a:stretch>
        </p:blipFill>
        <p:spPr bwMode="auto">
          <a:xfrm>
            <a:off x="1907704" y="2966524"/>
            <a:ext cx="5328592" cy="35523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467544" y="836712"/>
            <a:ext cx="8305800" cy="1143000"/>
          </a:xfrm>
        </p:spPr>
        <p:txBody>
          <a:bodyPr/>
          <a:lstStyle/>
          <a:p>
            <a:r>
              <a:rPr lang="tr-TR" b="1" dirty="0" smtClean="0"/>
              <a:t>Bugün yeniden moda olan koza mantoların en güzel modellerini kadınlar 1950’lerde giydi.</a:t>
            </a:r>
          </a:p>
          <a:p>
            <a:r>
              <a:rPr lang="tr-TR" b="1" dirty="0" smtClean="0"/>
              <a:t>Dekoltelerin daha da açıldığı bu dönemde kadınların mücevherleri biraz daha büyüdü,kürkler, kürk etoller daha fazla kullanılmaya başlandı.</a:t>
            </a:r>
          </a:p>
          <a:p>
            <a:endParaRPr lang="tr-TR" b="1" dirty="0"/>
          </a:p>
        </p:txBody>
      </p:sp>
      <p:sp>
        <p:nvSpPr>
          <p:cNvPr id="2" name="1 Başlık"/>
          <p:cNvSpPr>
            <a:spLocks noGrp="1"/>
          </p:cNvSpPr>
          <p:nvPr>
            <p:ph type="ctrTitle"/>
          </p:nvPr>
        </p:nvSpPr>
        <p:spPr>
          <a:xfrm>
            <a:off x="467544" y="1196752"/>
            <a:ext cx="8305800" cy="1981200"/>
          </a:xfrm>
        </p:spPr>
        <p:txBody>
          <a:bodyPr/>
          <a:lstStyle/>
          <a:p>
            <a:endParaRPr lang="tr-TR" dirty="0"/>
          </a:p>
        </p:txBody>
      </p:sp>
      <p:pic>
        <p:nvPicPr>
          <p:cNvPr id="41985" name="Picture 1" descr="C:\Users\csp\Downloads\WhatsApp Image 2018-03-04 at 23.10.27.jpeg"/>
          <p:cNvPicPr>
            <a:picLocks noChangeAspect="1" noChangeArrowheads="1"/>
          </p:cNvPicPr>
          <p:nvPr/>
        </p:nvPicPr>
        <p:blipFill>
          <a:blip r:embed="rId2" cstate="print"/>
          <a:srcRect/>
          <a:stretch>
            <a:fillRect/>
          </a:stretch>
        </p:blipFill>
        <p:spPr bwMode="auto">
          <a:xfrm>
            <a:off x="3203848" y="2894856"/>
            <a:ext cx="2736304" cy="39631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sp>
        <p:nvSpPr>
          <p:cNvPr id="2" name="1 Başlık"/>
          <p:cNvSpPr>
            <a:spLocks noGrp="1"/>
          </p:cNvSpPr>
          <p:nvPr>
            <p:ph type="ctrTitle"/>
          </p:nvPr>
        </p:nvSpPr>
        <p:spPr/>
        <p:txBody>
          <a:bodyPr/>
          <a:lstStyle/>
          <a:p>
            <a:r>
              <a:rPr lang="tr-TR" b="1" dirty="0" smtClean="0"/>
              <a:t>Moda Sektöründeki Önemli Gelişmeler:</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51520" y="1340768"/>
            <a:ext cx="8305800" cy="1143000"/>
          </a:xfrm>
        </p:spPr>
        <p:txBody>
          <a:bodyPr/>
          <a:lstStyle/>
          <a:p>
            <a:r>
              <a:rPr lang="tr-TR" b="1" dirty="0" smtClean="0"/>
              <a:t>1950li yıllarda moda sahnesinde 2. Dünya Savaşı'nın bitmesiyle modaya olan ilgi yeniden canlandı. 1950’lerin kıyafetleri genel olarak bol bol kumaş, pili, kabarık astarlar ve gösterişli yakalar içeriyordu. Giysi üretiminde en sık tercih edilen kumaşlar genellikle yüksek ve bazen de orta kaliteli yün, tafta, naylon, suni ipek ve deri iken alabildiğine parlak ve gösterişli renk ve desenler moda dünyasının tekrar canlanmasına vesile oldu.</a:t>
            </a:r>
            <a:endParaRPr lang="tr-T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467544" y="980728"/>
            <a:ext cx="8305800" cy="1143000"/>
          </a:xfrm>
        </p:spPr>
        <p:txBody>
          <a:bodyPr/>
          <a:lstStyle/>
          <a:p>
            <a:r>
              <a:rPr lang="tr-TR" b="1" dirty="0" err="1" smtClean="0"/>
              <a:t>Dior'un</a:t>
            </a:r>
            <a:r>
              <a:rPr lang="tr-TR" b="1" dirty="0" smtClean="0"/>
              <a:t> öncülüğünde, 1950li yıllarda Paris </a:t>
            </a:r>
            <a:r>
              <a:rPr lang="tr-TR" b="1" dirty="0" err="1" smtClean="0"/>
              <a:t>couture</a:t>
            </a:r>
            <a:r>
              <a:rPr lang="tr-TR" b="1" dirty="0" smtClean="0"/>
              <a:t> popülaritesini korudu ancak özel </a:t>
            </a:r>
            <a:r>
              <a:rPr lang="tr-TR" b="1" dirty="0" err="1" smtClean="0"/>
              <a:t>couturier</a:t>
            </a:r>
            <a:r>
              <a:rPr lang="tr-TR" b="1" dirty="0" smtClean="0"/>
              <a:t>, </a:t>
            </a:r>
            <a:r>
              <a:rPr lang="tr-TR" b="1" dirty="0" err="1" smtClean="0"/>
              <a:t>porter</a:t>
            </a:r>
            <a:r>
              <a:rPr lang="tr-TR" b="1" dirty="0" smtClean="0"/>
              <a:t> ve kitlesel üretimle değiştirildi.</a:t>
            </a:r>
          </a:p>
          <a:p>
            <a:r>
              <a:rPr lang="tr-TR" b="1" dirty="0" smtClean="0"/>
              <a:t>Amerika, hazır giyime öncülük etti ve bir zamanlar zenginlerle sınırlı olan yüksek moda, genel nüfusa sunuldu. Bu durum moda dünyasını derinden etkilemiş ve moda geniş kitlelere ulaşma imkanı bulmuştur.</a:t>
            </a:r>
          </a:p>
          <a:p>
            <a:endParaRPr lang="tr-TR" b="1" dirty="0"/>
          </a:p>
        </p:txBody>
      </p:sp>
      <p:sp>
        <p:nvSpPr>
          <p:cNvPr id="2" name="1 Başlık"/>
          <p:cNvSpPr>
            <a:spLocks noGrp="1"/>
          </p:cNvSpPr>
          <p:nvPr>
            <p:ph type="ctrTitle"/>
          </p:nvPr>
        </p:nvSpPr>
        <p:spPr/>
        <p:txBody>
          <a:bodyPr/>
          <a:lstStyle/>
          <a:p>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467544" y="620688"/>
            <a:ext cx="8305800" cy="1143000"/>
          </a:xfrm>
        </p:spPr>
        <p:txBody>
          <a:bodyPr/>
          <a:lstStyle/>
          <a:p>
            <a:r>
              <a:rPr lang="tr-TR" b="1" dirty="0" smtClean="0"/>
              <a:t>1950’lerin ortalarında ekonominin rayına oturması ve tüketimin hız kazanmasıyla gençler tarihte ilk kez tarzlarını çocuk ve yetişkinlerinkinden ayrıştırmaya başladılar.</a:t>
            </a:r>
          </a:p>
          <a:p>
            <a:r>
              <a:rPr lang="tr-TR" b="1" dirty="0" smtClean="0"/>
              <a:t>1950’lerin sonlarına doğru yeni yeni esmeye başlayan moda rüzgarları yön değiştirdi ve hem kadınlar, hem de erkekler için daha çok esnekliğe ve seçeneğe sahip, tutuculuktan uzak kıyafet modelleri üretilmeye başladı.</a:t>
            </a:r>
          </a:p>
          <a:p>
            <a:endParaRPr lang="tr-TR" b="1" dirty="0"/>
          </a:p>
        </p:txBody>
      </p:sp>
      <p:sp>
        <p:nvSpPr>
          <p:cNvPr id="2" name="1 Başlık"/>
          <p:cNvSpPr>
            <a:spLocks noGrp="1"/>
          </p:cNvSpPr>
          <p:nvPr>
            <p:ph type="ctrTitle"/>
          </p:nvPr>
        </p:nvSpPr>
        <p:spPr/>
        <p:txBody>
          <a:bodyPr/>
          <a:lstStyle/>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sp>
        <p:nvSpPr>
          <p:cNvPr id="2" name="1 Başlık"/>
          <p:cNvSpPr>
            <a:spLocks noGrp="1"/>
          </p:cNvSpPr>
          <p:nvPr>
            <p:ph type="ctrTitle"/>
          </p:nvPr>
        </p:nvSpPr>
        <p:spPr/>
        <p:txBody>
          <a:bodyPr/>
          <a:lstStyle/>
          <a:p>
            <a:r>
              <a:rPr lang="tr-TR" b="1" dirty="0" smtClean="0"/>
              <a:t>1950’li Yılların Stil İkonları</a:t>
            </a: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b="1" u="sng" dirty="0" err="1" smtClean="0"/>
              <a:t>Katherine</a:t>
            </a:r>
            <a:r>
              <a:rPr lang="tr-TR" b="1" u="sng" dirty="0" smtClean="0"/>
              <a:t> </a:t>
            </a:r>
            <a:r>
              <a:rPr lang="tr-TR" b="1" u="sng" dirty="0" err="1" smtClean="0"/>
              <a:t>Hepburn</a:t>
            </a:r>
            <a:r>
              <a:rPr lang="tr-TR" b="1" u="sng" dirty="0" smtClean="0"/>
              <a:t> (1907-2003):</a:t>
            </a:r>
            <a:r>
              <a:rPr lang="tr-TR" dirty="0" smtClean="0"/>
              <a:t> Bu dönemde kadınlar pantolon giymeye başlıyorlar. Bunun öncüsü Hollywood’un en </a:t>
            </a:r>
            <a:r>
              <a:rPr lang="tr-TR" dirty="0" err="1" smtClean="0"/>
              <a:t>maskülen</a:t>
            </a:r>
            <a:r>
              <a:rPr lang="tr-TR" dirty="0" smtClean="0"/>
              <a:t> </a:t>
            </a:r>
            <a:r>
              <a:rPr lang="tr-TR" dirty="0" err="1" smtClean="0"/>
              <a:t>güzellerinen</a:t>
            </a:r>
            <a:r>
              <a:rPr lang="tr-TR" dirty="0" smtClean="0"/>
              <a:t> biri olan </a:t>
            </a:r>
            <a:r>
              <a:rPr lang="tr-TR" dirty="0" err="1" smtClean="0"/>
              <a:t>Katherine</a:t>
            </a:r>
            <a:r>
              <a:rPr lang="tr-TR" dirty="0" smtClean="0"/>
              <a:t> </a:t>
            </a:r>
            <a:r>
              <a:rPr lang="tr-TR" dirty="0" err="1" smtClean="0"/>
              <a:t>Hepburn</a:t>
            </a:r>
            <a:r>
              <a:rPr lang="tr-TR" dirty="0" smtClean="0"/>
              <a:t>.a</a:t>
            </a:r>
            <a:endParaRPr lang="tr-TR" dirty="0"/>
          </a:p>
        </p:txBody>
      </p:sp>
      <p:sp>
        <p:nvSpPr>
          <p:cNvPr id="2" name="1 Başlık"/>
          <p:cNvSpPr>
            <a:spLocks noGrp="1"/>
          </p:cNvSpPr>
          <p:nvPr>
            <p:ph type="ctrTitle"/>
          </p:nvPr>
        </p:nvSpPr>
        <p:spPr/>
        <p:txBody>
          <a:bodyPr/>
          <a:lstStyle/>
          <a:p>
            <a:endParaRPr lang="tr-TR"/>
          </a:p>
        </p:txBody>
      </p:sp>
      <p:pic>
        <p:nvPicPr>
          <p:cNvPr id="4" name="3 Resim" descr="katherine.jpg"/>
          <p:cNvPicPr>
            <a:picLocks noChangeAspect="1"/>
          </p:cNvPicPr>
          <p:nvPr/>
        </p:nvPicPr>
        <p:blipFill>
          <a:blip r:embed="rId2" cstate="print"/>
          <a:stretch>
            <a:fillRect/>
          </a:stretch>
        </p:blipFill>
        <p:spPr>
          <a:xfrm>
            <a:off x="2843808" y="260648"/>
            <a:ext cx="3145532" cy="330280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b="1" u="sng" dirty="0" err="1" smtClean="0"/>
              <a:t>Audrey</a:t>
            </a:r>
            <a:r>
              <a:rPr lang="tr-TR" b="1" u="sng" dirty="0" smtClean="0"/>
              <a:t> </a:t>
            </a:r>
            <a:r>
              <a:rPr lang="tr-TR" b="1" u="sng" dirty="0" err="1" smtClean="0"/>
              <a:t>Hepburn</a:t>
            </a:r>
            <a:r>
              <a:rPr lang="tr-TR" b="1" u="sng" dirty="0" smtClean="0"/>
              <a:t> (1929-1993):</a:t>
            </a:r>
            <a:r>
              <a:rPr lang="tr-TR" dirty="0" smtClean="0"/>
              <a:t> </a:t>
            </a:r>
            <a:r>
              <a:rPr lang="tr-TR" dirty="0" err="1" smtClean="0"/>
              <a:t>Tifanny'de</a:t>
            </a:r>
            <a:r>
              <a:rPr lang="tr-TR" dirty="0" smtClean="0"/>
              <a:t> Kahvaltı filminde o siyah dar kesimli elbisesiyle yeni bir moda yaratan, giyimiyle farklı bir çizgide olan </a:t>
            </a:r>
            <a:r>
              <a:rPr lang="tr-TR" dirty="0" err="1" smtClean="0"/>
              <a:t>Hepburn</a:t>
            </a:r>
            <a:r>
              <a:rPr lang="tr-TR" dirty="0" smtClean="0"/>
              <a:t> o dönemde sadeliğin öncülerinden.</a:t>
            </a:r>
            <a:endParaRPr lang="tr-TR" dirty="0"/>
          </a:p>
        </p:txBody>
      </p:sp>
      <p:sp>
        <p:nvSpPr>
          <p:cNvPr id="2" name="1 Başlık"/>
          <p:cNvSpPr>
            <a:spLocks noGrp="1"/>
          </p:cNvSpPr>
          <p:nvPr>
            <p:ph type="ctrTitle"/>
          </p:nvPr>
        </p:nvSpPr>
        <p:spPr/>
        <p:txBody>
          <a:bodyPr/>
          <a:lstStyle/>
          <a:p>
            <a:endParaRPr lang="tr-TR"/>
          </a:p>
        </p:txBody>
      </p:sp>
      <p:pic>
        <p:nvPicPr>
          <p:cNvPr id="4" name="3 Resim" descr="audrey.jpg"/>
          <p:cNvPicPr>
            <a:picLocks noChangeAspect="1"/>
          </p:cNvPicPr>
          <p:nvPr/>
        </p:nvPicPr>
        <p:blipFill>
          <a:blip r:embed="rId2" cstate="print"/>
          <a:stretch>
            <a:fillRect/>
          </a:stretch>
        </p:blipFill>
        <p:spPr>
          <a:xfrm>
            <a:off x="2987824" y="151217"/>
            <a:ext cx="3168352" cy="33267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b="1" u="sng" dirty="0" smtClean="0"/>
              <a:t>Marilyn Monroe (1926-1962):</a:t>
            </a:r>
            <a:r>
              <a:rPr lang="tr-TR" dirty="0" smtClean="0"/>
              <a:t> 1953 yılında Erkekler Sarışınları Sever (</a:t>
            </a:r>
            <a:r>
              <a:rPr lang="tr-TR" dirty="0" err="1" smtClean="0"/>
              <a:t>Gentlemen</a:t>
            </a:r>
            <a:r>
              <a:rPr lang="tr-TR" dirty="0" smtClean="0"/>
              <a:t> </a:t>
            </a:r>
            <a:r>
              <a:rPr lang="tr-TR" dirty="0" err="1" smtClean="0"/>
              <a:t>Prefer</a:t>
            </a:r>
            <a:r>
              <a:rPr lang="tr-TR" dirty="0" smtClean="0"/>
              <a:t> </a:t>
            </a:r>
            <a:r>
              <a:rPr lang="tr-TR" dirty="0" err="1" smtClean="0"/>
              <a:t>Blondes</a:t>
            </a:r>
            <a:r>
              <a:rPr lang="tr-TR" dirty="0" smtClean="0"/>
              <a:t>) filmiyle yükselen güzel oyuncu tüm zamanların ve 1950’lerin moda ikonları arasında en popülerlerinden birisidir.</a:t>
            </a:r>
            <a:endParaRPr lang="tr-TR" dirty="0"/>
          </a:p>
        </p:txBody>
      </p:sp>
      <p:sp>
        <p:nvSpPr>
          <p:cNvPr id="2" name="1 Başlık"/>
          <p:cNvSpPr>
            <a:spLocks noGrp="1"/>
          </p:cNvSpPr>
          <p:nvPr>
            <p:ph type="ctrTitle"/>
          </p:nvPr>
        </p:nvSpPr>
        <p:spPr/>
        <p:txBody>
          <a:bodyPr/>
          <a:lstStyle/>
          <a:p>
            <a:endParaRPr lang="tr-TR" dirty="0"/>
          </a:p>
        </p:txBody>
      </p:sp>
      <p:pic>
        <p:nvPicPr>
          <p:cNvPr id="4" name="3 Resim" descr="marilyn.jpg"/>
          <p:cNvPicPr>
            <a:picLocks noChangeAspect="1"/>
          </p:cNvPicPr>
          <p:nvPr/>
        </p:nvPicPr>
        <p:blipFill>
          <a:blip r:embed="rId2" cstate="print"/>
          <a:stretch>
            <a:fillRect/>
          </a:stretch>
        </p:blipFill>
        <p:spPr>
          <a:xfrm>
            <a:off x="2843808" y="188640"/>
            <a:ext cx="3289548" cy="34540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b="1" u="sng" dirty="0" err="1" smtClean="0"/>
              <a:t>Grace</a:t>
            </a:r>
            <a:r>
              <a:rPr lang="tr-TR" b="1" u="sng" dirty="0" smtClean="0"/>
              <a:t> </a:t>
            </a:r>
            <a:r>
              <a:rPr lang="tr-TR" b="1" u="sng" dirty="0" err="1" smtClean="0"/>
              <a:t>Kelly</a:t>
            </a:r>
            <a:r>
              <a:rPr lang="tr-TR" b="1" u="sng" dirty="0" smtClean="0"/>
              <a:t> (1929-1982):</a:t>
            </a:r>
            <a:r>
              <a:rPr lang="tr-TR" dirty="0" smtClean="0"/>
              <a:t> stili oyunculuk yaptığı dönemlerde de pek çok kadına ilham veriyordu. Güzel yıldızın ismini moda tarihine altın isimlerle yazdıran ise 1956 yılında Monako prensiyle evlenirken giydiği gelinlik oldu.</a:t>
            </a:r>
            <a:endParaRPr lang="tr-TR" dirty="0"/>
          </a:p>
        </p:txBody>
      </p:sp>
      <p:sp>
        <p:nvSpPr>
          <p:cNvPr id="2" name="1 Başlık"/>
          <p:cNvSpPr>
            <a:spLocks noGrp="1"/>
          </p:cNvSpPr>
          <p:nvPr>
            <p:ph type="ctrTitle"/>
          </p:nvPr>
        </p:nvSpPr>
        <p:spPr/>
        <p:txBody>
          <a:bodyPr/>
          <a:lstStyle/>
          <a:p>
            <a:endParaRPr lang="tr-TR" dirty="0"/>
          </a:p>
        </p:txBody>
      </p:sp>
      <p:pic>
        <p:nvPicPr>
          <p:cNvPr id="4" name="3 Resim" descr="garce.jpg"/>
          <p:cNvPicPr>
            <a:picLocks noChangeAspect="1"/>
          </p:cNvPicPr>
          <p:nvPr/>
        </p:nvPicPr>
        <p:blipFill>
          <a:blip r:embed="rId2" cstate="print"/>
          <a:stretch>
            <a:fillRect/>
          </a:stretch>
        </p:blipFill>
        <p:spPr>
          <a:xfrm>
            <a:off x="2915816" y="188640"/>
            <a:ext cx="3240360" cy="34023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b="1" u="sng" dirty="0" err="1" smtClean="0"/>
              <a:t>Brigitte</a:t>
            </a:r>
            <a:r>
              <a:rPr lang="tr-TR" b="1" u="sng" dirty="0" smtClean="0"/>
              <a:t> </a:t>
            </a:r>
            <a:r>
              <a:rPr lang="tr-TR" b="1" u="sng" dirty="0" err="1" smtClean="0"/>
              <a:t>Bardot</a:t>
            </a:r>
            <a:r>
              <a:rPr lang="tr-TR" b="1" u="sng" dirty="0" smtClean="0"/>
              <a:t> (1934- ...):</a:t>
            </a:r>
            <a:r>
              <a:rPr lang="tr-TR" b="1" dirty="0" smtClean="0"/>
              <a:t> </a:t>
            </a:r>
            <a:r>
              <a:rPr lang="tr-TR" dirty="0" err="1" smtClean="0"/>
              <a:t>Bardot’un</a:t>
            </a:r>
            <a:r>
              <a:rPr lang="tr-TR" dirty="0" smtClean="0"/>
              <a:t> 1953 Cannes Film Festivali’nde taktığı </a:t>
            </a:r>
            <a:r>
              <a:rPr lang="tr-TR" b="1" dirty="0" smtClean="0"/>
              <a:t>saç bandı</a:t>
            </a:r>
            <a:r>
              <a:rPr lang="tr-TR" dirty="0" smtClean="0"/>
              <a:t> vakit kaybetmeden dönemin en popüler aksesuarları arasında girdi. </a:t>
            </a:r>
            <a:r>
              <a:rPr lang="tr-TR" dirty="0" err="1" smtClean="0"/>
              <a:t>Bardot’ya</a:t>
            </a:r>
            <a:r>
              <a:rPr lang="tr-TR" dirty="0" smtClean="0"/>
              <a:t> 1950’lerin stil ikonları arasında ayrı bir yer kazandıran şey ise bikiniyle poz veren ilk kadınlardan biri olmasıydı.</a:t>
            </a:r>
            <a:endParaRPr lang="tr-TR" dirty="0"/>
          </a:p>
        </p:txBody>
      </p:sp>
      <p:sp>
        <p:nvSpPr>
          <p:cNvPr id="2" name="1 Başlık"/>
          <p:cNvSpPr>
            <a:spLocks noGrp="1"/>
          </p:cNvSpPr>
          <p:nvPr>
            <p:ph type="ctrTitle"/>
          </p:nvPr>
        </p:nvSpPr>
        <p:spPr/>
        <p:txBody>
          <a:bodyPr/>
          <a:lstStyle/>
          <a:p>
            <a:endParaRPr lang="tr-TR"/>
          </a:p>
        </p:txBody>
      </p:sp>
      <p:pic>
        <p:nvPicPr>
          <p:cNvPr id="4" name="3 Resim" descr="brigitte.jpg"/>
          <p:cNvPicPr>
            <a:picLocks noChangeAspect="1"/>
          </p:cNvPicPr>
          <p:nvPr/>
        </p:nvPicPr>
        <p:blipFill>
          <a:blip r:embed="rId2" cstate="print"/>
          <a:stretch>
            <a:fillRect/>
          </a:stretch>
        </p:blipFill>
        <p:spPr>
          <a:xfrm>
            <a:off x="2915816" y="188640"/>
            <a:ext cx="3312368" cy="347798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b="1" u="sng" dirty="0" err="1" smtClean="0"/>
              <a:t>Sophia</a:t>
            </a:r>
            <a:r>
              <a:rPr lang="tr-TR" b="1" u="sng" dirty="0" smtClean="0"/>
              <a:t> </a:t>
            </a:r>
            <a:r>
              <a:rPr lang="tr-TR" b="1" u="sng" dirty="0" err="1" smtClean="0"/>
              <a:t>Loren</a:t>
            </a:r>
            <a:r>
              <a:rPr lang="tr-TR" b="1" u="sng" dirty="0" smtClean="0"/>
              <a:t> (1934 - ...):</a:t>
            </a:r>
            <a:r>
              <a:rPr lang="tr-TR" dirty="0" smtClean="0"/>
              <a:t>Bugün tüm dünyanın hayranlık duyduğu</a:t>
            </a:r>
            <a:r>
              <a:rPr lang="tr-TR" b="1" dirty="0" smtClean="0"/>
              <a:t> </a:t>
            </a:r>
            <a:r>
              <a:rPr lang="tr-TR" b="1" dirty="0" err="1" smtClean="0"/>
              <a:t>Sophia</a:t>
            </a:r>
            <a:r>
              <a:rPr lang="tr-TR" b="1" dirty="0" smtClean="0"/>
              <a:t> </a:t>
            </a:r>
            <a:r>
              <a:rPr lang="tr-TR" b="1" dirty="0" err="1" smtClean="0"/>
              <a:t>Loren</a:t>
            </a:r>
            <a:r>
              <a:rPr lang="tr-TR" b="1" dirty="0" smtClean="0"/>
              <a:t> </a:t>
            </a:r>
            <a:r>
              <a:rPr lang="tr-TR" dirty="0" smtClean="0"/>
              <a:t>ilk oyunculuk deneyimini 1953 yılında gösterime giren </a:t>
            </a:r>
            <a:r>
              <a:rPr lang="tr-TR" b="1" dirty="0" err="1" smtClean="0"/>
              <a:t>Aida</a:t>
            </a:r>
            <a:r>
              <a:rPr lang="tr-TR" dirty="0" smtClean="0"/>
              <a:t> filminde yaşadı.</a:t>
            </a:r>
            <a:endParaRPr lang="tr-TR" dirty="0"/>
          </a:p>
        </p:txBody>
      </p:sp>
      <p:sp>
        <p:nvSpPr>
          <p:cNvPr id="2" name="1 Başlık"/>
          <p:cNvSpPr>
            <a:spLocks noGrp="1"/>
          </p:cNvSpPr>
          <p:nvPr>
            <p:ph type="ctrTitle"/>
          </p:nvPr>
        </p:nvSpPr>
        <p:spPr/>
        <p:txBody>
          <a:bodyPr/>
          <a:lstStyle/>
          <a:p>
            <a:endParaRPr lang="tr-TR"/>
          </a:p>
        </p:txBody>
      </p:sp>
      <p:pic>
        <p:nvPicPr>
          <p:cNvPr id="4" name="3 Resim" descr="sophia.jpg"/>
          <p:cNvPicPr>
            <a:picLocks noChangeAspect="1"/>
          </p:cNvPicPr>
          <p:nvPr/>
        </p:nvPicPr>
        <p:blipFill>
          <a:blip r:embed="rId2" cstate="print"/>
          <a:stretch>
            <a:fillRect/>
          </a:stretch>
        </p:blipFill>
        <p:spPr>
          <a:xfrm>
            <a:off x="3074671" y="404664"/>
            <a:ext cx="2994658" cy="31443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b="1" dirty="0" smtClean="0"/>
              <a:t>1950'li yıllar </a:t>
            </a:r>
            <a:r>
              <a:rPr lang="tr-TR" b="1" dirty="0" err="1" smtClean="0"/>
              <a:t>feminen</a:t>
            </a:r>
            <a:r>
              <a:rPr lang="tr-TR" b="1" dirty="0" smtClean="0"/>
              <a:t> ve </a:t>
            </a:r>
            <a:r>
              <a:rPr lang="tr-TR" b="1" dirty="0" err="1" smtClean="0"/>
              <a:t>maskulen</a:t>
            </a:r>
            <a:r>
              <a:rPr lang="tr-TR" b="1" dirty="0" smtClean="0"/>
              <a:t> tarzın en parlak olduğu yıllar... </a:t>
            </a:r>
            <a:r>
              <a:rPr lang="tr-TR" b="1" dirty="0" err="1" smtClean="0"/>
              <a:t>Channel</a:t>
            </a:r>
            <a:r>
              <a:rPr lang="tr-TR" b="1" dirty="0" smtClean="0"/>
              <a:t> ve </a:t>
            </a:r>
            <a:r>
              <a:rPr lang="tr-TR" b="1" dirty="0" err="1" smtClean="0"/>
              <a:t>Dior</a:t>
            </a:r>
            <a:r>
              <a:rPr lang="tr-TR" b="1" dirty="0" smtClean="0"/>
              <a:t> tarzları bu dönemin farklı ve güçlü iki tarzını yansıtıyor.</a:t>
            </a:r>
          </a:p>
          <a:p>
            <a:endParaRPr lang="tr-TR" b="1" dirty="0"/>
          </a:p>
        </p:txBody>
      </p:sp>
      <p:sp>
        <p:nvSpPr>
          <p:cNvPr id="2" name="1 Başlık"/>
          <p:cNvSpPr>
            <a:spLocks noGrp="1"/>
          </p:cNvSpPr>
          <p:nvPr>
            <p:ph type="ctrTitle"/>
          </p:nvPr>
        </p:nvSpPr>
        <p:spPr/>
        <p:txBody>
          <a:bodyPr/>
          <a:lstStyle/>
          <a:p>
            <a:r>
              <a:rPr lang="tr-TR" b="1" dirty="0" err="1" smtClean="0"/>
              <a:t>Chanel</a:t>
            </a:r>
            <a:r>
              <a:rPr lang="tr-TR" b="1" dirty="0" smtClean="0"/>
              <a:t> ve </a:t>
            </a:r>
            <a:r>
              <a:rPr lang="tr-TR" b="1" dirty="0" err="1" smtClean="0"/>
              <a:t>Dior</a:t>
            </a:r>
            <a:r>
              <a:rPr lang="tr-TR" b="1" dirty="0" smtClean="0"/>
              <a:t> Tarzları</a:t>
            </a:r>
            <a:br>
              <a:rPr lang="tr-TR" b="1" dirty="0" smtClean="0"/>
            </a:b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sp>
        <p:nvSpPr>
          <p:cNvPr id="2" name="1 Başlık"/>
          <p:cNvSpPr>
            <a:spLocks noGrp="1"/>
          </p:cNvSpPr>
          <p:nvPr>
            <p:ph type="ctrTitle"/>
          </p:nvPr>
        </p:nvSpPr>
        <p:spPr/>
        <p:txBody>
          <a:bodyPr/>
          <a:lstStyle/>
          <a:p>
            <a:endParaRPr lang="tr-TR"/>
          </a:p>
        </p:txBody>
      </p:sp>
      <p:pic>
        <p:nvPicPr>
          <p:cNvPr id="4" name="3 Resim" descr="19500.jpg"/>
          <p:cNvPicPr>
            <a:picLocks noChangeAspect="1"/>
          </p:cNvPicPr>
          <p:nvPr/>
        </p:nvPicPr>
        <p:blipFill>
          <a:blip r:embed="rId2" cstate="print"/>
          <a:stretch>
            <a:fillRect/>
          </a:stretch>
        </p:blipFill>
        <p:spPr>
          <a:xfrm>
            <a:off x="694978" y="764704"/>
            <a:ext cx="7754044" cy="56216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b="1" dirty="0" err="1" smtClean="0"/>
              <a:t>Chanel'in</a:t>
            </a:r>
            <a:r>
              <a:rPr lang="tr-TR" b="1" dirty="0" smtClean="0"/>
              <a:t> tasarladığı ve modaya kattığı tüvit takımlar bu yıllarda kadınlar tarafından çokça rağbet görmüştü. Yakasız ceket şeklinde olan bu takımlar </a:t>
            </a:r>
            <a:r>
              <a:rPr lang="tr-TR" b="1" dirty="0" err="1" smtClean="0"/>
              <a:t>Chanel</a:t>
            </a:r>
            <a:r>
              <a:rPr lang="tr-TR" b="1" dirty="0" smtClean="0"/>
              <a:t> kadınında kısa eldivenler ve küçük keplerle kullanılırken </a:t>
            </a:r>
            <a:r>
              <a:rPr lang="tr-TR" b="1" dirty="0" err="1" smtClean="0"/>
              <a:t>Dior</a:t>
            </a:r>
            <a:r>
              <a:rPr lang="tr-TR" b="1" dirty="0" smtClean="0"/>
              <a:t> kadınında (tarzında) uzun eldiven, geniş keplerle renklendirilmiş ve sade bir tarzı yansıtmıştır. </a:t>
            </a:r>
          </a:p>
          <a:p>
            <a:r>
              <a:rPr lang="tr-TR" b="1" dirty="0" smtClean="0"/>
              <a:t/>
            </a:r>
            <a:br>
              <a:rPr lang="tr-TR" b="1" dirty="0" smtClean="0"/>
            </a:br>
            <a:endParaRPr lang="tr-TR" b="1"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hanel.jpg"/>
          <p:cNvPicPr>
            <a:picLocks noGrp="1" noChangeAspect="1"/>
          </p:cNvPicPr>
          <p:nvPr>
            <p:ph idx="1"/>
          </p:nvPr>
        </p:nvPicPr>
        <p:blipFill>
          <a:blip r:embed="rId2" cstate="print"/>
          <a:stretch>
            <a:fillRect/>
          </a:stretch>
        </p:blipFill>
        <p:spPr>
          <a:xfrm>
            <a:off x="4716016" y="3284984"/>
            <a:ext cx="4032448" cy="2889921"/>
          </a:xfrm>
          <a:prstGeom prst="rect">
            <a:avLst/>
          </a:prstGeom>
          <a:ln>
            <a:noFill/>
          </a:ln>
          <a:effectLst>
            <a:softEdge rad="112500"/>
          </a:effectLst>
        </p:spPr>
      </p:pic>
      <p:sp>
        <p:nvSpPr>
          <p:cNvPr id="3" name="2 Başlık"/>
          <p:cNvSpPr>
            <a:spLocks noGrp="1"/>
          </p:cNvSpPr>
          <p:nvPr>
            <p:ph type="title"/>
          </p:nvPr>
        </p:nvSpPr>
        <p:spPr/>
        <p:txBody>
          <a:bodyPr/>
          <a:lstStyle/>
          <a:p>
            <a:endParaRPr lang="tr-TR"/>
          </a:p>
        </p:txBody>
      </p:sp>
      <p:pic>
        <p:nvPicPr>
          <p:cNvPr id="5" name="4 Resim" descr="dior.jpg"/>
          <p:cNvPicPr>
            <a:picLocks noChangeAspect="1"/>
          </p:cNvPicPr>
          <p:nvPr/>
        </p:nvPicPr>
        <p:blipFill>
          <a:blip r:embed="rId3" cstate="print"/>
          <a:stretch>
            <a:fillRect/>
          </a:stretch>
        </p:blipFill>
        <p:spPr>
          <a:xfrm>
            <a:off x="467544" y="946108"/>
            <a:ext cx="4104456" cy="3554305"/>
          </a:xfrm>
          <a:prstGeom prst="rect">
            <a:avLst/>
          </a:prstGeom>
          <a:ln>
            <a:noFill/>
          </a:ln>
          <a:effectLst>
            <a:softEdge rad="112500"/>
          </a:effectLst>
        </p:spPr>
      </p:pic>
      <p:sp>
        <p:nvSpPr>
          <p:cNvPr id="6" name="5 Metin kutusu"/>
          <p:cNvSpPr txBox="1"/>
          <p:nvPr/>
        </p:nvSpPr>
        <p:spPr>
          <a:xfrm>
            <a:off x="1403648" y="4725144"/>
            <a:ext cx="2088232" cy="646331"/>
          </a:xfrm>
          <a:prstGeom prst="rect">
            <a:avLst/>
          </a:prstGeom>
          <a:noFill/>
        </p:spPr>
        <p:txBody>
          <a:bodyPr wrap="square" rtlCol="0">
            <a:spAutoFit/>
          </a:bodyPr>
          <a:lstStyle/>
          <a:p>
            <a:r>
              <a:rPr lang="tr-TR" dirty="0" smtClean="0"/>
              <a:t>DİOR</a:t>
            </a:r>
          </a:p>
          <a:p>
            <a:endParaRPr lang="tr-TR" dirty="0"/>
          </a:p>
        </p:txBody>
      </p:sp>
      <p:sp>
        <p:nvSpPr>
          <p:cNvPr id="7" name="6 Metin kutusu"/>
          <p:cNvSpPr txBox="1"/>
          <p:nvPr/>
        </p:nvSpPr>
        <p:spPr>
          <a:xfrm>
            <a:off x="5436096" y="2708920"/>
            <a:ext cx="1944216" cy="369332"/>
          </a:xfrm>
          <a:prstGeom prst="rect">
            <a:avLst/>
          </a:prstGeom>
          <a:noFill/>
        </p:spPr>
        <p:txBody>
          <a:bodyPr wrap="square" rtlCol="0">
            <a:spAutoFit/>
          </a:bodyPr>
          <a:lstStyle/>
          <a:p>
            <a:r>
              <a:rPr lang="tr-TR" dirty="0" smtClean="0"/>
              <a:t>CHANEL</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err="1" smtClean="0"/>
              <a:t>Dior</a:t>
            </a:r>
            <a:r>
              <a:rPr lang="tr-TR" dirty="0" smtClean="0"/>
              <a:t> </a:t>
            </a:r>
            <a:r>
              <a:rPr lang="tr-TR" dirty="0" err="1" smtClean="0"/>
              <a:t>feminen</a:t>
            </a:r>
            <a:r>
              <a:rPr lang="tr-TR" dirty="0" smtClean="0"/>
              <a:t> bir tarz kazandırdığı ceketlerle birlikte uzun, uçarı ve rahat kloş etekleri de trend haline getirdi. Yarım topuk </a:t>
            </a:r>
            <a:r>
              <a:rPr lang="tr-TR" dirty="0" err="1" smtClean="0"/>
              <a:t>stilettolarla</a:t>
            </a:r>
            <a:r>
              <a:rPr lang="tr-TR" dirty="0" smtClean="0"/>
              <a:t> kum saati </a:t>
            </a:r>
            <a:r>
              <a:rPr lang="tr-TR" dirty="0" err="1" smtClean="0"/>
              <a:t>silüetini</a:t>
            </a:r>
            <a:r>
              <a:rPr lang="tr-TR" dirty="0" smtClean="0"/>
              <a:t> temsil eden kıyafetler giyilmiş.</a:t>
            </a:r>
          </a:p>
          <a:p>
            <a:r>
              <a:rPr lang="tr-TR" dirty="0" err="1" smtClean="0"/>
              <a:t>Chanel</a:t>
            </a:r>
            <a:r>
              <a:rPr lang="tr-TR" dirty="0" smtClean="0"/>
              <a:t> tarzı tüvit takımlar her kadının dolabında vazgeçilemez bir yer edinmiştir. Aynı </a:t>
            </a:r>
            <a:r>
              <a:rPr lang="tr-TR" dirty="0" err="1" smtClean="0"/>
              <a:t>şekildekum</a:t>
            </a:r>
            <a:r>
              <a:rPr lang="tr-TR" dirty="0" smtClean="0"/>
              <a:t> saati </a:t>
            </a:r>
            <a:r>
              <a:rPr lang="tr-TR" dirty="0" err="1" smtClean="0"/>
              <a:t>silüetiyle</a:t>
            </a:r>
            <a:r>
              <a:rPr lang="tr-TR" dirty="0" smtClean="0"/>
              <a:t> de </a:t>
            </a:r>
            <a:r>
              <a:rPr lang="tr-TR" dirty="0" err="1" smtClean="0"/>
              <a:t>Dior</a:t>
            </a:r>
            <a:r>
              <a:rPr lang="tr-TR" dirty="0" smtClean="0"/>
              <a:t> </a:t>
            </a:r>
            <a:r>
              <a:rPr lang="tr-TR" dirty="0" err="1" smtClean="0"/>
              <a:t>feminen</a:t>
            </a:r>
            <a:r>
              <a:rPr lang="tr-TR" dirty="0" smtClean="0"/>
              <a:t> kadın tarzıyla öne çıkmış ve günümüze kadar her daim zarafeti ön planda tutan </a:t>
            </a:r>
            <a:r>
              <a:rPr lang="tr-TR" dirty="0" err="1" smtClean="0"/>
              <a:t>elegan</a:t>
            </a:r>
            <a:r>
              <a:rPr lang="tr-TR" dirty="0" smtClean="0"/>
              <a:t> tasarımlarıyla bilinmiştir.</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a:p>
        </p:txBody>
      </p:sp>
      <p:sp>
        <p:nvSpPr>
          <p:cNvPr id="3" name="2 Başlık"/>
          <p:cNvSpPr>
            <a:spLocks noGrp="1"/>
          </p:cNvSpPr>
          <p:nvPr>
            <p:ph type="title"/>
          </p:nvPr>
        </p:nvSpPr>
        <p:spPr>
          <a:xfrm>
            <a:off x="467544" y="2780928"/>
            <a:ext cx="8229600" cy="1219200"/>
          </a:xfrm>
        </p:spPr>
        <p:txBody>
          <a:bodyPr>
            <a:normAutofit fontScale="90000"/>
          </a:bodyPr>
          <a:lstStyle/>
          <a:p>
            <a:r>
              <a:rPr lang="es-ES" b="1" dirty="0" smtClean="0"/>
              <a:t>1950lerde Çanta ve Ayakkabı Modası</a:t>
            </a:r>
            <a:br>
              <a:rPr lang="es-ES" b="1" dirty="0" smtClean="0"/>
            </a:b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7544" y="836712"/>
            <a:ext cx="8229600" cy="4572000"/>
          </a:xfrm>
        </p:spPr>
        <p:txBody>
          <a:bodyPr/>
          <a:lstStyle/>
          <a:p>
            <a:r>
              <a:rPr lang="tr-TR" b="1" dirty="0" smtClean="0"/>
              <a:t>Çantalarda da genellikle kola takılan modeller benimsenmiş. Aynı zamanda </a:t>
            </a:r>
            <a:r>
              <a:rPr lang="tr-TR" b="1" dirty="0" err="1" smtClean="0"/>
              <a:t>Grace</a:t>
            </a:r>
            <a:r>
              <a:rPr lang="tr-TR" b="1" dirty="0" smtClean="0"/>
              <a:t> </a:t>
            </a:r>
            <a:r>
              <a:rPr lang="tr-TR" b="1" dirty="0" err="1" smtClean="0"/>
              <a:t>Kelly</a:t>
            </a:r>
            <a:r>
              <a:rPr lang="tr-TR" b="1" dirty="0" smtClean="0"/>
              <a:t> ile ünlenen </a:t>
            </a:r>
            <a:r>
              <a:rPr lang="tr-TR" b="1" dirty="0" err="1" smtClean="0"/>
              <a:t>Hermes</a:t>
            </a:r>
            <a:r>
              <a:rPr lang="tr-TR" b="1" dirty="0" smtClean="0"/>
              <a:t> modelini de es geçmemek gerek.</a:t>
            </a:r>
            <a:endParaRPr lang="tr-TR" b="1" dirty="0"/>
          </a:p>
        </p:txBody>
      </p:sp>
      <p:sp>
        <p:nvSpPr>
          <p:cNvPr id="3" name="2 Başlık"/>
          <p:cNvSpPr>
            <a:spLocks noGrp="1"/>
          </p:cNvSpPr>
          <p:nvPr>
            <p:ph type="title"/>
          </p:nvPr>
        </p:nvSpPr>
        <p:spPr/>
        <p:txBody>
          <a:bodyPr/>
          <a:lstStyle/>
          <a:p>
            <a:endParaRPr lang="tr-TR"/>
          </a:p>
        </p:txBody>
      </p:sp>
      <p:pic>
        <p:nvPicPr>
          <p:cNvPr id="4" name="3 Resim" descr="RES.jpg"/>
          <p:cNvPicPr>
            <a:picLocks noChangeAspect="1"/>
          </p:cNvPicPr>
          <p:nvPr/>
        </p:nvPicPr>
        <p:blipFill>
          <a:blip r:embed="rId2" cstate="print"/>
          <a:stretch>
            <a:fillRect/>
          </a:stretch>
        </p:blipFill>
        <p:spPr>
          <a:xfrm>
            <a:off x="1691680" y="2132856"/>
            <a:ext cx="5715000" cy="41433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ESS.jpg"/>
          <p:cNvPicPr>
            <a:picLocks noGrp="1" noChangeAspect="1"/>
          </p:cNvPicPr>
          <p:nvPr>
            <p:ph idx="1"/>
          </p:nvPr>
        </p:nvPicPr>
        <p:blipFill>
          <a:blip r:embed="rId2" cstate="print"/>
          <a:stretch>
            <a:fillRect/>
          </a:stretch>
        </p:blipFill>
        <p:spPr>
          <a:xfrm>
            <a:off x="1835696" y="764704"/>
            <a:ext cx="5760639" cy="5466206"/>
          </a:xfrm>
          <a:prstGeom prst="rect">
            <a:avLst/>
          </a:prstGeom>
          <a:ln>
            <a:noFill/>
          </a:ln>
          <a:effectLst>
            <a:softEdge rad="112500"/>
          </a:effectLst>
        </p:spPr>
      </p:pic>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b="1" dirty="0" smtClean="0"/>
              <a:t>Saçların genellikle topuz yapıldığına ya da vakla şekillendirildiğine tanık oluyoruz.</a:t>
            </a:r>
            <a:endParaRPr lang="tr-TR" b="1" dirty="0"/>
          </a:p>
        </p:txBody>
      </p:sp>
      <p:sp>
        <p:nvSpPr>
          <p:cNvPr id="3" name="2 Başlık"/>
          <p:cNvSpPr>
            <a:spLocks noGrp="1"/>
          </p:cNvSpPr>
          <p:nvPr>
            <p:ph type="title"/>
          </p:nvPr>
        </p:nvSpPr>
        <p:spPr/>
        <p:txBody>
          <a:bodyPr/>
          <a:lstStyle/>
          <a:p>
            <a:r>
              <a:rPr lang="tr-TR" b="1" dirty="0" smtClean="0"/>
              <a:t>1950Yıllarında Saç Modelleri</a:t>
            </a:r>
            <a:endParaRPr lang="tr-TR" dirty="0"/>
          </a:p>
        </p:txBody>
      </p:sp>
      <p:pic>
        <p:nvPicPr>
          <p:cNvPr id="4" name="3 Resim" descr="SAÇ.jpg"/>
          <p:cNvPicPr>
            <a:picLocks noChangeAspect="1"/>
          </p:cNvPicPr>
          <p:nvPr/>
        </p:nvPicPr>
        <p:blipFill>
          <a:blip r:embed="rId2" cstate="print"/>
          <a:stretch>
            <a:fillRect/>
          </a:stretch>
        </p:blipFill>
        <p:spPr>
          <a:xfrm>
            <a:off x="2459174" y="2348880"/>
            <a:ext cx="4225652" cy="42256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GEL.jpg"/>
          <p:cNvPicPr>
            <a:picLocks noGrp="1" noChangeAspect="1"/>
          </p:cNvPicPr>
          <p:nvPr>
            <p:ph idx="1"/>
          </p:nvPr>
        </p:nvPicPr>
        <p:blipFill>
          <a:blip r:embed="rId2" cstate="print"/>
          <a:stretch>
            <a:fillRect/>
          </a:stretch>
        </p:blipFill>
        <p:spPr>
          <a:xfrm>
            <a:off x="3851920" y="2564904"/>
            <a:ext cx="3942184" cy="3942184"/>
          </a:xfrm>
          <a:prstGeom prst="rect">
            <a:avLst/>
          </a:prstGeom>
          <a:ln>
            <a:noFill/>
          </a:ln>
          <a:effectLst>
            <a:softEdge rad="112500"/>
          </a:effectLst>
        </p:spPr>
      </p:pic>
      <p:sp>
        <p:nvSpPr>
          <p:cNvPr id="3" name="2 Başlık"/>
          <p:cNvSpPr>
            <a:spLocks noGrp="1"/>
          </p:cNvSpPr>
          <p:nvPr>
            <p:ph type="title"/>
          </p:nvPr>
        </p:nvSpPr>
        <p:spPr>
          <a:xfrm>
            <a:off x="467544" y="2348880"/>
            <a:ext cx="8229600" cy="1219200"/>
          </a:xfrm>
        </p:spPr>
        <p:txBody>
          <a:bodyPr>
            <a:noAutofit/>
          </a:bodyPr>
          <a:lstStyle/>
          <a:p>
            <a:r>
              <a:rPr lang="tr-TR" sz="2200" b="1" dirty="0" smtClean="0"/>
              <a:t>1950lerde Gelinlik Modelleri</a:t>
            </a:r>
            <a:br>
              <a:rPr lang="tr-TR" sz="2200" b="1" dirty="0" smtClean="0"/>
            </a:br>
            <a:r>
              <a:rPr lang="tr-TR" sz="2200" b="1" dirty="0" smtClean="0"/>
              <a:t>Dantellerin çok kullanıldığı 1950lerde özellikle drapeler gelinliklerde çok görülmekte. Geniş klapalı prenses yakalar, iri fiyonklar bu dönemin gelinliklerinde en çok öne çıkan özellikler. Yakası boğaza kadar kapalı Grace Kellly’inin gelinliğine benzeyen gelinlikler prenses yaka gelinliklerle yarışıyor. Kemer ve fiyonklar da çok kullanılmış.</a:t>
            </a:r>
            <a:br>
              <a:rPr lang="tr-TR" sz="2200" b="1" dirty="0" smtClean="0"/>
            </a:br>
            <a:r>
              <a:rPr lang="tr-TR" sz="2200" b="1" dirty="0" smtClean="0"/>
              <a:t/>
            </a:r>
            <a:br>
              <a:rPr lang="tr-TR" sz="2200" b="1" dirty="0" smtClean="0"/>
            </a:br>
            <a:endParaRPr lang="tr-TR" sz="22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a:p>
        </p:txBody>
      </p:sp>
      <p:sp>
        <p:nvSpPr>
          <p:cNvPr id="3" name="2 Başlık"/>
          <p:cNvSpPr>
            <a:spLocks noGrp="1"/>
          </p:cNvSpPr>
          <p:nvPr>
            <p:ph type="title"/>
          </p:nvPr>
        </p:nvSpPr>
        <p:spPr>
          <a:xfrm>
            <a:off x="539552" y="3429000"/>
            <a:ext cx="8229600" cy="1219200"/>
          </a:xfrm>
        </p:spPr>
        <p:txBody>
          <a:bodyPr>
            <a:noAutofit/>
          </a:bodyPr>
          <a:lstStyle/>
          <a:p>
            <a:r>
              <a:rPr lang="tr-TR" sz="2200" b="1" dirty="0" smtClean="0"/>
              <a:t>1950lerde Elbise Modelleri</a:t>
            </a:r>
            <a:br>
              <a:rPr lang="tr-TR" sz="2200" b="1" dirty="0" smtClean="0"/>
            </a:br>
            <a:r>
              <a:rPr lang="tr-TR" sz="2200" b="1" dirty="0" smtClean="0"/>
              <a:t>1930’lu yıllara damga vuran halter elbiseler 1950’lerde günlük giyime uyarlanmış halleriyle geri döndüler. Bu tarz elbiseler daha çok çizgili ya da çiçek desenli olarak üretiliyorlardı.</a:t>
            </a:r>
            <a:br>
              <a:rPr lang="tr-TR" sz="2200" b="1" dirty="0" smtClean="0"/>
            </a:br>
            <a:r>
              <a:rPr lang="tr-TR" sz="2200" b="1" dirty="0" smtClean="0"/>
              <a:t>Kokteyl elbiseleri de ilk kez 50’li yıllarda sosyal aktivitelerde giderek daha fazla rol almaya başlayan kadınların çok özel durumlarda giyilen abiye elbiselerle günlük elbiseler arasında bir seçenek aramaya başlamalarıyla ortaya çıktı.</a:t>
            </a:r>
            <a:br>
              <a:rPr lang="tr-TR" sz="2200" b="1" dirty="0" smtClean="0"/>
            </a:br>
            <a:endParaRPr lang="tr-TR" sz="22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EL.jpg"/>
          <p:cNvPicPr>
            <a:picLocks noGrp="1" noChangeAspect="1"/>
          </p:cNvPicPr>
          <p:nvPr>
            <p:ph idx="1"/>
          </p:nvPr>
        </p:nvPicPr>
        <p:blipFill>
          <a:blip r:embed="rId2" cstate="print"/>
          <a:stretch>
            <a:fillRect/>
          </a:stretch>
        </p:blipFill>
        <p:spPr>
          <a:xfrm>
            <a:off x="2267744" y="620688"/>
            <a:ext cx="4608512" cy="3341171"/>
          </a:xfrm>
          <a:prstGeom prst="rect">
            <a:avLst/>
          </a:prstGeom>
          <a:ln>
            <a:noFill/>
          </a:ln>
          <a:effectLst>
            <a:softEdge rad="112500"/>
          </a:effectLst>
        </p:spPr>
      </p:pic>
      <p:sp>
        <p:nvSpPr>
          <p:cNvPr id="3" name="2 Başlık"/>
          <p:cNvSpPr>
            <a:spLocks noGrp="1"/>
          </p:cNvSpPr>
          <p:nvPr>
            <p:ph type="title"/>
          </p:nvPr>
        </p:nvSpPr>
        <p:spPr>
          <a:xfrm>
            <a:off x="467544" y="4725144"/>
            <a:ext cx="8229600" cy="1219200"/>
          </a:xfrm>
        </p:spPr>
        <p:txBody>
          <a:bodyPr>
            <a:noAutofit/>
          </a:bodyPr>
          <a:lstStyle/>
          <a:p>
            <a:r>
              <a:rPr lang="tr-TR" sz="2200" b="1" dirty="0" smtClean="0"/>
              <a:t>Prenses yakalar, kayık yakalar, uzun kollar, karpuz kollar, kolsuz kesimler, plili etekler, düz inişli etekler derken belki de tüm modacıların birleştikleri bir sentez elbiselerde yakalandı. 50li yılların elbise kesimlerinde vurgulanan en önemli şey "Kadın güzeldir, incedir ve zariftir."</a:t>
            </a:r>
            <a:endParaRPr lang="tr-TR" sz="2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457200" y="980728"/>
            <a:ext cx="8305800" cy="3862076"/>
          </a:xfrm>
        </p:spPr>
        <p:txBody>
          <a:bodyPr/>
          <a:lstStyle/>
          <a:p>
            <a:r>
              <a:rPr lang="tr-TR" b="1" dirty="0" smtClean="0"/>
              <a:t>Kalem etek, </a:t>
            </a:r>
            <a:r>
              <a:rPr lang="tr-TR" b="1" dirty="0" err="1" smtClean="0"/>
              <a:t>dior</a:t>
            </a:r>
            <a:r>
              <a:rPr lang="tr-TR" b="1" dirty="0" smtClean="0"/>
              <a:t> ceket, </a:t>
            </a:r>
            <a:r>
              <a:rPr lang="tr-TR" b="1" dirty="0" err="1" smtClean="0"/>
              <a:t>peplum</a:t>
            </a:r>
            <a:r>
              <a:rPr lang="tr-TR" b="1" dirty="0" smtClean="0"/>
              <a:t>, koza mantolar, tüvit takımlar bu dönemin genel olarak baskın modasını oluşturmuştu. Etek ceket formlarından </a:t>
            </a:r>
            <a:r>
              <a:rPr lang="tr-TR" b="1" dirty="0" err="1" smtClean="0"/>
              <a:t>stilettolara</a:t>
            </a:r>
            <a:r>
              <a:rPr lang="tr-TR" b="1" dirty="0" smtClean="0"/>
              <a:t>, çok sevilen </a:t>
            </a:r>
            <a:r>
              <a:rPr lang="tr-TR" b="1" dirty="0" err="1" smtClean="0"/>
              <a:t>sigaret</a:t>
            </a:r>
            <a:r>
              <a:rPr lang="tr-TR" b="1" dirty="0" smtClean="0"/>
              <a:t> pantolonlardan kalem eteklere, prenses yakalardan koza mantolara kadar günümüzde de hala popüler olan ve sevilen birçok kıyafet 1950li yıllardan günümüze ulaşmıştır.</a:t>
            </a:r>
            <a:endParaRPr lang="tr-TR" b="1" dirty="0"/>
          </a:p>
        </p:txBody>
      </p:sp>
      <p:pic>
        <p:nvPicPr>
          <p:cNvPr id="1026" name="Picture 2" descr="C:\Users\csp\Downloads\WhatsApp Image 2018-03-04 at 23.10.26.jpeg"/>
          <p:cNvPicPr>
            <a:picLocks noChangeAspect="1" noChangeArrowheads="1"/>
          </p:cNvPicPr>
          <p:nvPr/>
        </p:nvPicPr>
        <p:blipFill>
          <a:blip r:embed="rId2" cstate="print"/>
          <a:srcRect/>
          <a:stretch>
            <a:fillRect/>
          </a:stretch>
        </p:blipFill>
        <p:spPr bwMode="auto">
          <a:xfrm>
            <a:off x="3563888" y="3429000"/>
            <a:ext cx="2016224" cy="32083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AY.jpg"/>
          <p:cNvPicPr>
            <a:picLocks noGrp="1" noChangeAspect="1"/>
          </p:cNvPicPr>
          <p:nvPr>
            <p:ph idx="1"/>
          </p:nvPr>
        </p:nvPicPr>
        <p:blipFill>
          <a:blip r:embed="rId2" cstate="print"/>
          <a:stretch>
            <a:fillRect/>
          </a:stretch>
        </p:blipFill>
        <p:spPr>
          <a:xfrm>
            <a:off x="2286000" y="1524000"/>
            <a:ext cx="4572000" cy="4572000"/>
          </a:xfrm>
          <a:prstGeom prst="rect">
            <a:avLst/>
          </a:prstGeom>
          <a:ln>
            <a:noFill/>
          </a:ln>
          <a:effectLst>
            <a:softEdge rad="112500"/>
          </a:effectLst>
        </p:spPr>
      </p:pic>
      <p:sp>
        <p:nvSpPr>
          <p:cNvPr id="3" name="2 Başlık"/>
          <p:cNvSpPr>
            <a:spLocks noGrp="1"/>
          </p:cNvSpPr>
          <p:nvPr>
            <p:ph type="title"/>
          </p:nvPr>
        </p:nvSpPr>
        <p:spPr/>
        <p:txBody>
          <a:bodyPr/>
          <a:lstStyle/>
          <a:p>
            <a:r>
              <a:rPr lang="tr-TR" b="1" dirty="0" smtClean="0"/>
              <a:t>1950'lerde Mayo Modası</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95536" y="1412776"/>
            <a:ext cx="8305800" cy="1143000"/>
          </a:xfrm>
        </p:spPr>
        <p:txBody>
          <a:bodyPr/>
          <a:lstStyle/>
          <a:p>
            <a:r>
              <a:rPr lang="tr-TR" b="1" dirty="0" smtClean="0"/>
              <a:t>Bu yıllarda kadınlara dayatılan ve dönemin moda anlayışıyla mükemmel bir uyum sağlayan ideal vücut yapısı oldukça ince bir bel, belirgin kıvrımlı kalçalar ve büyük ama giyilen iç çamaşırı ve kıyafetlerle belli bir kalıba hapsedilmiş göğüslerdi.</a:t>
            </a:r>
            <a:endParaRPr lang="tr-TR" b="1" dirty="0"/>
          </a:p>
        </p:txBody>
      </p:sp>
      <p:sp>
        <p:nvSpPr>
          <p:cNvPr id="2" name="1 Başlık"/>
          <p:cNvSpPr>
            <a:spLocks noGrp="1"/>
          </p:cNvSpPr>
          <p:nvPr>
            <p:ph type="ctrTitle"/>
          </p:nvPr>
        </p:nvSpPr>
        <p:spPr/>
        <p:txBody>
          <a:bodyPr/>
          <a:lstStyle/>
          <a:p>
            <a:endParaRPr lang="tr-TR"/>
          </a:p>
        </p:txBody>
      </p:sp>
      <p:pic>
        <p:nvPicPr>
          <p:cNvPr id="2050" name="Picture 2" descr="C:\Users\csp\Downloads\WhatsApp Image 2018-03-04 at 23.10.27 (4).jpeg"/>
          <p:cNvPicPr>
            <a:picLocks noChangeAspect="1" noChangeArrowheads="1"/>
          </p:cNvPicPr>
          <p:nvPr/>
        </p:nvPicPr>
        <p:blipFill>
          <a:blip r:embed="rId2" cstate="print"/>
          <a:srcRect/>
          <a:stretch>
            <a:fillRect/>
          </a:stretch>
        </p:blipFill>
        <p:spPr bwMode="auto">
          <a:xfrm>
            <a:off x="3563888" y="3440590"/>
            <a:ext cx="2016224" cy="30919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467544" y="692696"/>
            <a:ext cx="8305800" cy="2637940"/>
          </a:xfrm>
        </p:spPr>
        <p:txBody>
          <a:bodyPr/>
          <a:lstStyle/>
          <a:p>
            <a:r>
              <a:rPr lang="tr-TR" b="1" dirty="0" smtClean="0"/>
              <a:t>Dönemin en kayda değer gelişmesini "</a:t>
            </a:r>
            <a:r>
              <a:rPr lang="tr-TR" b="1" dirty="0" smtClean="0">
                <a:hlinkClick r:id="rId2"/>
              </a:rPr>
              <a:t>New </a:t>
            </a:r>
            <a:r>
              <a:rPr lang="tr-TR" b="1" dirty="0" err="1" smtClean="0">
                <a:hlinkClick r:id="rId2"/>
              </a:rPr>
              <a:t>Look</a:t>
            </a:r>
            <a:r>
              <a:rPr lang="tr-TR" b="1" dirty="0" smtClean="0"/>
              <a:t>" akımı olarak söyleyebiliriz. </a:t>
            </a:r>
            <a:r>
              <a:rPr lang="tr-TR" b="1" dirty="0" err="1" smtClean="0"/>
              <a:t>Christian</a:t>
            </a:r>
            <a:r>
              <a:rPr lang="tr-TR" b="1" dirty="0" smtClean="0"/>
              <a:t> </a:t>
            </a:r>
            <a:r>
              <a:rPr lang="tr-TR" b="1" dirty="0" err="1" smtClean="0"/>
              <a:t>Dior</a:t>
            </a:r>
            <a:r>
              <a:rPr lang="tr-TR" b="1" dirty="0" smtClean="0"/>
              <a:t>, </a:t>
            </a:r>
            <a:r>
              <a:rPr lang="tr-TR" b="1" dirty="0" err="1" smtClean="0"/>
              <a:t>elegant</a:t>
            </a:r>
            <a:r>
              <a:rPr lang="tr-TR" b="1" dirty="0" smtClean="0"/>
              <a:t> ve gösterişli tasarımlarıyla muhteşem bir çıkış yapmıştır ve </a:t>
            </a:r>
            <a:r>
              <a:rPr lang="tr-TR" b="1" dirty="0" err="1" smtClean="0"/>
              <a:t>feminen</a:t>
            </a:r>
            <a:r>
              <a:rPr lang="tr-TR" b="1" dirty="0" smtClean="0"/>
              <a:t> tarzın öncülerinden biri haline gelmiştir.</a:t>
            </a:r>
            <a:endParaRPr lang="tr-TR" b="1" dirty="0"/>
          </a:p>
        </p:txBody>
      </p:sp>
      <p:sp>
        <p:nvSpPr>
          <p:cNvPr id="2" name="1 Başlık"/>
          <p:cNvSpPr>
            <a:spLocks noGrp="1"/>
          </p:cNvSpPr>
          <p:nvPr>
            <p:ph type="ctrTitle"/>
          </p:nvPr>
        </p:nvSpPr>
        <p:spPr/>
        <p:txBody>
          <a:bodyPr/>
          <a:lstStyle/>
          <a:p>
            <a:endParaRPr lang="tr-TR" dirty="0"/>
          </a:p>
        </p:txBody>
      </p:sp>
      <p:pic>
        <p:nvPicPr>
          <p:cNvPr id="3074" name="Picture 2" descr="C:\Users\csp\Downloads\WhatsApp Image 2018-03-04 at 23.10.27 (3).jpeg"/>
          <p:cNvPicPr>
            <a:picLocks noChangeAspect="1" noChangeArrowheads="1"/>
          </p:cNvPicPr>
          <p:nvPr/>
        </p:nvPicPr>
        <p:blipFill>
          <a:blip r:embed="rId3" cstate="print"/>
          <a:srcRect/>
          <a:stretch>
            <a:fillRect/>
          </a:stretch>
        </p:blipFill>
        <p:spPr bwMode="auto">
          <a:xfrm>
            <a:off x="3099631" y="2202314"/>
            <a:ext cx="2944738" cy="456043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b="1" dirty="0" err="1" smtClean="0"/>
              <a:t>Dior'un</a:t>
            </a:r>
            <a:r>
              <a:rPr lang="tr-TR" b="1" dirty="0" smtClean="0"/>
              <a:t> 1947'deki “New </a:t>
            </a:r>
            <a:r>
              <a:rPr lang="tr-TR" b="1" dirty="0" err="1" smtClean="0"/>
              <a:t>Look</a:t>
            </a:r>
            <a:r>
              <a:rPr lang="tr-TR" b="1" dirty="0" smtClean="0"/>
              <a:t> - Yeni Görünüm” adını verdiği akım yeni bir umut oldu ve 1950'li yılların hem umudunu hem de stilini temsil etti. Bu akım zaman zaman düşse de genel olarak kum saati silueti kaldı. Kabarık ince belli eteklere ek olarak ince kalem etekler de giyilmeye başlandı.</a:t>
            </a:r>
            <a:endParaRPr lang="tr-TR" b="1" dirty="0"/>
          </a:p>
        </p:txBody>
      </p:sp>
      <p:sp>
        <p:nvSpPr>
          <p:cNvPr id="2" name="1 Başlık"/>
          <p:cNvSpPr>
            <a:spLocks noGrp="1"/>
          </p:cNvSpPr>
          <p:nvPr>
            <p:ph type="ctrTitle"/>
          </p:nvPr>
        </p:nvSpPr>
        <p:spPr/>
        <p:txBody>
          <a:bodyPr/>
          <a:lstStyle/>
          <a:p>
            <a:endParaRPr lang="tr-TR"/>
          </a:p>
        </p:txBody>
      </p:sp>
      <p:pic>
        <p:nvPicPr>
          <p:cNvPr id="53250" name="Picture 2" descr="DİOR NEW LOOK ile ilgili görsel sonucu"/>
          <p:cNvPicPr>
            <a:picLocks noChangeAspect="1" noChangeArrowheads="1"/>
          </p:cNvPicPr>
          <p:nvPr/>
        </p:nvPicPr>
        <p:blipFill>
          <a:blip r:embed="rId2" cstate="print"/>
          <a:srcRect/>
          <a:stretch>
            <a:fillRect/>
          </a:stretch>
        </p:blipFill>
        <p:spPr bwMode="auto">
          <a:xfrm>
            <a:off x="3311860" y="260648"/>
            <a:ext cx="2520280" cy="336598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9552" y="908720"/>
            <a:ext cx="8305800" cy="1143000"/>
          </a:xfrm>
        </p:spPr>
        <p:txBody>
          <a:bodyPr/>
          <a:lstStyle/>
          <a:p>
            <a:r>
              <a:rPr lang="tr-TR" b="1" dirty="0" smtClean="0"/>
              <a:t>1950'lerde sahneye farklı yeni bakışlar da geldi. </a:t>
            </a:r>
            <a:r>
              <a:rPr lang="tr-TR" b="1" dirty="0" err="1" smtClean="0"/>
              <a:t>Dior</a:t>
            </a:r>
            <a:r>
              <a:rPr lang="tr-TR" b="1" dirty="0" smtClean="0"/>
              <a:t> 'un "</a:t>
            </a:r>
            <a:r>
              <a:rPr lang="tr-TR" b="1" dirty="0" err="1" smtClean="0"/>
              <a:t>new</a:t>
            </a:r>
            <a:r>
              <a:rPr lang="tr-TR" b="1" dirty="0" smtClean="0"/>
              <a:t> </a:t>
            </a:r>
            <a:r>
              <a:rPr lang="tr-TR" b="1" dirty="0" err="1" smtClean="0"/>
              <a:t>look</a:t>
            </a:r>
            <a:r>
              <a:rPr lang="tr-TR" b="1" dirty="0" smtClean="0"/>
              <a:t>" akımının sembolü olan kum saati siluetine karşılık </a:t>
            </a:r>
            <a:r>
              <a:rPr lang="tr-TR" b="1" dirty="0" err="1" smtClean="0"/>
              <a:t>Balenciaga</a:t>
            </a:r>
            <a:r>
              <a:rPr lang="tr-TR" b="1" dirty="0" smtClean="0"/>
              <a:t> da 1950'lerin ortalarında, cepheleri ve daha kısa kolları olan gevşek, arkaya yaslanmış sırtlarla kusursuz bir şekilde kesilmiş kıyafetler hazırladı. On yıl boyunca süren kum saati siluetinden sonra çuval şeklinde bir elbise (</a:t>
            </a:r>
            <a:r>
              <a:rPr lang="tr-TR" b="1" dirty="0" err="1" smtClean="0"/>
              <a:t>shift</a:t>
            </a:r>
            <a:r>
              <a:rPr lang="tr-TR" b="1" dirty="0" smtClean="0"/>
              <a:t> elbise-düz elbise)de tanıtıldı. 1958 yılında </a:t>
            </a:r>
            <a:r>
              <a:rPr lang="tr-TR" b="1" dirty="0" err="1" smtClean="0"/>
              <a:t>Yves</a:t>
            </a:r>
            <a:r>
              <a:rPr lang="tr-TR" b="1" dirty="0" smtClean="0"/>
              <a:t> Saint </a:t>
            </a:r>
            <a:r>
              <a:rPr lang="tr-TR" b="1" dirty="0" err="1" smtClean="0"/>
              <a:t>Laurent</a:t>
            </a:r>
            <a:r>
              <a:rPr lang="tr-TR" b="1" dirty="0" smtClean="0"/>
              <a:t>, </a:t>
            </a:r>
            <a:r>
              <a:rPr lang="tr-TR" b="1" dirty="0" smtClean="0">
                <a:hlinkClick r:id="rId2"/>
              </a:rPr>
              <a:t>Trapez Elbise</a:t>
            </a:r>
            <a:r>
              <a:rPr lang="tr-TR" b="1" dirty="0" smtClean="0"/>
              <a:t>sini </a:t>
            </a:r>
            <a:r>
              <a:rPr lang="tr-TR" b="1" dirty="0" err="1" smtClean="0"/>
              <a:t>Dior'un</a:t>
            </a:r>
            <a:r>
              <a:rPr lang="tr-TR" b="1" dirty="0" smtClean="0"/>
              <a:t> evine sundu. Çuval kıyafetinden daha fazla yapılandırılmış, ancak yine de konfor ve özgürlük sunuyordu ve bu görünüm sonunda 1960'ların ortalarında </a:t>
            </a:r>
            <a:r>
              <a:rPr lang="tr-TR" b="1" dirty="0" err="1" smtClean="0"/>
              <a:t>babydoll</a:t>
            </a:r>
            <a:r>
              <a:rPr lang="tr-TR" b="1" dirty="0" smtClean="0"/>
              <a:t> tarzı haline geldi.</a:t>
            </a:r>
            <a:endParaRPr lang="tr-TR" b="1" dirty="0"/>
          </a:p>
        </p:txBody>
      </p:sp>
      <p:sp>
        <p:nvSpPr>
          <p:cNvPr id="2" name="1 Başlık"/>
          <p:cNvSpPr>
            <a:spLocks noGrp="1"/>
          </p:cNvSpPr>
          <p:nvPr>
            <p:ph type="ctrTitle"/>
          </p:nvPr>
        </p:nvSpPr>
        <p:spPr/>
        <p:txBody>
          <a:bodyPr/>
          <a:lstStyle/>
          <a:p>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sp>
        <p:nvSpPr>
          <p:cNvPr id="2" name="1 Başlık"/>
          <p:cNvSpPr>
            <a:spLocks noGrp="1"/>
          </p:cNvSpPr>
          <p:nvPr>
            <p:ph type="ctrTitle"/>
          </p:nvPr>
        </p:nvSpPr>
        <p:spPr/>
        <p:txBody>
          <a:bodyPr/>
          <a:lstStyle/>
          <a:p>
            <a:endParaRPr lang="tr-TR"/>
          </a:p>
        </p:txBody>
      </p:sp>
      <p:pic>
        <p:nvPicPr>
          <p:cNvPr id="4" name="3 Resim" descr="TR.jpg"/>
          <p:cNvPicPr>
            <a:picLocks noChangeAspect="1"/>
          </p:cNvPicPr>
          <p:nvPr/>
        </p:nvPicPr>
        <p:blipFill>
          <a:blip r:embed="rId2" cstate="print"/>
          <a:stretch>
            <a:fillRect/>
          </a:stretch>
        </p:blipFill>
        <p:spPr>
          <a:xfrm>
            <a:off x="755576" y="764704"/>
            <a:ext cx="7629811" cy="546803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61</TotalTime>
  <Words>515</Words>
  <Application>Microsoft Office PowerPoint</Application>
  <PresentationFormat>Ekran Gösterisi (4:3)</PresentationFormat>
  <Paragraphs>50</Paragraphs>
  <Slides>40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40</vt:i4>
      </vt:variant>
    </vt:vector>
  </HeadingPairs>
  <TitlesOfParts>
    <vt:vector size="43" baseType="lpstr">
      <vt:lpstr>Constantia</vt:lpstr>
      <vt:lpstr>Wingdings 2</vt:lpstr>
      <vt:lpstr>Kağıt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1950li Yılların Genel Özellikleri </vt:lpstr>
      <vt:lpstr>PowerPoint Sunusu</vt:lpstr>
      <vt:lpstr>PowerPoint Sunusu</vt:lpstr>
      <vt:lpstr>Korseler, kadınsı görünümü yaratmak için tekrar geri geldi. Puantiyeli elbiseler oldukça popülerdi. </vt:lpstr>
      <vt:lpstr>PowerPoint Sunusu</vt:lpstr>
      <vt:lpstr>Kalem etekler ilk kez 1950’li yıllarda ortaya çıktılar. Kalem etek modelleri daha çok orta yaşlı kadınlar tarafından giyilmiş, genç kızlar ise beli sarıp hemen sora bollaşan kloş elbise ve etek modellerini tercih etmişler.</vt:lpstr>
      <vt:lpstr>PowerPoint Sunusu</vt:lpstr>
      <vt:lpstr>PowerPoint Sunusu</vt:lpstr>
      <vt:lpstr>PowerPoint Sunusu</vt:lpstr>
      <vt:lpstr>Moda Sektöründeki Önemli Gelişmeler:</vt:lpstr>
      <vt:lpstr>PowerPoint Sunusu</vt:lpstr>
      <vt:lpstr>PowerPoint Sunusu</vt:lpstr>
      <vt:lpstr>1950’li Yılların Stil İkonları</vt:lpstr>
      <vt:lpstr>PowerPoint Sunusu</vt:lpstr>
      <vt:lpstr>PowerPoint Sunusu</vt:lpstr>
      <vt:lpstr>PowerPoint Sunusu</vt:lpstr>
      <vt:lpstr>PowerPoint Sunusu</vt:lpstr>
      <vt:lpstr>PowerPoint Sunusu</vt:lpstr>
      <vt:lpstr>PowerPoint Sunusu</vt:lpstr>
      <vt:lpstr>Chanel ve Dior Tarzları </vt:lpstr>
      <vt:lpstr>PowerPoint Sunusu</vt:lpstr>
      <vt:lpstr>PowerPoint Sunusu</vt:lpstr>
      <vt:lpstr>PowerPoint Sunusu</vt:lpstr>
      <vt:lpstr>1950lerde Çanta ve Ayakkabı Modası </vt:lpstr>
      <vt:lpstr>PowerPoint Sunusu</vt:lpstr>
      <vt:lpstr>PowerPoint Sunusu</vt:lpstr>
      <vt:lpstr>1950Yıllarında Saç Modelleri</vt:lpstr>
      <vt:lpstr>1950lerde Gelinlik Modelleri Dantellerin çok kullanıldığı 1950lerde özellikle drapeler gelinliklerde çok görülmekte. Geniş klapalı prenses yakalar, iri fiyonklar bu dönemin gelinliklerinde en çok öne çıkan özellikler. Yakası boğaza kadar kapalı Grace Kellly’inin gelinliğine benzeyen gelinlikler prenses yaka gelinliklerle yarışıyor. Kemer ve fiyonklar da çok kullanılmış.  </vt:lpstr>
      <vt:lpstr>1950lerde Elbise Modelleri 1930’lu yıllara damga vuran halter elbiseler 1950’lerde günlük giyime uyarlanmış halleriyle geri döndüler. Bu tarz elbiseler daha çok çizgili ya da çiçek desenli olarak üretiliyorlardı. Kokteyl elbiseleri de ilk kez 50’li yıllarda sosyal aktivitelerde giderek daha fazla rol almaya başlayan kadınların çok özel durumlarda giyilen abiye elbiselerle günlük elbiseler arasında bir seçenek aramaya başlamalarıyla ortaya çıktı. </vt:lpstr>
      <vt:lpstr>Prenses yakalar, kayık yakalar, uzun kollar, karpuz kollar, kolsuz kesimler, plili etekler, düz inişli etekler derken belki de tüm modacıların birleştikleri bir sentez elbiselerde yakalandı. 50li yılların elbise kesimlerinde vurgulanan en önemli şey "Kadın güzeldir, incedir ve zariftir."</vt:lpstr>
      <vt:lpstr>1950'lerde Mayo Modası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sdghjasdfgh</dc:creator>
  <cp:lastModifiedBy>sinemm</cp:lastModifiedBy>
  <cp:revision>12</cp:revision>
  <dcterms:created xsi:type="dcterms:W3CDTF">2018-03-04T19:18:44Z</dcterms:created>
  <dcterms:modified xsi:type="dcterms:W3CDTF">2018-06-12T10:26:39Z</dcterms:modified>
</cp:coreProperties>
</file>